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7" r:id="rId2"/>
    <p:sldId id="271" r:id="rId3"/>
    <p:sldId id="276" r:id="rId4"/>
    <p:sldId id="277" r:id="rId5"/>
    <p:sldId id="278" r:id="rId6"/>
    <p:sldId id="280" r:id="rId7"/>
    <p:sldId id="281" r:id="rId8"/>
    <p:sldId id="282" r:id="rId9"/>
    <p:sldId id="272"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7" r:id="rId33"/>
    <p:sldId id="306" r:id="rId34"/>
    <p:sldId id="308" r:id="rId35"/>
    <p:sldId id="309"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904ECC-E746-4E05-A889-ABF9F4C28185}">
          <p14:sldIdLst>
            <p14:sldId id="267"/>
            <p14:sldId id="271"/>
            <p14:sldId id="276"/>
            <p14:sldId id="277"/>
            <p14:sldId id="278"/>
            <p14:sldId id="280"/>
            <p14:sldId id="281"/>
            <p14:sldId id="282"/>
            <p14:sldId id="272"/>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7"/>
            <p14:sldId id="306"/>
            <p14:sldId id="308"/>
            <p14:sldId id="309"/>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varScale="1">
        <p:scale>
          <a:sx n="114" d="100"/>
          <a:sy n="114" d="100"/>
        </p:scale>
        <p:origin x="474" y="114"/>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02 Jul 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02 Jul 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02 Jul 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02 Jul 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02 Jul 22</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02 Jul 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02 Jul 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02 Jul 22</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02 Jul 22</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02 Jul 22</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02 Jul 22</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02 Jul 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02 Jul 22</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3505200"/>
            <a:ext cx="11353799" cy="1908446"/>
          </a:xfrm>
        </p:spPr>
        <p:txBody>
          <a:bodyPr/>
          <a:lstStyle/>
          <a:p>
            <a:pPr algn="r"/>
            <a:r>
              <a:rPr lang="en-US" dirty="0"/>
              <a:t>Music Recommender System</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a:xfrm>
            <a:off x="684212" y="5562600"/>
            <a:ext cx="11582400" cy="838200"/>
          </a:xfrm>
        </p:spPr>
        <p:txBody>
          <a:bodyPr>
            <a:noAutofit/>
          </a:bodyPr>
          <a:lstStyle/>
          <a:p>
            <a:pPr algn="just"/>
            <a:r>
              <a:rPr lang="ro-RO" dirty="0"/>
              <a:t>Student : </a:t>
            </a:r>
            <a:r>
              <a:rPr lang="en-US" dirty="0"/>
              <a:t>Neremzoiu </a:t>
            </a:r>
            <a:r>
              <a:rPr lang="en-US" dirty="0" err="1"/>
              <a:t>Ionu</a:t>
            </a:r>
            <a:r>
              <a:rPr lang="ro-RO" dirty="0"/>
              <a:t>ț-Dragoș </a:t>
            </a:r>
          </a:p>
          <a:p>
            <a:pPr algn="just"/>
            <a:r>
              <a:rPr lang="ro-RO" dirty="0"/>
              <a:t>Scientific Coordinator : Prof. Univ. Dr. Ing. Costin Bădică</a:t>
            </a:r>
          </a:p>
          <a:p>
            <a:pPr algn="just"/>
            <a:endParaRPr lang="ro-RO" dirty="0"/>
          </a:p>
          <a:p>
            <a:pPr algn="ctr"/>
            <a:r>
              <a:rPr lang="ro-RO" dirty="0"/>
              <a:t>IULIE 2022</a:t>
            </a:r>
            <a:endParaRPr lang="en-US" dirty="0"/>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r>
              <a:rPr lang="en-US" dirty="0"/>
              <a:t>Top 10 Most Popular Tracks</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812" y="1905000"/>
            <a:ext cx="7223079" cy="4267200"/>
          </a:xfrm>
          <a:noFill/>
        </p:spPr>
      </p:pic>
    </p:spTree>
    <p:extLst>
      <p:ext uri="{BB962C8B-B14F-4D97-AF65-F5344CB8AC3E}">
        <p14:creationId xmlns:p14="http://schemas.microsoft.com/office/powerpoint/2010/main" val="24609787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r>
              <a:rPr lang="en-US" dirty="0"/>
              <a:t>Top 10 Most Popular Artists</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185" y="1905000"/>
            <a:ext cx="5616332" cy="4267200"/>
          </a:xfrm>
          <a:noFill/>
        </p:spPr>
      </p:pic>
    </p:spTree>
    <p:extLst>
      <p:ext uri="{BB962C8B-B14F-4D97-AF65-F5344CB8AC3E}">
        <p14:creationId xmlns:p14="http://schemas.microsoft.com/office/powerpoint/2010/main" val="25036013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8"/>
            <a:ext cx="11277600" cy="1096962"/>
          </a:xfrm>
        </p:spPr>
        <p:txBody>
          <a:bodyPr anchor="b">
            <a:normAutofit/>
          </a:bodyPr>
          <a:lstStyle/>
          <a:p>
            <a:r>
              <a:rPr lang="en-US" dirty="0"/>
              <a:t>Number of tracks released in each year from 1920 to 2021</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186" y="2128283"/>
            <a:ext cx="5616330" cy="3820633"/>
          </a:xfrm>
          <a:noFill/>
        </p:spPr>
      </p:pic>
    </p:spTree>
    <p:extLst>
      <p:ext uri="{BB962C8B-B14F-4D97-AF65-F5344CB8AC3E}">
        <p14:creationId xmlns:p14="http://schemas.microsoft.com/office/powerpoint/2010/main" val="138864226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1" y="274638"/>
            <a:ext cx="11428413" cy="1096962"/>
          </a:xfrm>
        </p:spPr>
        <p:txBody>
          <a:bodyPr anchor="b">
            <a:normAutofit/>
          </a:bodyPr>
          <a:lstStyle/>
          <a:p>
            <a:pPr algn="ctr"/>
            <a:r>
              <a:rPr lang="en-US" dirty="0"/>
              <a:t>Average values of 7 Audio characteristics from 1920 to 2021</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571" y="2128283"/>
            <a:ext cx="5547559" cy="3820632"/>
          </a:xfrm>
          <a:noFill/>
        </p:spPr>
      </p:pic>
    </p:spTree>
    <p:extLst>
      <p:ext uri="{BB962C8B-B14F-4D97-AF65-F5344CB8AC3E}">
        <p14:creationId xmlns:p14="http://schemas.microsoft.com/office/powerpoint/2010/main" val="9383114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8"/>
            <a:ext cx="11277600" cy="1096962"/>
          </a:xfrm>
        </p:spPr>
        <p:txBody>
          <a:bodyPr anchor="b">
            <a:normAutofit/>
          </a:bodyPr>
          <a:lstStyle/>
          <a:p>
            <a:pPr algn="ctr"/>
            <a:r>
              <a:rPr lang="en-US" dirty="0"/>
              <a:t>Tempo and loudness evolution over the years (1920-2021)</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2" y="2133600"/>
            <a:ext cx="5547559" cy="3804909"/>
          </a:xfrm>
          <a:noFill/>
        </p:spPr>
      </p:pic>
      <p:pic>
        <p:nvPicPr>
          <p:cNvPr id="4" name="Picture 3">
            <a:extLst>
              <a:ext uri="{FF2B5EF4-FFF2-40B4-BE49-F238E27FC236}">
                <a16:creationId xmlns:a16="http://schemas.microsoft.com/office/drawing/2014/main" id="{2B49C9CD-BBB3-4C1C-B75C-27D2F47C7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2" y="2134299"/>
            <a:ext cx="5547559" cy="3804910"/>
          </a:xfrm>
          <a:prstGeom prst="rect">
            <a:avLst/>
          </a:prstGeom>
        </p:spPr>
      </p:pic>
    </p:spTree>
    <p:extLst>
      <p:ext uri="{BB962C8B-B14F-4D97-AF65-F5344CB8AC3E}">
        <p14:creationId xmlns:p14="http://schemas.microsoft.com/office/powerpoint/2010/main" val="22738896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8"/>
            <a:ext cx="11277600" cy="1096962"/>
          </a:xfrm>
        </p:spPr>
        <p:txBody>
          <a:bodyPr anchor="b">
            <a:normAutofit/>
          </a:bodyPr>
          <a:lstStyle/>
          <a:p>
            <a:pPr algn="ctr"/>
            <a:r>
              <a:rPr lang="en-US" dirty="0"/>
              <a:t>Track duration (in milliseconds) evolution over the year (1920-2021) and Top 10 Artists with most songs</a:t>
            </a:r>
          </a:p>
        </p:txBody>
      </p:sp>
      <p:pic>
        <p:nvPicPr>
          <p:cNvPr id="7" name="Content Placeholder 6">
            <a:extLst>
              <a:ext uri="{FF2B5EF4-FFF2-40B4-BE49-F238E27FC236}">
                <a16:creationId xmlns:a16="http://schemas.microsoft.com/office/drawing/2014/main" id="{D2AFAB1F-57C7-47C2-947E-3B3C8D142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2" y="2209800"/>
            <a:ext cx="5547559" cy="3713225"/>
          </a:xfrm>
          <a:noFill/>
        </p:spPr>
      </p:pic>
      <p:pic>
        <p:nvPicPr>
          <p:cNvPr id="4" name="Picture 3">
            <a:extLst>
              <a:ext uri="{FF2B5EF4-FFF2-40B4-BE49-F238E27FC236}">
                <a16:creationId xmlns:a16="http://schemas.microsoft.com/office/drawing/2014/main" id="{2B49C9CD-BBB3-4C1C-B75C-27D2F47C7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2" y="2639887"/>
            <a:ext cx="5547559" cy="2793734"/>
          </a:xfrm>
          <a:prstGeom prst="rect">
            <a:avLst/>
          </a:prstGeom>
        </p:spPr>
      </p:pic>
    </p:spTree>
    <p:extLst>
      <p:ext uri="{BB962C8B-B14F-4D97-AF65-F5344CB8AC3E}">
        <p14:creationId xmlns:p14="http://schemas.microsoft.com/office/powerpoint/2010/main" val="56442049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74638"/>
            <a:ext cx="11277600" cy="1096962"/>
          </a:xfrm>
        </p:spPr>
        <p:txBody>
          <a:bodyPr anchor="b">
            <a:normAutofit/>
          </a:bodyPr>
          <a:lstStyle/>
          <a:p>
            <a:r>
              <a:rPr lang="en-US" dirty="0"/>
              <a:t>Final dataset info</a:t>
            </a:r>
          </a:p>
        </p:txBody>
      </p:sp>
      <p:pic>
        <p:nvPicPr>
          <p:cNvPr id="1026" name="Picture 2" descr="https://cdn.discordapp.com/attachments/922811213954568242/990612476775256124/unknown.png">
            <a:extLst>
              <a:ext uri="{FF2B5EF4-FFF2-40B4-BE49-F238E27FC236}">
                <a16:creationId xmlns:a16="http://schemas.microsoft.com/office/drawing/2014/main" id="{1612DBC5-B883-4ED1-B88A-88F299BDE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012" y="1828800"/>
            <a:ext cx="3519788" cy="426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4D5A9A2-4D76-459B-B8E8-021A2306C852}"/>
              </a:ext>
            </a:extLst>
          </p:cNvPr>
          <p:cNvPicPr>
            <a:picLocks noChangeAspect="1"/>
          </p:cNvPicPr>
          <p:nvPr/>
        </p:nvPicPr>
        <p:blipFill>
          <a:blip r:embed="rId3"/>
          <a:stretch>
            <a:fillRect/>
          </a:stretch>
        </p:blipFill>
        <p:spPr>
          <a:xfrm>
            <a:off x="4652394" y="1828800"/>
            <a:ext cx="7391720" cy="2314898"/>
          </a:xfrm>
          <a:prstGeom prst="rect">
            <a:avLst/>
          </a:prstGeom>
        </p:spPr>
      </p:pic>
      <p:pic>
        <p:nvPicPr>
          <p:cNvPr id="8" name="Picture 7">
            <a:extLst>
              <a:ext uri="{FF2B5EF4-FFF2-40B4-BE49-F238E27FC236}">
                <a16:creationId xmlns:a16="http://schemas.microsoft.com/office/drawing/2014/main" id="{CB9FBC00-D47B-4AE3-9EAD-C0695E334ADB}"/>
              </a:ext>
            </a:extLst>
          </p:cNvPr>
          <p:cNvPicPr>
            <a:picLocks noChangeAspect="1"/>
          </p:cNvPicPr>
          <p:nvPr/>
        </p:nvPicPr>
        <p:blipFill>
          <a:blip r:embed="rId4"/>
          <a:stretch>
            <a:fillRect/>
          </a:stretch>
        </p:blipFill>
        <p:spPr>
          <a:xfrm>
            <a:off x="4652394" y="4181448"/>
            <a:ext cx="4505954" cy="2333951"/>
          </a:xfrm>
          <a:prstGeom prst="rect">
            <a:avLst/>
          </a:prstGeom>
        </p:spPr>
      </p:pic>
    </p:spTree>
    <p:extLst>
      <p:ext uri="{BB962C8B-B14F-4D97-AF65-F5344CB8AC3E}">
        <p14:creationId xmlns:p14="http://schemas.microsoft.com/office/powerpoint/2010/main" val="14347207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pPr algn="ctr"/>
            <a:r>
              <a:rPr lang="en-US" dirty="0"/>
              <a:t>Data preprocessing</a:t>
            </a:r>
          </a:p>
        </p:txBody>
      </p:sp>
      <p:pic>
        <p:nvPicPr>
          <p:cNvPr id="6" name="Content Placeholder 5">
            <a:extLst>
              <a:ext uri="{FF2B5EF4-FFF2-40B4-BE49-F238E27FC236}">
                <a16:creationId xmlns:a16="http://schemas.microsoft.com/office/drawing/2014/main" id="{79C2FBEE-2827-47A9-AF92-C61E2A04C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365" y="2224314"/>
            <a:ext cx="6238095" cy="3628571"/>
          </a:xfrm>
        </p:spPr>
      </p:pic>
    </p:spTree>
    <p:extLst>
      <p:ext uri="{BB962C8B-B14F-4D97-AF65-F5344CB8AC3E}">
        <p14:creationId xmlns:p14="http://schemas.microsoft.com/office/powerpoint/2010/main" val="3152601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73592"/>
            <a:ext cx="8915400" cy="1096962"/>
          </a:xfrm>
        </p:spPr>
        <p:txBody>
          <a:bodyPr anchor="b">
            <a:normAutofit/>
          </a:bodyPr>
          <a:lstStyle/>
          <a:p>
            <a:r>
              <a:rPr lang="en-US" dirty="0"/>
              <a:t>Feature Selection and Min-Max Scaling</a:t>
            </a:r>
          </a:p>
        </p:txBody>
      </p:sp>
      <p:sp>
        <p:nvSpPr>
          <p:cNvPr id="3" name="TextBox 2">
            <a:extLst>
              <a:ext uri="{FF2B5EF4-FFF2-40B4-BE49-F238E27FC236}">
                <a16:creationId xmlns:a16="http://schemas.microsoft.com/office/drawing/2014/main" id="{9F003399-4C1C-4DCB-BB85-4BC2408A0344}"/>
              </a:ext>
            </a:extLst>
          </p:cNvPr>
          <p:cNvSpPr txBox="1"/>
          <p:nvPr/>
        </p:nvSpPr>
        <p:spPr>
          <a:xfrm>
            <a:off x="531811" y="1905000"/>
            <a:ext cx="11573391" cy="369332"/>
          </a:xfrm>
          <a:prstGeom prst="rect">
            <a:avLst/>
          </a:prstGeom>
          <a:noFill/>
        </p:spPr>
        <p:txBody>
          <a:bodyPr wrap="square" rtlCol="0">
            <a:spAutoFit/>
          </a:bodyPr>
          <a:lstStyle/>
          <a:p>
            <a:r>
              <a:rPr lang="en-US" dirty="0"/>
              <a:t>Firstly, </a:t>
            </a:r>
            <a:r>
              <a:rPr lang="en-US" b="1" dirty="0"/>
              <a:t>only the numerical common features </a:t>
            </a:r>
            <a:r>
              <a:rPr lang="en-US" dirty="0"/>
              <a:t>are extracted in order to be further used in data preprocessing.</a:t>
            </a:r>
          </a:p>
        </p:txBody>
      </p:sp>
      <p:pic>
        <p:nvPicPr>
          <p:cNvPr id="7" name="Content Placeholder 6">
            <a:extLst>
              <a:ext uri="{FF2B5EF4-FFF2-40B4-BE49-F238E27FC236}">
                <a16:creationId xmlns:a16="http://schemas.microsoft.com/office/drawing/2014/main" id="{868659EE-951E-4BE2-93E2-F8E9C40B8277}"/>
              </a:ext>
            </a:extLst>
          </p:cNvPr>
          <p:cNvPicPr>
            <a:picLocks noGrp="1" noChangeAspect="1"/>
          </p:cNvPicPr>
          <p:nvPr>
            <p:ph idx="1"/>
          </p:nvPr>
        </p:nvPicPr>
        <p:blipFill>
          <a:blip r:embed="rId2"/>
          <a:stretch>
            <a:fillRect/>
          </a:stretch>
        </p:blipFill>
        <p:spPr>
          <a:xfrm>
            <a:off x="74613" y="3343224"/>
            <a:ext cx="4989655" cy="1571894"/>
          </a:xfrm>
          <a:prstGeom prst="rect">
            <a:avLst/>
          </a:prstGeom>
        </p:spPr>
      </p:pic>
      <p:sp>
        <p:nvSpPr>
          <p:cNvPr id="8" name="TextBox 7">
            <a:extLst>
              <a:ext uri="{FF2B5EF4-FFF2-40B4-BE49-F238E27FC236}">
                <a16:creationId xmlns:a16="http://schemas.microsoft.com/office/drawing/2014/main" id="{60C99006-0A70-473A-B78D-4580683BC769}"/>
              </a:ext>
            </a:extLst>
          </p:cNvPr>
          <p:cNvSpPr txBox="1"/>
          <p:nvPr/>
        </p:nvSpPr>
        <p:spPr>
          <a:xfrm>
            <a:off x="989012" y="2794100"/>
            <a:ext cx="3886200" cy="369332"/>
          </a:xfrm>
          <a:prstGeom prst="rect">
            <a:avLst/>
          </a:prstGeom>
          <a:noFill/>
        </p:spPr>
        <p:txBody>
          <a:bodyPr wrap="square" rtlCol="0">
            <a:spAutoFit/>
          </a:bodyPr>
          <a:lstStyle/>
          <a:p>
            <a:r>
              <a:rPr lang="en-US" b="1" dirty="0"/>
              <a:t>Features selected before Min-Max</a:t>
            </a:r>
          </a:p>
        </p:txBody>
      </p:sp>
      <p:sp>
        <p:nvSpPr>
          <p:cNvPr id="9" name="Arrow: Right 8">
            <a:extLst>
              <a:ext uri="{FF2B5EF4-FFF2-40B4-BE49-F238E27FC236}">
                <a16:creationId xmlns:a16="http://schemas.microsoft.com/office/drawing/2014/main" id="{32FF6381-491F-41B7-A28C-07756267A8B3}"/>
              </a:ext>
            </a:extLst>
          </p:cNvPr>
          <p:cNvSpPr/>
          <p:nvPr/>
        </p:nvSpPr>
        <p:spPr>
          <a:xfrm>
            <a:off x="5206864" y="3514775"/>
            <a:ext cx="1756634" cy="1200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Scaling</a:t>
            </a:r>
          </a:p>
        </p:txBody>
      </p:sp>
      <p:sp>
        <p:nvSpPr>
          <p:cNvPr id="11" name="TextBox 10">
            <a:extLst>
              <a:ext uri="{FF2B5EF4-FFF2-40B4-BE49-F238E27FC236}">
                <a16:creationId xmlns:a16="http://schemas.microsoft.com/office/drawing/2014/main" id="{31D49CFF-D3BB-4003-BFD5-D9CDFE2C619A}"/>
              </a:ext>
            </a:extLst>
          </p:cNvPr>
          <p:cNvSpPr txBox="1"/>
          <p:nvPr/>
        </p:nvSpPr>
        <p:spPr>
          <a:xfrm>
            <a:off x="7542211" y="2788507"/>
            <a:ext cx="3886200" cy="369332"/>
          </a:xfrm>
          <a:prstGeom prst="rect">
            <a:avLst/>
          </a:prstGeom>
          <a:noFill/>
        </p:spPr>
        <p:txBody>
          <a:bodyPr wrap="square" rtlCol="0">
            <a:spAutoFit/>
          </a:bodyPr>
          <a:lstStyle/>
          <a:p>
            <a:r>
              <a:rPr lang="en-US" b="1" dirty="0"/>
              <a:t>Features selected after Min-Max</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93D68A6-01FD-4B24-9E80-D6AC4A6EAE11}"/>
                  </a:ext>
                </a:extLst>
              </p:cNvPr>
              <p:cNvSpPr txBox="1"/>
              <p:nvPr/>
            </p:nvSpPr>
            <p:spPr>
              <a:xfrm>
                <a:off x="1674812" y="5410200"/>
                <a:ext cx="9350069" cy="810543"/>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rPr>
                      <m:t>𝑥</m:t>
                    </m:r>
                    <m:r>
                      <m:rPr>
                        <m:lit/>
                      </m:rPr>
                      <a:rPr lang="en-US" i="1">
                        <a:latin typeface="Cambria Math" panose="02040503050406030204" pitchFamily="18" charset="0"/>
                      </a:rPr>
                      <m:t>′</m:t>
                    </m:r>
                    <m:r>
                      <a:rPr lang="en-US">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x</m:t>
                        </m:r>
                        <m:r>
                          <a:rPr lang="en-US">
                            <a:latin typeface="Cambria Math" panose="02040503050406030204" pitchFamily="18" charset="0"/>
                          </a:rPr>
                          <m:t> </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min</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m:t>
                        </m:r>
                      </m:num>
                      <m:den>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i="1">
                                <a:latin typeface="Cambria Math" panose="02040503050406030204" pitchFamily="18" charset="0"/>
                              </a:rPr>
                              <m:t> </m:t>
                            </m:r>
                          </m:e>
                        </m:func>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min</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m:t>
                        </m:r>
                      </m:den>
                    </m:f>
                  </m:oMath>
                </a14:m>
                <a:r>
                  <a:rPr lang="en-US" dirty="0"/>
                  <a:t>, </a:t>
                </a:r>
                <a14:m>
                  <m:oMath xmlns:m="http://schemas.openxmlformats.org/officeDocument/2006/math">
                    <m:r>
                      <a:rPr lang="en-US" i="1">
                        <a:latin typeface="Cambria Math" panose="02040503050406030204" pitchFamily="18" charset="0"/>
                      </a:rPr>
                      <m:t>𝑠𝑢𝑐h</m:t>
                    </m:r>
                    <m:r>
                      <a:rPr lang="en-US" i="1">
                        <a:latin typeface="Cambria Math" panose="02040503050406030204" pitchFamily="18" charset="0"/>
                      </a:rPr>
                      <m:t> </m:t>
                    </m:r>
                    <m:r>
                      <a:rPr lang="en-US" i="1">
                        <a:latin typeface="Cambria Math" panose="02040503050406030204" pitchFamily="18" charset="0"/>
                      </a:rPr>
                      <m:t>𝑡h𝑎𝑡</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0,1</m:t>
                        </m:r>
                      </m:e>
                    </m:d>
                  </m:oMath>
                </a14:m>
                <a:r>
                  <a:rPr lang="en-US" dirty="0"/>
                  <a:t>, 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is any value from the selected features</a:t>
                </a:r>
              </a:p>
              <a:p>
                <a:pPr algn="ctr"/>
                <a:endParaRPr lang="en-US" dirty="0"/>
              </a:p>
            </p:txBody>
          </p:sp>
        </mc:Choice>
        <mc:Fallback xmlns="">
          <p:sp>
            <p:nvSpPr>
              <p:cNvPr id="12" name="TextBox 11">
                <a:extLst>
                  <a:ext uri="{FF2B5EF4-FFF2-40B4-BE49-F238E27FC236}">
                    <a16:creationId xmlns:a16="http://schemas.microsoft.com/office/drawing/2014/main" id="{E93D68A6-01FD-4B24-9E80-D6AC4A6EAE11}"/>
                  </a:ext>
                </a:extLst>
              </p:cNvPr>
              <p:cNvSpPr txBox="1">
                <a:spLocks noRot="1" noChangeAspect="1" noMove="1" noResize="1" noEditPoints="1" noAdjustHandles="1" noChangeArrowheads="1" noChangeShapeType="1" noTextEdit="1"/>
              </p:cNvSpPr>
              <p:nvPr/>
            </p:nvSpPr>
            <p:spPr>
              <a:xfrm>
                <a:off x="1674812" y="5410200"/>
                <a:ext cx="9350069" cy="810543"/>
              </a:xfrm>
              <a:prstGeom prst="rect">
                <a:avLst/>
              </a:prstGeo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D4EC31F-302A-4F17-89F0-E91E4B826ABB}"/>
              </a:ext>
            </a:extLst>
          </p:cNvPr>
          <p:cNvPicPr>
            <a:picLocks noChangeAspect="1"/>
          </p:cNvPicPr>
          <p:nvPr/>
        </p:nvPicPr>
        <p:blipFill>
          <a:blip r:embed="rId4"/>
          <a:stretch>
            <a:fillRect/>
          </a:stretch>
        </p:blipFill>
        <p:spPr>
          <a:xfrm>
            <a:off x="6963498" y="3328958"/>
            <a:ext cx="5141705" cy="1571894"/>
          </a:xfrm>
          <a:prstGeom prst="rect">
            <a:avLst/>
          </a:prstGeom>
        </p:spPr>
      </p:pic>
    </p:spTree>
    <p:extLst>
      <p:ext uri="{BB962C8B-B14F-4D97-AF65-F5344CB8AC3E}">
        <p14:creationId xmlns:p14="http://schemas.microsoft.com/office/powerpoint/2010/main" val="25482422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04800"/>
            <a:ext cx="9144000" cy="1096962"/>
          </a:xfrm>
        </p:spPr>
        <p:txBody>
          <a:bodyPr anchor="b">
            <a:normAutofit/>
          </a:bodyPr>
          <a:lstStyle/>
          <a:p>
            <a:r>
              <a:rPr lang="en-US" dirty="0"/>
              <a:t>Feature Correlation</a:t>
            </a:r>
          </a:p>
        </p:txBody>
      </p:sp>
      <p:pic>
        <p:nvPicPr>
          <p:cNvPr id="6" name="Content Placeholder 5">
            <a:extLst>
              <a:ext uri="{FF2B5EF4-FFF2-40B4-BE49-F238E27FC236}">
                <a16:creationId xmlns:a16="http://schemas.microsoft.com/office/drawing/2014/main" id="{61218DBE-1700-4075-A23F-17D01D9592A3}"/>
              </a:ext>
            </a:extLst>
          </p:cNvPr>
          <p:cNvPicPr>
            <a:picLocks noGrp="1" noChangeAspect="1"/>
          </p:cNvPicPr>
          <p:nvPr>
            <p:ph idx="1"/>
          </p:nvPr>
        </p:nvPicPr>
        <p:blipFill>
          <a:blip r:embed="rId2"/>
          <a:stretch>
            <a:fillRect/>
          </a:stretch>
        </p:blipFill>
        <p:spPr>
          <a:xfrm>
            <a:off x="1598612" y="3029129"/>
            <a:ext cx="8497486" cy="2781688"/>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87BB30-D583-4D60-95C6-D0ED099925D8}"/>
                  </a:ext>
                </a:extLst>
              </p:cNvPr>
              <p:cNvSpPr txBox="1"/>
              <p:nvPr/>
            </p:nvSpPr>
            <p:spPr>
              <a:xfrm>
                <a:off x="760412" y="1828800"/>
                <a:ext cx="1127760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For </a:t>
                </a:r>
                <a14:m>
                  <m:oMath xmlns:m="http://schemas.openxmlformats.org/officeDocument/2006/math">
                    <m:r>
                      <a:rPr lang="en-US" i="1">
                        <a:latin typeface="Cambria Math" panose="02040503050406030204" pitchFamily="18" charset="0"/>
                      </a:rPr>
                      <m:t>∀</m:t>
                    </m:r>
                  </m:oMath>
                </a14:m>
                <a:r>
                  <a:rPr lang="en-US" dirty="0"/>
                  <a:t> </a:t>
                </a:r>
                <a:r>
                  <a:rPr lang="en-US" b="1" dirty="0"/>
                  <a:t>Cov(X,Y) &gt; 0</a:t>
                </a:r>
                <a:r>
                  <a:rPr lang="en-US" dirty="0"/>
                  <a:t>, it indicates an increase in X would also correspond to an increase in Y</a:t>
                </a:r>
              </a:p>
              <a:p>
                <a:pPr marL="285750" indent="-285750">
                  <a:buFont typeface="Wingdings" panose="05000000000000000000" pitchFamily="2" charset="2"/>
                  <a:buChar char="§"/>
                </a:pPr>
                <a:r>
                  <a:rPr lang="en-US" dirty="0"/>
                  <a:t>For </a:t>
                </a:r>
                <a14:m>
                  <m:oMath xmlns:m="http://schemas.openxmlformats.org/officeDocument/2006/math">
                    <m:r>
                      <a:rPr lang="en-US" i="1">
                        <a:latin typeface="Cambria Math" panose="02040503050406030204" pitchFamily="18" charset="0"/>
                      </a:rPr>
                      <m:t>∀</m:t>
                    </m:r>
                  </m:oMath>
                </a14:m>
                <a:r>
                  <a:rPr lang="en-US" dirty="0"/>
                  <a:t> </a:t>
                </a:r>
                <a:r>
                  <a:rPr lang="en-US" b="1" dirty="0"/>
                  <a:t>Cov(X,Y) = 0</a:t>
                </a:r>
                <a:r>
                  <a:rPr lang="en-US" dirty="0"/>
                  <a:t>, there is no correlation between any two selected features X and Y</a:t>
                </a:r>
              </a:p>
              <a:p>
                <a:pPr marL="285750" indent="-285750">
                  <a:buFont typeface="Wingdings" panose="05000000000000000000" pitchFamily="2" charset="2"/>
                  <a:buChar char="§"/>
                </a:pPr>
                <a:r>
                  <a:rPr lang="en-US" dirty="0"/>
                  <a:t>For </a:t>
                </a:r>
                <a14:m>
                  <m:oMath xmlns:m="http://schemas.openxmlformats.org/officeDocument/2006/math">
                    <m:r>
                      <a:rPr lang="en-US" i="1">
                        <a:latin typeface="Cambria Math" panose="02040503050406030204" pitchFamily="18" charset="0"/>
                      </a:rPr>
                      <m:t>∀</m:t>
                    </m:r>
                  </m:oMath>
                </a14:m>
                <a:r>
                  <a:rPr lang="en-US" dirty="0"/>
                  <a:t> </a:t>
                </a:r>
                <a:r>
                  <a:rPr lang="en-US" b="1" dirty="0"/>
                  <a:t>Cov(X,Y) &lt; 0</a:t>
                </a:r>
                <a:r>
                  <a:rPr lang="en-US" dirty="0"/>
                  <a:t>, it indicates an inverse relationship where an increase in X leads to a decrease in Y</a:t>
                </a:r>
              </a:p>
              <a:p>
                <a:endParaRPr lang="en-US" dirty="0"/>
              </a:p>
            </p:txBody>
          </p:sp>
        </mc:Choice>
        <mc:Fallback xmlns="">
          <p:sp>
            <p:nvSpPr>
              <p:cNvPr id="18" name="TextBox 17">
                <a:extLst>
                  <a:ext uri="{FF2B5EF4-FFF2-40B4-BE49-F238E27FC236}">
                    <a16:creationId xmlns:a16="http://schemas.microsoft.com/office/drawing/2014/main" id="{ED87BB30-D583-4D60-95C6-D0ED099925D8}"/>
                  </a:ext>
                </a:extLst>
              </p:cNvPr>
              <p:cNvSpPr txBox="1">
                <a:spLocks noRot="1" noChangeAspect="1" noMove="1" noResize="1" noEditPoints="1" noAdjustHandles="1" noChangeArrowheads="1" noChangeShapeType="1" noTextEdit="1"/>
              </p:cNvSpPr>
              <p:nvPr/>
            </p:nvSpPr>
            <p:spPr>
              <a:xfrm>
                <a:off x="760412" y="1828800"/>
                <a:ext cx="11277600" cy="1200329"/>
              </a:xfrm>
              <a:prstGeom prst="rect">
                <a:avLst/>
              </a:prstGeom>
              <a:blipFill>
                <a:blip r:embed="rId3"/>
                <a:stretch>
                  <a:fillRect l="-378" t="-3046"/>
                </a:stretch>
              </a:blipFill>
            </p:spPr>
            <p:txBody>
              <a:bodyPr/>
              <a:lstStyle/>
              <a:p>
                <a:r>
                  <a:rPr lang="en-US">
                    <a:noFill/>
                  </a:rPr>
                  <a:t> </a:t>
                </a:r>
              </a:p>
            </p:txBody>
          </p:sp>
        </mc:Fallback>
      </mc:AlternateContent>
    </p:spTree>
    <p:extLst>
      <p:ext uri="{BB962C8B-B14F-4D97-AF65-F5344CB8AC3E}">
        <p14:creationId xmlns:p14="http://schemas.microsoft.com/office/powerpoint/2010/main" val="41116435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ro-RO" dirty="0"/>
              <a:t>Why Recommender Systems?</a:t>
            </a:r>
            <a:endParaRPr lang="en-US" dirty="0"/>
          </a:p>
        </p:txBody>
      </p:sp>
      <p:sp>
        <p:nvSpPr>
          <p:cNvPr id="14" name="Content Placeholder 13"/>
          <p:cNvSpPr>
            <a:spLocks noGrp="1"/>
          </p:cNvSpPr>
          <p:nvPr>
            <p:ph idx="1"/>
          </p:nvPr>
        </p:nvSpPr>
        <p:spPr/>
        <p:txBody>
          <a:bodyPr/>
          <a:lstStyle/>
          <a:p>
            <a:r>
              <a:rPr lang="ro-RO" dirty="0"/>
              <a:t>They have increasingly become an essential part of daily online activities (e.g. Netflix, Spotify, Amazon, etc.)</a:t>
            </a:r>
            <a:endParaRPr lang="en-US" dirty="0"/>
          </a:p>
          <a:p>
            <a:endParaRPr lang="en-US" dirty="0"/>
          </a:p>
          <a:p>
            <a:r>
              <a:rPr lang="ro-RO" dirty="0"/>
              <a:t>By having a general or an instinctual idea of how such systems work, one can make use of it, by making it generate recommendations as relevant as possible according to one’s tastes, preferen</a:t>
            </a:r>
            <a:r>
              <a:rPr lang="en-US" dirty="0"/>
              <a:t>ce</a:t>
            </a:r>
            <a:r>
              <a:rPr lang="ro-RO" dirty="0"/>
              <a:t>s, etc.</a:t>
            </a:r>
            <a:endParaRPr lang="en-US" dirty="0"/>
          </a:p>
        </p:txBody>
      </p:sp>
      <p:pic>
        <p:nvPicPr>
          <p:cNvPr id="9" name="Picture 8">
            <a:extLst>
              <a:ext uri="{FF2B5EF4-FFF2-40B4-BE49-F238E27FC236}">
                <a16:creationId xmlns:a16="http://schemas.microsoft.com/office/drawing/2014/main" id="{968B55CC-C74A-4891-A6D5-CF83574D7D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78" y="2212099"/>
            <a:ext cx="838201" cy="838201"/>
          </a:xfrm>
          <a:prstGeom prst="rect">
            <a:avLst/>
          </a:prstGeom>
        </p:spPr>
      </p:pic>
      <p:pic>
        <p:nvPicPr>
          <p:cNvPr id="11" name="Picture 10">
            <a:extLst>
              <a:ext uri="{FF2B5EF4-FFF2-40B4-BE49-F238E27FC236}">
                <a16:creationId xmlns:a16="http://schemas.microsoft.com/office/drawing/2014/main" id="{01B01B3E-D1C9-4894-851E-6F12E726E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2975" y="2212100"/>
            <a:ext cx="838200" cy="838200"/>
          </a:xfrm>
          <a:prstGeom prst="rect">
            <a:avLst/>
          </a:prstGeom>
        </p:spPr>
      </p:pic>
      <p:pic>
        <p:nvPicPr>
          <p:cNvPr id="15" name="Picture 14">
            <a:extLst>
              <a:ext uri="{FF2B5EF4-FFF2-40B4-BE49-F238E27FC236}">
                <a16:creationId xmlns:a16="http://schemas.microsoft.com/office/drawing/2014/main" id="{148CA394-69FD-4DAA-95F2-6BE84251A4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5812" y="2198032"/>
            <a:ext cx="838200" cy="838200"/>
          </a:xfrm>
          <a:prstGeom prst="rect">
            <a:avLst/>
          </a:prstGeom>
        </p:spPr>
      </p:pic>
      <p:pic>
        <p:nvPicPr>
          <p:cNvPr id="17" name="Picture 16">
            <a:extLst>
              <a:ext uri="{FF2B5EF4-FFF2-40B4-BE49-F238E27FC236}">
                <a16:creationId xmlns:a16="http://schemas.microsoft.com/office/drawing/2014/main" id="{D8361ED0-EB7E-4BDB-86CB-8D6E3B9DF2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526" y="2303539"/>
            <a:ext cx="1143000" cy="1143000"/>
          </a:xfrm>
          <a:prstGeom prst="rect">
            <a:avLst/>
          </a:prstGeom>
        </p:spPr>
      </p:pic>
      <p:pic>
        <p:nvPicPr>
          <p:cNvPr id="27" name="Picture 26">
            <a:extLst>
              <a:ext uri="{FF2B5EF4-FFF2-40B4-BE49-F238E27FC236}">
                <a16:creationId xmlns:a16="http://schemas.microsoft.com/office/drawing/2014/main" id="{BF234B47-7EEA-438F-9409-B8D084F6AF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5812" y="4267200"/>
            <a:ext cx="1371600" cy="1371600"/>
          </a:xfrm>
          <a:prstGeom prst="rect">
            <a:avLst/>
          </a:prstGeom>
        </p:spPr>
      </p:pic>
    </p:spTree>
    <p:extLst>
      <p:ext uri="{BB962C8B-B14F-4D97-AF65-F5344CB8AC3E}">
        <p14:creationId xmlns:p14="http://schemas.microsoft.com/office/powerpoint/2010/main" val="5872627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04800"/>
            <a:ext cx="9144000" cy="1096962"/>
          </a:xfrm>
        </p:spPr>
        <p:txBody>
          <a:bodyPr anchor="b">
            <a:normAutofit/>
          </a:bodyPr>
          <a:lstStyle/>
          <a:p>
            <a:r>
              <a:rPr lang="en-US" dirty="0"/>
              <a:t>Data Reduction</a:t>
            </a:r>
          </a:p>
        </p:txBody>
      </p:sp>
      <p:pic>
        <p:nvPicPr>
          <p:cNvPr id="11" name="Content Placeholder 10">
            <a:extLst>
              <a:ext uri="{FF2B5EF4-FFF2-40B4-BE49-F238E27FC236}">
                <a16:creationId xmlns:a16="http://schemas.microsoft.com/office/drawing/2014/main" id="{7AE3A30E-CED7-48E1-A204-171427BCC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7412" y="4526445"/>
            <a:ext cx="4860983" cy="2048060"/>
          </a:xfrm>
        </p:spPr>
      </p:pic>
      <p:sp>
        <p:nvSpPr>
          <p:cNvPr id="12" name="TextBox 11">
            <a:extLst>
              <a:ext uri="{FF2B5EF4-FFF2-40B4-BE49-F238E27FC236}">
                <a16:creationId xmlns:a16="http://schemas.microsoft.com/office/drawing/2014/main" id="{D448CAED-81D5-4487-B963-E78928139824}"/>
              </a:ext>
            </a:extLst>
          </p:cNvPr>
          <p:cNvSpPr txBox="1"/>
          <p:nvPr/>
        </p:nvSpPr>
        <p:spPr>
          <a:xfrm>
            <a:off x="3260172" y="1676400"/>
            <a:ext cx="6172200" cy="523220"/>
          </a:xfrm>
          <a:prstGeom prst="rect">
            <a:avLst/>
          </a:prstGeom>
          <a:noFill/>
        </p:spPr>
        <p:txBody>
          <a:bodyPr wrap="square" rtlCol="0">
            <a:spAutoFit/>
          </a:bodyPr>
          <a:lstStyle/>
          <a:p>
            <a:r>
              <a:rPr lang="en-US" sz="2800" b="1" dirty="0"/>
              <a:t>Principal Component Analysis (PCA)</a:t>
            </a:r>
          </a:p>
        </p:txBody>
      </p:sp>
      <p:sp>
        <p:nvSpPr>
          <p:cNvPr id="13" name="TextBox 12">
            <a:extLst>
              <a:ext uri="{FF2B5EF4-FFF2-40B4-BE49-F238E27FC236}">
                <a16:creationId xmlns:a16="http://schemas.microsoft.com/office/drawing/2014/main" id="{A3E97EFE-680A-415E-A1EC-E35DF11EA42A}"/>
              </a:ext>
            </a:extLst>
          </p:cNvPr>
          <p:cNvSpPr txBox="1"/>
          <p:nvPr/>
        </p:nvSpPr>
        <p:spPr>
          <a:xfrm>
            <a:off x="1725" y="2474258"/>
            <a:ext cx="1218710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a commonly technique used for dimensionality reduction by projecting each data point onto only the first few principal components to obtain lower-dimensional data while preserving as much of the data’s variation as possible.</a:t>
            </a:r>
          </a:p>
          <a:p>
            <a:pPr marL="285750" indent="-285750">
              <a:buFont typeface="Wingdings" panose="05000000000000000000" pitchFamily="2" charset="2"/>
              <a:buChar char="§"/>
            </a:pPr>
            <a:r>
              <a:rPr lang="en-US" dirty="0"/>
              <a:t>transforms data linearly into new properties that are not correlated with each other.</a:t>
            </a:r>
          </a:p>
          <a:p>
            <a:pPr marL="285750" indent="-285750">
              <a:buFont typeface="Wingdings" panose="05000000000000000000" pitchFamily="2" charset="2"/>
              <a:buChar char="§"/>
            </a:pPr>
            <a:r>
              <a:rPr lang="en-US" dirty="0"/>
              <a:t>is often computed by </a:t>
            </a:r>
            <a:r>
              <a:rPr lang="en-US" b="1" dirty="0"/>
              <a:t>eigendecomposition of the data covariance matrix </a:t>
            </a:r>
            <a:r>
              <a:rPr lang="en-US" dirty="0"/>
              <a:t>or </a:t>
            </a:r>
            <a:r>
              <a:rPr lang="en-US" b="1" dirty="0"/>
              <a:t>singular value decomposition (SVD)</a:t>
            </a:r>
            <a:r>
              <a:rPr lang="en-US" dirty="0"/>
              <a:t> of the data matrix. </a:t>
            </a:r>
          </a:p>
        </p:txBody>
      </p:sp>
    </p:spTree>
    <p:extLst>
      <p:ext uri="{BB962C8B-B14F-4D97-AF65-F5344CB8AC3E}">
        <p14:creationId xmlns:p14="http://schemas.microsoft.com/office/powerpoint/2010/main" val="9366475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r>
              <a:rPr lang="en-US" dirty="0"/>
              <a:t>Data Reduction</a:t>
            </a:r>
          </a:p>
        </p:txBody>
      </p:sp>
      <p:pic>
        <p:nvPicPr>
          <p:cNvPr id="6" name="Content Placeholder 5">
            <a:extLst>
              <a:ext uri="{FF2B5EF4-FFF2-40B4-BE49-F238E27FC236}">
                <a16:creationId xmlns:a16="http://schemas.microsoft.com/office/drawing/2014/main" id="{FE572F1E-5445-4E8F-A401-0ED1DBDCF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491" y="2001966"/>
            <a:ext cx="6666089" cy="4499610"/>
          </a:xfrm>
          <a:noFill/>
        </p:spPr>
      </p:pic>
      <p:sp>
        <p:nvSpPr>
          <p:cNvPr id="7" name="TextBox 6">
            <a:extLst>
              <a:ext uri="{FF2B5EF4-FFF2-40B4-BE49-F238E27FC236}">
                <a16:creationId xmlns:a16="http://schemas.microsoft.com/office/drawing/2014/main" id="{297D471E-D5E6-4D29-8589-490EF4FE6121}"/>
              </a:ext>
            </a:extLst>
          </p:cNvPr>
          <p:cNvSpPr txBox="1"/>
          <p:nvPr/>
        </p:nvSpPr>
        <p:spPr>
          <a:xfrm>
            <a:off x="2779657" y="1601856"/>
            <a:ext cx="6934200" cy="400110"/>
          </a:xfrm>
          <a:prstGeom prst="rect">
            <a:avLst/>
          </a:prstGeom>
          <a:noFill/>
        </p:spPr>
        <p:txBody>
          <a:bodyPr wrap="square" rtlCol="0">
            <a:spAutoFit/>
          </a:bodyPr>
          <a:lstStyle/>
          <a:p>
            <a:r>
              <a:rPr lang="en-US" sz="2000" b="1" dirty="0"/>
              <a:t>Each principal component by explained variance ratio</a:t>
            </a:r>
          </a:p>
        </p:txBody>
      </p:sp>
    </p:spTree>
    <p:extLst>
      <p:ext uri="{BB962C8B-B14F-4D97-AF65-F5344CB8AC3E}">
        <p14:creationId xmlns:p14="http://schemas.microsoft.com/office/powerpoint/2010/main" val="18462389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r>
              <a:rPr lang="en-US" dirty="0"/>
              <a:t>Data Reduction</a:t>
            </a:r>
          </a:p>
        </p:txBody>
      </p:sp>
      <p:pic>
        <p:nvPicPr>
          <p:cNvPr id="6" name="Content Placeholder 5">
            <a:extLst>
              <a:ext uri="{FF2B5EF4-FFF2-40B4-BE49-F238E27FC236}">
                <a16:creationId xmlns:a16="http://schemas.microsoft.com/office/drawing/2014/main" id="{FE572F1E-5445-4E8F-A401-0ED1DBDCF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324" y="2001966"/>
            <a:ext cx="6650423" cy="4499610"/>
          </a:xfrm>
          <a:noFill/>
        </p:spPr>
      </p:pic>
      <p:sp>
        <p:nvSpPr>
          <p:cNvPr id="7" name="TextBox 6">
            <a:extLst>
              <a:ext uri="{FF2B5EF4-FFF2-40B4-BE49-F238E27FC236}">
                <a16:creationId xmlns:a16="http://schemas.microsoft.com/office/drawing/2014/main" id="{297D471E-D5E6-4D29-8589-490EF4FE6121}"/>
              </a:ext>
            </a:extLst>
          </p:cNvPr>
          <p:cNvSpPr txBox="1"/>
          <p:nvPr/>
        </p:nvSpPr>
        <p:spPr>
          <a:xfrm>
            <a:off x="1751012" y="1611795"/>
            <a:ext cx="9409168" cy="400110"/>
          </a:xfrm>
          <a:prstGeom prst="rect">
            <a:avLst/>
          </a:prstGeom>
          <a:noFill/>
        </p:spPr>
        <p:txBody>
          <a:bodyPr wrap="square" rtlCol="0">
            <a:spAutoFit/>
          </a:bodyPr>
          <a:lstStyle/>
          <a:p>
            <a:r>
              <a:rPr lang="en-US" sz="2000" b="1" dirty="0"/>
              <a:t>Total number of principal components by cumulative explained variance ratio</a:t>
            </a:r>
          </a:p>
        </p:txBody>
      </p:sp>
    </p:spTree>
    <p:extLst>
      <p:ext uri="{BB962C8B-B14F-4D97-AF65-F5344CB8AC3E}">
        <p14:creationId xmlns:p14="http://schemas.microsoft.com/office/powerpoint/2010/main" val="7835177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r>
              <a:rPr lang="en-US" dirty="0"/>
              <a:t>Clustering</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2032246"/>
            <a:ext cx="121888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is the task of grouping a set of objects in such a way that objects in the same group (called a cluster) are more similar (in a sense) to each other than those in other groups (clusters)</a:t>
            </a:r>
          </a:p>
          <a:p>
            <a:pPr marL="342900" indent="-342900">
              <a:buFont typeface="Arial" panose="020B0604020202020204" pitchFamily="34" charset="0"/>
              <a:buChar char="•"/>
            </a:pPr>
            <a:r>
              <a:rPr lang="en-US" sz="2000" dirty="0"/>
              <a:t>is not a specific algorithm, but a general task to be solved nonetheless by various algorithms that differ significantly in their understanding of what constitutes a cluster and how to efficiently find them.</a:t>
            </a:r>
          </a:p>
        </p:txBody>
      </p:sp>
      <p:pic>
        <p:nvPicPr>
          <p:cNvPr id="8" name="Content Placeholder 7">
            <a:extLst>
              <a:ext uri="{FF2B5EF4-FFF2-40B4-BE49-F238E27FC236}">
                <a16:creationId xmlns:a16="http://schemas.microsoft.com/office/drawing/2014/main" id="{65A621F5-12FD-4797-8E53-D7A5D5C56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2812" y="3733800"/>
            <a:ext cx="2374900" cy="1917700"/>
          </a:xfrm>
        </p:spPr>
      </p:pic>
    </p:spTree>
    <p:extLst>
      <p:ext uri="{BB962C8B-B14F-4D97-AF65-F5344CB8AC3E}">
        <p14:creationId xmlns:p14="http://schemas.microsoft.com/office/powerpoint/2010/main" val="411503305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ro-RO" dirty="0"/>
              <a:t>K-Means clustering</a:t>
            </a:r>
            <a:endParaRPr lang="en-US" dirty="0"/>
          </a:p>
        </p:txBody>
      </p:sp>
      <p:sp>
        <p:nvSpPr>
          <p:cNvPr id="7" name="TextBox 6">
            <a:extLst>
              <a:ext uri="{FF2B5EF4-FFF2-40B4-BE49-F238E27FC236}">
                <a16:creationId xmlns:a16="http://schemas.microsoft.com/office/drawing/2014/main" id="{297D471E-D5E6-4D29-8589-490EF4FE6121}"/>
              </a:ext>
            </a:extLst>
          </p:cNvPr>
          <p:cNvSpPr txBox="1"/>
          <p:nvPr/>
        </p:nvSpPr>
        <p:spPr>
          <a:xfrm>
            <a:off x="1" y="1905000"/>
            <a:ext cx="5942012" cy="4267200"/>
          </a:xfrm>
          <a:prstGeom prst="rect">
            <a:avLst/>
          </a:prstGeom>
        </p:spPr>
        <p:txBody>
          <a:bodyPr vert="horz" lIns="91440" tIns="45720" rIns="91440" bIns="45720" rtlCol="0">
            <a:normAutofit/>
          </a:bodyPr>
          <a:lstStyle/>
          <a:p>
            <a:pPr>
              <a:lnSpc>
                <a:spcPct val="90000"/>
              </a:lnSpc>
              <a:spcAft>
                <a:spcPts val="600"/>
              </a:spcAft>
              <a:buFont typeface="Arial" pitchFamily="34" charset="0"/>
            </a:pPr>
            <a:endParaRPr lang="en-US" sz="2000" dirty="0"/>
          </a:p>
          <a:p>
            <a:pPr marL="342900" indent="-342900">
              <a:lnSpc>
                <a:spcPct val="90000"/>
              </a:lnSpc>
              <a:spcAft>
                <a:spcPts val="600"/>
              </a:spcAft>
              <a:buFont typeface="Arial" pitchFamily="34" charset="0"/>
              <a:buChar char="•"/>
            </a:pPr>
            <a:r>
              <a:rPr lang="en-US" sz="2000" dirty="0"/>
              <a:t>is an iterative algorithm that divides the unlabeled dataset into k different clusters in such a way that each data point belongs to only one group that has similar properties.</a:t>
            </a:r>
          </a:p>
          <a:p>
            <a:pPr marL="342900" indent="-342900">
              <a:lnSpc>
                <a:spcPct val="90000"/>
              </a:lnSpc>
              <a:spcAft>
                <a:spcPts val="600"/>
              </a:spcAft>
              <a:buFont typeface="Arial" pitchFamily="34" charset="0"/>
              <a:buChar char="•"/>
            </a:pPr>
            <a:r>
              <a:rPr lang="en-US" sz="2000" dirty="0"/>
              <a:t>is a centroid-based algorithm, where each cluster is associated with a centroid.</a:t>
            </a:r>
          </a:p>
          <a:p>
            <a:pPr marL="342900" indent="-342900">
              <a:lnSpc>
                <a:spcPct val="90000"/>
              </a:lnSpc>
              <a:spcAft>
                <a:spcPts val="600"/>
              </a:spcAft>
              <a:buFont typeface="Arial" pitchFamily="34" charset="0"/>
              <a:buChar char="•"/>
            </a:pPr>
            <a:r>
              <a:rPr lang="en-US" sz="2000" dirty="0"/>
              <a:t>the aim of this algorithm is to minimize the sum of distances between data points and their corresponding cluster.</a:t>
            </a:r>
          </a:p>
        </p:txBody>
      </p:sp>
      <p:pic>
        <p:nvPicPr>
          <p:cNvPr id="8" name="Content Placeholder 7">
            <a:extLst>
              <a:ext uri="{FF2B5EF4-FFF2-40B4-BE49-F238E27FC236}">
                <a16:creationId xmlns:a16="http://schemas.microsoft.com/office/drawing/2014/main" id="{65A621F5-12FD-4797-8E53-D7A5D5C562E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49862" y="3116645"/>
            <a:ext cx="4416552" cy="1843910"/>
          </a:xfrm>
          <a:noFill/>
        </p:spPr>
      </p:pic>
    </p:spTree>
    <p:extLst>
      <p:ext uri="{BB962C8B-B14F-4D97-AF65-F5344CB8AC3E}">
        <p14:creationId xmlns:p14="http://schemas.microsoft.com/office/powerpoint/2010/main" val="37281090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ro-RO" dirty="0"/>
              <a:t>K-Means clustering</a:t>
            </a:r>
            <a:endParaRPr lang="en-US" dirty="0"/>
          </a:p>
        </p:txBody>
      </p:sp>
      <p:sp>
        <p:nvSpPr>
          <p:cNvPr id="7" name="TextBox 6">
            <a:extLst>
              <a:ext uri="{FF2B5EF4-FFF2-40B4-BE49-F238E27FC236}">
                <a16:creationId xmlns:a16="http://schemas.microsoft.com/office/drawing/2014/main" id="{297D471E-D5E6-4D29-8589-490EF4FE6121}"/>
              </a:ext>
            </a:extLst>
          </p:cNvPr>
          <p:cNvSpPr txBox="1"/>
          <p:nvPr/>
        </p:nvSpPr>
        <p:spPr>
          <a:xfrm>
            <a:off x="1522413" y="1905000"/>
            <a:ext cx="4419599" cy="4495800"/>
          </a:xfrm>
          <a:prstGeom prst="rect">
            <a:avLst/>
          </a:prstGeom>
        </p:spPr>
        <p:txBody>
          <a:bodyPr vert="horz" lIns="91440" tIns="45720" rIns="91440" bIns="45720" rtlCol="0">
            <a:normAutofit fontScale="55000" lnSpcReduction="20000"/>
          </a:bodyPr>
          <a:lstStyle/>
          <a:p>
            <a:pPr>
              <a:lnSpc>
                <a:spcPct val="90000"/>
              </a:lnSpc>
              <a:spcAft>
                <a:spcPts val="600"/>
              </a:spcAft>
              <a:buFont typeface="Arial" pitchFamily="34" charset="0"/>
            </a:pPr>
            <a:r>
              <a:rPr lang="en-US" sz="4400" b="1" dirty="0"/>
              <a:t>Pros</a:t>
            </a:r>
          </a:p>
          <a:p>
            <a:pPr marL="342900" indent="-342900">
              <a:lnSpc>
                <a:spcPct val="90000"/>
              </a:lnSpc>
              <a:spcAft>
                <a:spcPts val="600"/>
              </a:spcAft>
              <a:buFont typeface="Wingdings" panose="05000000000000000000" pitchFamily="2" charset="2"/>
              <a:buChar char="v"/>
            </a:pPr>
            <a:r>
              <a:rPr lang="en-US" sz="3200" dirty="0"/>
              <a:t>relatively simple to implement</a:t>
            </a:r>
          </a:p>
          <a:p>
            <a:pPr marL="342900" indent="-342900">
              <a:lnSpc>
                <a:spcPct val="90000"/>
              </a:lnSpc>
              <a:spcAft>
                <a:spcPts val="600"/>
              </a:spcAft>
              <a:buFont typeface="Wingdings" panose="05000000000000000000" pitchFamily="2" charset="2"/>
              <a:buChar char="v"/>
            </a:pPr>
            <a:r>
              <a:rPr lang="en-US" sz="3200" dirty="0"/>
              <a:t>scales to large data sets</a:t>
            </a:r>
          </a:p>
          <a:p>
            <a:pPr marL="342900" indent="-342900">
              <a:lnSpc>
                <a:spcPct val="90000"/>
              </a:lnSpc>
              <a:spcAft>
                <a:spcPts val="600"/>
              </a:spcAft>
              <a:buFont typeface="Wingdings" panose="05000000000000000000" pitchFamily="2" charset="2"/>
              <a:buChar char="v"/>
            </a:pPr>
            <a:r>
              <a:rPr lang="en-US" sz="3200" dirty="0"/>
              <a:t>guarantees convergence</a:t>
            </a:r>
          </a:p>
          <a:p>
            <a:pPr marL="342900" indent="-342900">
              <a:lnSpc>
                <a:spcPct val="90000"/>
              </a:lnSpc>
              <a:spcAft>
                <a:spcPts val="600"/>
              </a:spcAft>
              <a:buFont typeface="Wingdings" panose="05000000000000000000" pitchFamily="2" charset="2"/>
              <a:buChar char="v"/>
            </a:pPr>
            <a:r>
              <a:rPr lang="en-US" sz="3200" dirty="0"/>
              <a:t>can warm-start the position of centroids *(de reformulat)* </a:t>
            </a:r>
          </a:p>
          <a:p>
            <a:pPr marL="342900" indent="-342900">
              <a:lnSpc>
                <a:spcPct val="90000"/>
              </a:lnSpc>
              <a:spcAft>
                <a:spcPts val="600"/>
              </a:spcAft>
              <a:buFont typeface="Wingdings" panose="05000000000000000000" pitchFamily="2" charset="2"/>
              <a:buChar char="v"/>
            </a:pPr>
            <a:r>
              <a:rPr lang="en-US" sz="3200" dirty="0"/>
              <a:t>easily adapts to new examples</a:t>
            </a:r>
          </a:p>
          <a:p>
            <a:pPr marL="342900" indent="-342900">
              <a:lnSpc>
                <a:spcPct val="90000"/>
              </a:lnSpc>
              <a:spcAft>
                <a:spcPts val="600"/>
              </a:spcAft>
              <a:buFont typeface="Wingdings" panose="05000000000000000000" pitchFamily="2" charset="2"/>
              <a:buChar char="v"/>
            </a:pPr>
            <a:r>
              <a:rPr lang="en-US" sz="3200" dirty="0"/>
              <a:t>generalizes to clusters of different shapes and sizes (e.g. elliptical clusters) </a:t>
            </a:r>
          </a:p>
          <a:p>
            <a:pPr>
              <a:lnSpc>
                <a:spcPct val="90000"/>
              </a:lnSpc>
              <a:spcAft>
                <a:spcPts val="600"/>
              </a:spcAft>
              <a:buFont typeface="Arial" pitchFamily="34" charset="0"/>
            </a:pPr>
            <a:endParaRPr lang="en-US" sz="1400" dirty="0"/>
          </a:p>
          <a:p>
            <a:pPr>
              <a:lnSpc>
                <a:spcPct val="90000"/>
              </a:lnSpc>
              <a:spcAft>
                <a:spcPts val="600"/>
              </a:spcAft>
              <a:buFont typeface="Arial" pitchFamily="34" charset="0"/>
            </a:pPr>
            <a:r>
              <a:rPr lang="en-US" sz="4400" b="1" dirty="0"/>
              <a:t>Cons</a:t>
            </a:r>
          </a:p>
          <a:p>
            <a:pPr marL="342900" indent="-342900">
              <a:lnSpc>
                <a:spcPct val="90000"/>
              </a:lnSpc>
              <a:spcAft>
                <a:spcPts val="600"/>
              </a:spcAft>
              <a:buFont typeface="Wingdings" panose="05000000000000000000" pitchFamily="2" charset="2"/>
              <a:buChar char="v"/>
            </a:pPr>
            <a:r>
              <a:rPr lang="en-US" sz="3200" dirty="0"/>
              <a:t>choosing </a:t>
            </a:r>
            <a:r>
              <a:rPr lang="en-US" sz="3200" b="1" i="1" dirty="0"/>
              <a:t>k</a:t>
            </a:r>
            <a:r>
              <a:rPr lang="en-US" sz="3200" dirty="0"/>
              <a:t> manually</a:t>
            </a:r>
          </a:p>
          <a:p>
            <a:pPr marL="342900" indent="-342900">
              <a:lnSpc>
                <a:spcPct val="90000"/>
              </a:lnSpc>
              <a:spcAft>
                <a:spcPts val="600"/>
              </a:spcAft>
              <a:buFont typeface="Wingdings" panose="05000000000000000000" pitchFamily="2" charset="2"/>
              <a:buChar char="v"/>
            </a:pPr>
            <a:r>
              <a:rPr lang="en-US" sz="3200" dirty="0"/>
              <a:t>being dependent on initial values</a:t>
            </a:r>
          </a:p>
          <a:p>
            <a:pPr marL="342900" indent="-342900">
              <a:lnSpc>
                <a:spcPct val="90000"/>
              </a:lnSpc>
              <a:spcAft>
                <a:spcPts val="600"/>
              </a:spcAft>
              <a:buFont typeface="Wingdings" panose="05000000000000000000" pitchFamily="2" charset="2"/>
              <a:buChar char="v"/>
            </a:pPr>
            <a:r>
              <a:rPr lang="en-US" sz="3200" dirty="0"/>
              <a:t>clustering data of varying size and density</a:t>
            </a:r>
          </a:p>
          <a:p>
            <a:pPr marL="342900" indent="-342900">
              <a:lnSpc>
                <a:spcPct val="90000"/>
              </a:lnSpc>
              <a:spcAft>
                <a:spcPts val="600"/>
              </a:spcAft>
              <a:buFont typeface="Wingdings" panose="05000000000000000000" pitchFamily="2" charset="2"/>
              <a:buChar char="v"/>
            </a:pPr>
            <a:r>
              <a:rPr lang="en-US" sz="3200" dirty="0"/>
              <a:t>scaling with number of dimensions</a:t>
            </a:r>
          </a:p>
        </p:txBody>
      </p:sp>
      <p:pic>
        <p:nvPicPr>
          <p:cNvPr id="8" name="Content Placeholder 7">
            <a:extLst>
              <a:ext uri="{FF2B5EF4-FFF2-40B4-BE49-F238E27FC236}">
                <a16:creationId xmlns:a16="http://schemas.microsoft.com/office/drawing/2014/main" id="{65A621F5-12FD-4797-8E53-D7A5D5C562E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49862" y="3116645"/>
            <a:ext cx="4416552" cy="1843910"/>
          </a:xfrm>
          <a:noFill/>
        </p:spPr>
      </p:pic>
    </p:spTree>
    <p:extLst>
      <p:ext uri="{BB962C8B-B14F-4D97-AF65-F5344CB8AC3E}">
        <p14:creationId xmlns:p14="http://schemas.microsoft.com/office/powerpoint/2010/main" val="291147821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ro-RO" dirty="0"/>
              <a:t>Finding optimal K for K-Means clustering</a:t>
            </a:r>
            <a:endParaRPr lang="en-US" dirty="0"/>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fontScale="55000" lnSpcReduction="20000"/>
          </a:bodyPr>
          <a:lstStyle/>
          <a:p>
            <a:pPr>
              <a:lnSpc>
                <a:spcPct val="90000"/>
              </a:lnSpc>
              <a:spcAft>
                <a:spcPts val="600"/>
              </a:spcAft>
              <a:buFont typeface="Arial" pitchFamily="34" charset="0"/>
            </a:pPr>
            <a:r>
              <a:rPr lang="ro-RO" sz="2900" b="1" dirty="0"/>
              <a:t>Silhouette</a:t>
            </a:r>
          </a:p>
          <a:p>
            <a:pPr marL="342900" indent="-342900">
              <a:lnSpc>
                <a:spcPct val="90000"/>
              </a:lnSpc>
              <a:spcAft>
                <a:spcPts val="600"/>
              </a:spcAft>
              <a:buFont typeface="Wingdings" panose="05000000000000000000" pitchFamily="2" charset="2"/>
              <a:buChar char="v"/>
            </a:pPr>
            <a:r>
              <a:rPr lang="ro-RO" sz="2600" dirty="0"/>
              <a:t>Is a measure of how similar an object is to its own cluster compared to other clusters.</a:t>
            </a:r>
          </a:p>
          <a:p>
            <a:pPr marL="342900" indent="-342900">
              <a:lnSpc>
                <a:spcPct val="90000"/>
              </a:lnSpc>
              <a:spcAft>
                <a:spcPts val="600"/>
              </a:spcAft>
              <a:buFont typeface="Wingdings" panose="05000000000000000000" pitchFamily="2" charset="2"/>
              <a:buChar char="v"/>
            </a:pPr>
            <a:r>
              <a:rPr lang="ro-RO" sz="2600" dirty="0"/>
              <a:t>ranges from </a:t>
            </a:r>
            <a:r>
              <a:rPr lang="ro-RO" sz="2600" b="1" dirty="0"/>
              <a:t>-1</a:t>
            </a:r>
            <a:r>
              <a:rPr lang="ro-RO" sz="2600" dirty="0"/>
              <a:t> to </a:t>
            </a:r>
            <a:r>
              <a:rPr lang="ro-RO" sz="2600" b="1" dirty="0"/>
              <a:t>+1</a:t>
            </a:r>
            <a:r>
              <a:rPr lang="ro-RO" sz="2600" dirty="0"/>
              <a:t>, where a high value indicates that the object is well matched to its own cluster and poorly matched to neighbouring clusters.</a:t>
            </a:r>
          </a:p>
          <a:p>
            <a:pPr marL="342900" indent="-342900">
              <a:lnSpc>
                <a:spcPct val="90000"/>
              </a:lnSpc>
              <a:spcAft>
                <a:spcPts val="600"/>
              </a:spcAft>
              <a:buFont typeface="Wingdings" panose="05000000000000000000" pitchFamily="2" charset="2"/>
              <a:buChar char="v"/>
            </a:pPr>
            <a:r>
              <a:rPr lang="ro-RO" sz="2600" dirty="0"/>
              <a:t>can be computed with any distance metric (e.g. Euclidiean, Manhattan)</a:t>
            </a:r>
          </a:p>
          <a:p>
            <a:pPr>
              <a:lnSpc>
                <a:spcPct val="90000"/>
              </a:lnSpc>
              <a:spcAft>
                <a:spcPts val="600"/>
              </a:spcAft>
            </a:pPr>
            <a:endParaRPr lang="ro-RO" dirty="0"/>
          </a:p>
          <a:p>
            <a:pPr>
              <a:lnSpc>
                <a:spcPct val="90000"/>
              </a:lnSpc>
              <a:spcAft>
                <a:spcPts val="600"/>
              </a:spcAft>
            </a:pPr>
            <a:r>
              <a:rPr lang="ro-RO" sz="2900" b="1" dirty="0"/>
              <a:t>Elbow method</a:t>
            </a:r>
          </a:p>
          <a:p>
            <a:pPr marL="285750" indent="-285750">
              <a:lnSpc>
                <a:spcPct val="90000"/>
              </a:lnSpc>
              <a:spcAft>
                <a:spcPts val="600"/>
              </a:spcAft>
              <a:buFont typeface="Wingdings" panose="05000000000000000000" pitchFamily="2" charset="2"/>
              <a:buChar char="v"/>
            </a:pPr>
            <a:r>
              <a:rPr lang="ro-RO" sz="2600" dirty="0"/>
              <a:t>Plots various values of cost (SSE – sum of squared errors) with changing </a:t>
            </a:r>
            <a:r>
              <a:rPr lang="ro-RO" sz="2600" i="1" dirty="0"/>
              <a:t>k</a:t>
            </a:r>
            <a:r>
              <a:rPr lang="ro-RO" sz="2600" dirty="0"/>
              <a:t>.</a:t>
            </a:r>
          </a:p>
          <a:p>
            <a:pPr marL="285750" indent="-285750">
              <a:lnSpc>
                <a:spcPct val="90000"/>
              </a:lnSpc>
              <a:spcAft>
                <a:spcPts val="600"/>
              </a:spcAft>
              <a:buFont typeface="Wingdings" panose="05000000000000000000" pitchFamily="2" charset="2"/>
              <a:buChar char="v"/>
            </a:pPr>
            <a:r>
              <a:rPr lang="ro-RO" sz="2600" dirty="0"/>
              <a:t>As the value of </a:t>
            </a:r>
            <a:r>
              <a:rPr lang="ro-RO" sz="2600" i="1" dirty="0"/>
              <a:t>k</a:t>
            </a:r>
            <a:r>
              <a:rPr lang="ro-RO" sz="2600" dirty="0"/>
              <a:t> increases, there will be fewer elements in the cluster.</a:t>
            </a:r>
          </a:p>
          <a:p>
            <a:pPr marL="285750" indent="-285750">
              <a:lnSpc>
                <a:spcPct val="90000"/>
              </a:lnSpc>
              <a:spcAft>
                <a:spcPts val="600"/>
              </a:spcAft>
              <a:buFont typeface="Wingdings" panose="05000000000000000000" pitchFamily="2" charset="2"/>
              <a:buChar char="v"/>
            </a:pPr>
            <a:r>
              <a:rPr lang="ro-RO" sz="2600" dirty="0"/>
              <a:t>The lesser number of elements means closer to the centroid.</a:t>
            </a:r>
          </a:p>
          <a:p>
            <a:pPr>
              <a:lnSpc>
                <a:spcPct val="90000"/>
              </a:lnSpc>
              <a:spcAft>
                <a:spcPts val="600"/>
              </a:spcAft>
            </a:pPr>
            <a:endParaRPr lang="ro-RO" dirty="0"/>
          </a:p>
          <a:p>
            <a:pPr>
              <a:lnSpc>
                <a:spcPct val="90000"/>
              </a:lnSpc>
              <a:spcAft>
                <a:spcPts val="600"/>
              </a:spcAft>
            </a:pPr>
            <a:r>
              <a:rPr lang="ro-RO" sz="2900" b="1" dirty="0"/>
              <a:t>Calinski-Harabasz Index</a:t>
            </a:r>
            <a:endParaRPr lang="en-US" sz="2900" b="1" dirty="0"/>
          </a:p>
          <a:p>
            <a:pPr marL="285750" indent="-285750">
              <a:lnSpc>
                <a:spcPct val="90000"/>
              </a:lnSpc>
              <a:spcAft>
                <a:spcPts val="600"/>
              </a:spcAft>
              <a:buFont typeface="Wingdings" panose="05000000000000000000" pitchFamily="2" charset="2"/>
              <a:buChar char="v"/>
            </a:pPr>
            <a:r>
              <a:rPr lang="en-US" sz="2500" dirty="0"/>
              <a:t>assumes that very compact and well-spaced from each other clusters are good.</a:t>
            </a:r>
          </a:p>
          <a:p>
            <a:pPr marL="285750" indent="-285750">
              <a:lnSpc>
                <a:spcPct val="90000"/>
              </a:lnSpc>
              <a:spcAft>
                <a:spcPts val="600"/>
              </a:spcAft>
              <a:buFont typeface="Wingdings" panose="05000000000000000000" pitchFamily="2" charset="2"/>
              <a:buChar char="v"/>
            </a:pPr>
            <a:r>
              <a:rPr lang="en-US" sz="2500" dirty="0"/>
              <a:t>is calculated by dividing the variance of the sums of squares of the distances of individual objects to their cluster center by the sum of squares of the distance between the cluster centers.</a:t>
            </a:r>
          </a:p>
          <a:p>
            <a:pPr marL="285750" indent="-285750">
              <a:lnSpc>
                <a:spcPct val="90000"/>
              </a:lnSpc>
              <a:spcAft>
                <a:spcPts val="600"/>
              </a:spcAft>
              <a:buFont typeface="Wingdings" panose="05000000000000000000" pitchFamily="2" charset="2"/>
              <a:buChar char="v"/>
            </a:pPr>
            <a:r>
              <a:rPr lang="en-US" sz="2500" dirty="0"/>
              <a:t>Higher the index value, the better the clustering model.</a:t>
            </a:r>
            <a:endParaRPr lang="ro-RO" sz="2500" dirty="0"/>
          </a:p>
          <a:p>
            <a:pPr marL="285750" indent="-285750">
              <a:lnSpc>
                <a:spcPct val="90000"/>
              </a:lnSpc>
              <a:spcAft>
                <a:spcPts val="600"/>
              </a:spcAft>
              <a:buFont typeface="Wingdings" panose="05000000000000000000" pitchFamily="2" charset="2"/>
              <a:buChar char="v"/>
            </a:pPr>
            <a:endParaRPr lang="ro-RO" b="1" dirty="0"/>
          </a:p>
        </p:txBody>
      </p:sp>
      <p:pic>
        <p:nvPicPr>
          <p:cNvPr id="8" name="Content Placeholder 7">
            <a:extLst>
              <a:ext uri="{FF2B5EF4-FFF2-40B4-BE49-F238E27FC236}">
                <a16:creationId xmlns:a16="http://schemas.microsoft.com/office/drawing/2014/main" id="{65A621F5-12FD-4797-8E53-D7A5D5C562E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62736" y="1828800"/>
            <a:ext cx="4416552" cy="1843910"/>
          </a:xfrm>
          <a:noFill/>
        </p:spPr>
      </p:pic>
      <p:sp>
        <p:nvSpPr>
          <p:cNvPr id="3" name="Arrow: Right 2">
            <a:extLst>
              <a:ext uri="{FF2B5EF4-FFF2-40B4-BE49-F238E27FC236}">
                <a16:creationId xmlns:a16="http://schemas.microsoft.com/office/drawing/2014/main" id="{EBE21668-6407-46DD-BFFF-D1262D1B66A9}"/>
              </a:ext>
            </a:extLst>
          </p:cNvPr>
          <p:cNvSpPr/>
          <p:nvPr/>
        </p:nvSpPr>
        <p:spPr>
          <a:xfrm>
            <a:off x="6246812" y="3652832"/>
            <a:ext cx="1412945"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F304A1-81F1-42EB-A0A8-E07EF65DE8BE}"/>
              </a:ext>
            </a:extLst>
          </p:cNvPr>
          <p:cNvSpPr txBox="1"/>
          <p:nvPr/>
        </p:nvSpPr>
        <p:spPr>
          <a:xfrm>
            <a:off x="7694612" y="3815412"/>
            <a:ext cx="3352800" cy="523220"/>
          </a:xfrm>
          <a:prstGeom prst="rect">
            <a:avLst/>
          </a:prstGeom>
          <a:noFill/>
        </p:spPr>
        <p:txBody>
          <a:bodyPr wrap="square" rtlCol="0">
            <a:spAutoFit/>
          </a:bodyPr>
          <a:lstStyle/>
          <a:p>
            <a:r>
              <a:rPr lang="ro-RO" sz="1400" dirty="0"/>
              <a:t>The point where this distortion declines the most is the </a:t>
            </a:r>
            <a:r>
              <a:rPr lang="ro-RO" sz="1400" b="1" dirty="0"/>
              <a:t>elbow point</a:t>
            </a:r>
            <a:r>
              <a:rPr lang="ro-RO" sz="1400" dirty="0"/>
              <a:t>.</a:t>
            </a:r>
            <a:endParaRPr lang="en-US" sz="1400" dirty="0"/>
          </a:p>
        </p:txBody>
      </p:sp>
    </p:spTree>
    <p:extLst>
      <p:ext uri="{BB962C8B-B14F-4D97-AF65-F5344CB8AC3E}">
        <p14:creationId xmlns:p14="http://schemas.microsoft.com/office/powerpoint/2010/main" val="75654000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ro-RO" dirty="0"/>
              <a:t>Finding optimal K for K-Means clustering</a:t>
            </a:r>
            <a:endParaRPr lang="en-US" dirty="0"/>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8" name="Content Placeholder 7">
            <a:extLst>
              <a:ext uri="{FF2B5EF4-FFF2-40B4-BE49-F238E27FC236}">
                <a16:creationId xmlns:a16="http://schemas.microsoft.com/office/drawing/2014/main" id="{65A621F5-12FD-4797-8E53-D7A5D5C562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5549" y="2018298"/>
            <a:ext cx="3809999" cy="3113094"/>
          </a:xfrm>
          <a:noFill/>
        </p:spPr>
      </p:pic>
      <p:pic>
        <p:nvPicPr>
          <p:cNvPr id="9" name="Content Placeholder 7">
            <a:extLst>
              <a:ext uri="{FF2B5EF4-FFF2-40B4-BE49-F238E27FC236}">
                <a16:creationId xmlns:a16="http://schemas.microsoft.com/office/drawing/2014/main" id="{1040AB5A-5AB6-46C8-88DB-4E5E978B6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12" y="2008354"/>
            <a:ext cx="3810000" cy="3123037"/>
          </a:xfrm>
          <a:prstGeom prst="rect">
            <a:avLst/>
          </a:prstGeom>
          <a:noFill/>
        </p:spPr>
      </p:pic>
      <p:pic>
        <p:nvPicPr>
          <p:cNvPr id="10" name="Content Placeholder 7">
            <a:extLst>
              <a:ext uri="{FF2B5EF4-FFF2-40B4-BE49-F238E27FC236}">
                <a16:creationId xmlns:a16="http://schemas.microsoft.com/office/drawing/2014/main" id="{D8407C2B-87A1-432A-9EB4-8A6048EDB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276" y="2018298"/>
            <a:ext cx="3810000" cy="3113093"/>
          </a:xfrm>
          <a:prstGeom prst="rect">
            <a:avLst/>
          </a:prstGeom>
          <a:noFill/>
        </p:spPr>
      </p:pic>
      <p:sp>
        <p:nvSpPr>
          <p:cNvPr id="5" name="TextBox 4">
            <a:extLst>
              <a:ext uri="{FF2B5EF4-FFF2-40B4-BE49-F238E27FC236}">
                <a16:creationId xmlns:a16="http://schemas.microsoft.com/office/drawing/2014/main" id="{76538A8C-01D8-403D-B435-6A09A0AB78A5}"/>
              </a:ext>
            </a:extLst>
          </p:cNvPr>
          <p:cNvSpPr txBox="1"/>
          <p:nvPr/>
        </p:nvSpPr>
        <p:spPr>
          <a:xfrm>
            <a:off x="205548" y="5398813"/>
            <a:ext cx="3809999" cy="369332"/>
          </a:xfrm>
          <a:prstGeom prst="rect">
            <a:avLst/>
          </a:prstGeom>
          <a:noFill/>
        </p:spPr>
        <p:txBody>
          <a:bodyPr wrap="square" rtlCol="0">
            <a:spAutoFit/>
          </a:bodyPr>
          <a:lstStyle/>
          <a:p>
            <a:r>
              <a:rPr lang="en-US" b="1" dirty="0"/>
              <a:t>6</a:t>
            </a:r>
            <a:r>
              <a:rPr lang="en-US" dirty="0"/>
              <a:t> principal components =&gt; 93,9%</a:t>
            </a:r>
          </a:p>
        </p:txBody>
      </p:sp>
      <p:sp>
        <p:nvSpPr>
          <p:cNvPr id="6" name="TextBox 5">
            <a:extLst>
              <a:ext uri="{FF2B5EF4-FFF2-40B4-BE49-F238E27FC236}">
                <a16:creationId xmlns:a16="http://schemas.microsoft.com/office/drawing/2014/main" id="{02070DF3-7769-46EA-BB29-FC0EF30FEB17}"/>
              </a:ext>
            </a:extLst>
          </p:cNvPr>
          <p:cNvSpPr txBox="1"/>
          <p:nvPr/>
        </p:nvSpPr>
        <p:spPr>
          <a:xfrm>
            <a:off x="4221095" y="5365687"/>
            <a:ext cx="3810000" cy="369332"/>
          </a:xfrm>
          <a:prstGeom prst="rect">
            <a:avLst/>
          </a:prstGeom>
          <a:noFill/>
        </p:spPr>
        <p:txBody>
          <a:bodyPr wrap="square" rtlCol="0">
            <a:spAutoFit/>
          </a:bodyPr>
          <a:lstStyle/>
          <a:p>
            <a:r>
              <a:rPr lang="en-US" b="1" dirty="0"/>
              <a:t>2</a:t>
            </a:r>
            <a:r>
              <a:rPr lang="en-US" dirty="0"/>
              <a:t> principal components =&gt; 62,9%</a:t>
            </a:r>
          </a:p>
        </p:txBody>
      </p:sp>
      <p:sp>
        <p:nvSpPr>
          <p:cNvPr id="11" name="TextBox 10">
            <a:extLst>
              <a:ext uri="{FF2B5EF4-FFF2-40B4-BE49-F238E27FC236}">
                <a16:creationId xmlns:a16="http://schemas.microsoft.com/office/drawing/2014/main" id="{D6C1B1FF-A592-434E-BFD5-6974C66FEDDB}"/>
              </a:ext>
            </a:extLst>
          </p:cNvPr>
          <p:cNvSpPr txBox="1"/>
          <p:nvPr/>
        </p:nvSpPr>
        <p:spPr>
          <a:xfrm>
            <a:off x="8236642" y="5362515"/>
            <a:ext cx="3810000" cy="369332"/>
          </a:xfrm>
          <a:prstGeom prst="rect">
            <a:avLst/>
          </a:prstGeom>
          <a:noFill/>
        </p:spPr>
        <p:txBody>
          <a:bodyPr wrap="square" rtlCol="0">
            <a:spAutoFit/>
          </a:bodyPr>
          <a:lstStyle/>
          <a:p>
            <a:r>
              <a:rPr lang="en-US" b="1" dirty="0"/>
              <a:t>5</a:t>
            </a:r>
            <a:r>
              <a:rPr lang="en-US" dirty="0"/>
              <a:t> principal components =&gt; 90,5%</a:t>
            </a:r>
          </a:p>
        </p:txBody>
      </p:sp>
    </p:spTree>
    <p:extLst>
      <p:ext uri="{BB962C8B-B14F-4D97-AF65-F5344CB8AC3E}">
        <p14:creationId xmlns:p14="http://schemas.microsoft.com/office/powerpoint/2010/main" val="246226059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en-US" dirty="0"/>
              <a:t>Recommendation algorithm</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21" name="Content Placeholder 20">
            <a:extLst>
              <a:ext uri="{FF2B5EF4-FFF2-40B4-BE49-F238E27FC236}">
                <a16:creationId xmlns:a16="http://schemas.microsoft.com/office/drawing/2014/main" id="{2E6CE73E-58BD-489C-8334-97EB4BACD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574" y="2057400"/>
            <a:ext cx="9006438" cy="3733800"/>
          </a:xfrm>
        </p:spPr>
      </p:pic>
    </p:spTree>
    <p:extLst>
      <p:ext uri="{BB962C8B-B14F-4D97-AF65-F5344CB8AC3E}">
        <p14:creationId xmlns:p14="http://schemas.microsoft.com/office/powerpoint/2010/main" val="28853116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en-US" dirty="0"/>
              <a:t>Recommendation algorithm - approaches</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sp>
        <p:nvSpPr>
          <p:cNvPr id="4" name="Content Placeholder 3">
            <a:extLst>
              <a:ext uri="{FF2B5EF4-FFF2-40B4-BE49-F238E27FC236}">
                <a16:creationId xmlns:a16="http://schemas.microsoft.com/office/drawing/2014/main" id="{E39866FE-13F3-4507-8BF6-696CDAF6938B}"/>
              </a:ext>
            </a:extLst>
          </p:cNvPr>
          <p:cNvSpPr>
            <a:spLocks noGrp="1"/>
          </p:cNvSpPr>
          <p:nvPr>
            <p:ph idx="1"/>
          </p:nvPr>
        </p:nvSpPr>
        <p:spPr>
          <a:xfrm>
            <a:off x="1522413" y="1676400"/>
            <a:ext cx="10666411" cy="4906962"/>
          </a:xfrm>
        </p:spPr>
        <p:txBody>
          <a:bodyPr>
            <a:normAutofit fontScale="85000" lnSpcReduction="10000"/>
          </a:bodyPr>
          <a:lstStyle/>
          <a:p>
            <a:pPr marL="0" indent="0">
              <a:buNone/>
            </a:pPr>
            <a:r>
              <a:rPr lang="en-US" b="1" dirty="0"/>
              <a:t>Train Test Split</a:t>
            </a:r>
          </a:p>
          <a:p>
            <a:pPr>
              <a:buFont typeface="Wingdings" panose="05000000000000000000" pitchFamily="2" charset="2"/>
              <a:buChar char="§"/>
            </a:pPr>
            <a:r>
              <a:rPr lang="en-US" b="1" dirty="0"/>
              <a:t>80-20 </a:t>
            </a:r>
            <a:r>
              <a:rPr lang="en-US" dirty="0"/>
              <a:t>ratio =&gt; 144,176 songs for training and 36,044 for testing.</a:t>
            </a:r>
          </a:p>
          <a:p>
            <a:pPr>
              <a:buFont typeface="Wingdings" panose="05000000000000000000" pitchFamily="2" charset="2"/>
              <a:buChar char="§"/>
            </a:pPr>
            <a:r>
              <a:rPr lang="en-US" dirty="0"/>
              <a:t>ML model is based on the training set in order to make predictions which can then be used for evaluation purposes, when comparing with actual (test) values.</a:t>
            </a:r>
          </a:p>
          <a:p>
            <a:pPr marL="0" indent="0">
              <a:buNone/>
            </a:pPr>
            <a:r>
              <a:rPr lang="en-US" b="1" dirty="0"/>
              <a:t>k-NN</a:t>
            </a:r>
          </a:p>
          <a:p>
            <a:pPr>
              <a:buFont typeface="Wingdings" panose="05000000000000000000" pitchFamily="2" charset="2"/>
              <a:buChar char="§"/>
            </a:pPr>
            <a:r>
              <a:rPr lang="en-US" dirty="0"/>
              <a:t>non-parametric supervised learning method used both for regression and classification.</a:t>
            </a:r>
          </a:p>
          <a:p>
            <a:pPr>
              <a:buFont typeface="Wingdings" panose="05000000000000000000" pitchFamily="2" charset="2"/>
              <a:buChar char="§"/>
            </a:pPr>
            <a:r>
              <a:rPr lang="en-US" dirty="0"/>
              <a:t>For both cases, the input consists of the </a:t>
            </a:r>
            <a:r>
              <a:rPr lang="en-US" b="1" i="1" dirty="0"/>
              <a:t>k</a:t>
            </a:r>
            <a:r>
              <a:rPr lang="en-US" dirty="0"/>
              <a:t> closest training examples in a dataset.</a:t>
            </a:r>
          </a:p>
          <a:p>
            <a:pPr>
              <a:buFont typeface="Wingdings" panose="05000000000000000000" pitchFamily="2" charset="2"/>
              <a:buChar char="§"/>
            </a:pPr>
            <a:r>
              <a:rPr lang="en-US" dirty="0"/>
              <a:t>For classification, the output is a class membership. An object is classified by plurality vote of its neighbours, with the object being assigned to the class most common among its </a:t>
            </a:r>
            <a:r>
              <a:rPr lang="en-US" i="1" dirty="0"/>
              <a:t>k</a:t>
            </a:r>
            <a:r>
              <a:rPr lang="en-US" dirty="0"/>
              <a:t> nearest neighbours.</a:t>
            </a:r>
          </a:p>
          <a:p>
            <a:pPr marL="0" indent="0">
              <a:buNone/>
            </a:pPr>
            <a:r>
              <a:rPr lang="en-US" b="1" dirty="0"/>
              <a:t>TF-IDF</a:t>
            </a:r>
          </a:p>
          <a:p>
            <a:pPr>
              <a:buFont typeface="Wingdings" panose="05000000000000000000" pitchFamily="2" charset="2"/>
              <a:buChar char="§"/>
            </a:pPr>
            <a:r>
              <a:rPr lang="en-US" dirty="0"/>
              <a:t>evaluates how relevant a word is to a document in a collection of documents.</a:t>
            </a:r>
          </a:p>
          <a:p>
            <a:pPr>
              <a:buFont typeface="Wingdings" panose="05000000000000000000" pitchFamily="2" charset="2"/>
              <a:buChar char="§"/>
            </a:pPr>
            <a:r>
              <a:rPr lang="en-US" dirty="0"/>
              <a:t>is done by multiplying two metrics : how many times a word appears in a document (</a:t>
            </a:r>
            <a:r>
              <a:rPr lang="en-US" b="1" dirty="0"/>
              <a:t>TF</a:t>
            </a:r>
            <a:r>
              <a:rPr lang="en-US" dirty="0"/>
              <a:t>) and inverse document frequency of the word across the set of documents (</a:t>
            </a:r>
            <a:r>
              <a:rPr lang="en-US" b="1" dirty="0"/>
              <a:t>IDF</a:t>
            </a:r>
            <a:r>
              <a:rPr lang="en-US" dirty="0"/>
              <a:t>)</a:t>
            </a:r>
          </a:p>
          <a:p>
            <a:pPr marL="0" indent="0">
              <a:buNone/>
            </a:pPr>
            <a:endParaRPr lang="en-US" dirty="0"/>
          </a:p>
          <a:p>
            <a:pPr>
              <a:buFont typeface="Wingdings" panose="05000000000000000000" pitchFamily="2" charset="2"/>
              <a:buChar char="§"/>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1644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pPr algn="ctr"/>
            <a:r>
              <a:rPr lang="ro-RO" dirty="0"/>
              <a:t>Classification of Recommender Systems</a:t>
            </a:r>
            <a:endParaRPr lang="en-US" dirty="0"/>
          </a:p>
        </p:txBody>
      </p:sp>
      <p:sp>
        <p:nvSpPr>
          <p:cNvPr id="14" name="Content Placeholder 13"/>
          <p:cNvSpPr>
            <a:spLocks noGrp="1"/>
          </p:cNvSpPr>
          <p:nvPr>
            <p:ph sz="half" idx="1"/>
          </p:nvPr>
        </p:nvSpPr>
        <p:spPr>
          <a:xfrm>
            <a:off x="150813" y="1905000"/>
            <a:ext cx="5791200" cy="4267200"/>
          </a:xfrm>
        </p:spPr>
        <p:txBody>
          <a:bodyPr>
            <a:normAutofit/>
          </a:bodyPr>
          <a:lstStyle/>
          <a:p>
            <a:r>
              <a:rPr lang="ro-RO" b="1" dirty="0"/>
              <a:t>Collaborative filtering </a:t>
            </a:r>
            <a:r>
              <a:rPr lang="ro-RO" dirty="0"/>
              <a:t>: relies on past interactions between users and items (ratings given by users on items, whether a user viewed an item or not, times a user viewed an item during a timespan,etc.) </a:t>
            </a:r>
            <a:r>
              <a:rPr lang="en-US" dirty="0"/>
              <a:t>to </a:t>
            </a:r>
            <a:r>
              <a:rPr lang="ro-RO" dirty="0"/>
              <a:t>recommend</a:t>
            </a:r>
            <a:r>
              <a:rPr lang="en-US" dirty="0"/>
              <a:t> items to </a:t>
            </a:r>
            <a:r>
              <a:rPr lang="ro-RO" dirty="0"/>
              <a:t>a user based on interests of a similar user.</a:t>
            </a:r>
            <a:endParaRPr lang="en-US" dirty="0"/>
          </a:p>
          <a:p>
            <a:r>
              <a:rPr lang="ro-RO" b="1" dirty="0"/>
              <a:t>Content-based filtering</a:t>
            </a:r>
            <a:r>
              <a:rPr lang="ro-RO" dirty="0"/>
              <a:t>: uses item features to </a:t>
            </a:r>
            <a:r>
              <a:rPr lang="en-US" dirty="0"/>
              <a:t>suggest</a:t>
            </a:r>
            <a:r>
              <a:rPr lang="ro-RO" dirty="0"/>
              <a:t> other items similar to what the user likes/interacts with.</a:t>
            </a:r>
            <a:endParaRPr lang="en-US" dirty="0"/>
          </a:p>
        </p:txBody>
      </p:sp>
      <p:pic>
        <p:nvPicPr>
          <p:cNvPr id="3" name="Picture 2">
            <a:extLst>
              <a:ext uri="{FF2B5EF4-FFF2-40B4-BE49-F238E27FC236}">
                <a16:creationId xmlns:a16="http://schemas.microsoft.com/office/drawing/2014/main" id="{CBE5254D-3A93-433C-882F-DED067916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61" y="1981200"/>
            <a:ext cx="5567297" cy="3409969"/>
          </a:xfrm>
          <a:prstGeom prst="rect">
            <a:avLst/>
          </a:prstGeom>
          <a:noFill/>
        </p:spPr>
      </p:pic>
    </p:spTree>
    <p:extLst>
      <p:ext uri="{BB962C8B-B14F-4D97-AF65-F5344CB8AC3E}">
        <p14:creationId xmlns:p14="http://schemas.microsoft.com/office/powerpoint/2010/main" val="286772461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en-US" dirty="0"/>
              <a:t>Recommendation algorithm – Formula scalings</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39866FE-13F3-4507-8BF6-696CDAF6938B}"/>
                  </a:ext>
                </a:extLst>
              </p:cNvPr>
              <p:cNvSpPr>
                <a:spLocks noGrp="1"/>
              </p:cNvSpPr>
              <p:nvPr>
                <p:ph idx="1"/>
              </p:nvPr>
            </p:nvSpPr>
            <p:spPr>
              <a:xfrm>
                <a:off x="-1" y="1676400"/>
                <a:ext cx="12188825" cy="490696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𝑴𝒊𝒏𝑴𝒂𝒙𝑷𝒐𝒑𝒖𝒍𝒂𝒓𝒊𝒕𝒚</m:t>
                      </m:r>
                      <m:r>
                        <a:rPr lang="en-US" b="1" i="1">
                          <a:latin typeface="Cambria Math" panose="02040503050406030204" pitchFamily="18" charset="0"/>
                        </a:rPr>
                        <m:t>(</m:t>
                      </m:r>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𝑷𝒐𝒑𝒖𝒍𝒂𝒓𝒊𝒕𝒚</m:t>
                          </m:r>
                          <m:d>
                            <m:dPr>
                              <m:ctrlPr>
                                <a:rPr lang="en-US" b="1" i="1">
                                  <a:latin typeface="Cambria Math" panose="02040503050406030204" pitchFamily="18" charset="0"/>
                                </a:rPr>
                              </m:ctrlPr>
                            </m:dPr>
                            <m:e>
                              <m:r>
                                <a:rPr lang="en-US" b="1" i="1">
                                  <a:latin typeface="Cambria Math" panose="02040503050406030204" pitchFamily="18" charset="0"/>
                                </a:rPr>
                                <m:t>𝒄</m:t>
                              </m:r>
                            </m:e>
                          </m:d>
                          <m:r>
                            <a:rPr lang="en-US" b="1" i="1">
                              <a:latin typeface="Cambria Math" panose="02040503050406030204" pitchFamily="18" charset="0"/>
                            </a:rPr>
                            <m:t>−</m:t>
                          </m:r>
                          <m:r>
                            <a:rPr lang="en-US" b="1" i="1">
                              <a:latin typeface="Cambria Math" panose="02040503050406030204" pitchFamily="18" charset="0"/>
                            </a:rPr>
                            <m:t>𝒎𝒊𝒏</m:t>
                          </m:r>
                          <m:d>
                            <m:dPr>
                              <m:ctrlPr>
                                <a:rPr lang="en-US" b="1" i="1">
                                  <a:latin typeface="Cambria Math" panose="02040503050406030204" pitchFamily="18" charset="0"/>
                                </a:rPr>
                              </m:ctrlPr>
                            </m:dPr>
                            <m:e>
                              <m:r>
                                <a:rPr lang="en-US" b="1" i="1">
                                  <a:latin typeface="Cambria Math" panose="02040503050406030204" pitchFamily="18" charset="0"/>
                                </a:rPr>
                                <m:t>𝑷</m:t>
                              </m:r>
                            </m:e>
                          </m:d>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 </m:t>
                          </m:r>
                        </m:num>
                        <m:den>
                          <m:r>
                            <a:rPr lang="en-US" b="1" i="1">
                              <a:latin typeface="Cambria Math" panose="02040503050406030204" pitchFamily="18" charset="0"/>
                            </a:rPr>
                            <m:t>𝒎𝒂𝒙</m:t>
                          </m:r>
                          <m:d>
                            <m:dPr>
                              <m:ctrlPr>
                                <a:rPr lang="en-US" b="1" i="1">
                                  <a:latin typeface="Cambria Math" panose="02040503050406030204" pitchFamily="18" charset="0"/>
                                </a:rPr>
                              </m:ctrlPr>
                            </m:dPr>
                            <m:e>
                              <m:r>
                                <a:rPr lang="en-US" b="1" i="1">
                                  <a:latin typeface="Cambria Math" panose="02040503050406030204" pitchFamily="18" charset="0"/>
                                </a:rPr>
                                <m:t>𝑷</m:t>
                              </m:r>
                            </m:e>
                          </m:d>
                          <m:r>
                            <a:rPr lang="en-US" b="1" i="1">
                              <a:latin typeface="Cambria Math" panose="02040503050406030204" pitchFamily="18" charset="0"/>
                            </a:rPr>
                            <m:t>−</m:t>
                          </m:r>
                          <m:r>
                            <a:rPr lang="en-US" b="1" i="1">
                              <a:latin typeface="Cambria Math" panose="02040503050406030204" pitchFamily="18" charset="0"/>
                            </a:rPr>
                            <m:t>𝒎𝒊𝒏</m:t>
                          </m:r>
                          <m:d>
                            <m:dPr>
                              <m:ctrlPr>
                                <a:rPr lang="en-US" b="1" i="1">
                                  <a:latin typeface="Cambria Math" panose="02040503050406030204" pitchFamily="18" charset="0"/>
                                </a:rPr>
                              </m:ctrlPr>
                            </m:dPr>
                            <m:e>
                              <m:r>
                                <a:rPr lang="en-US" b="1" i="1">
                                  <a:latin typeface="Cambria Math" panose="02040503050406030204" pitchFamily="18" charset="0"/>
                                </a:rPr>
                                <m:t>𝑷</m:t>
                              </m:r>
                            </m:e>
                          </m:d>
                        </m:den>
                      </m:f>
                    </m:oMath>
                  </m:oMathPara>
                </a14:m>
                <a:endParaRPr lang="en-US" dirty="0"/>
              </a:p>
              <a:p>
                <a:pPr marL="0" indent="0">
                  <a:buNone/>
                </a:pPr>
                <a:endParaRPr lang="en-US" b="1" i="1" dirty="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𝑴𝒊𝒏𝑴𝒂𝒙𝑬𝒖𝒄𝒍𝒊𝒅𝒆𝒂𝒏𝑫𝒊𝒔𝒕</m:t>
                      </m:r>
                      <m:d>
                        <m:dPr>
                          <m:ctrlPr>
                            <a:rPr lang="en-US" b="1" i="1">
                              <a:latin typeface="Cambria Math" panose="02040503050406030204" pitchFamily="18" charset="0"/>
                            </a:rPr>
                          </m:ctrlPr>
                        </m:dPr>
                        <m:e>
                          <m:r>
                            <a:rPr lang="en-US" b="1" i="1">
                              <a:latin typeface="Cambria Math" panose="02040503050406030204" pitchFamily="18" charset="0"/>
                            </a:rPr>
                            <m:t>𝒄</m:t>
                          </m:r>
                        </m:e>
                      </m:d>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𝑬𝒖𝒄𝒍𝒊𝒅𝒆𝒂𝒏𝑫𝒊𝒔𝒕</m:t>
                          </m:r>
                          <m:d>
                            <m:dPr>
                              <m:ctrlPr>
                                <a:rPr lang="en-US" b="1" i="1">
                                  <a:latin typeface="Cambria Math" panose="02040503050406030204" pitchFamily="18" charset="0"/>
                                </a:rPr>
                              </m:ctrlPr>
                            </m:dPr>
                            <m:e>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𝒑</m:t>
                              </m:r>
                            </m:e>
                          </m:d>
                          <m:r>
                            <a:rPr lang="en-US" b="1" i="1">
                              <a:latin typeface="Cambria Math" panose="02040503050406030204" pitchFamily="18" charset="0"/>
                            </a:rPr>
                            <m:t>−</m:t>
                          </m:r>
                          <m:r>
                            <a:rPr lang="en-US" b="1" i="1">
                              <a:latin typeface="Cambria Math" panose="02040503050406030204" pitchFamily="18" charset="0"/>
                            </a:rPr>
                            <m:t>𝒎𝒊𝒏𝑬𝒖𝒄𝒍𝒊𝒅𝒆𝒂𝒏𝑫𝒊𝒔𝒕</m:t>
                          </m:r>
                          <m:d>
                            <m:dPr>
                              <m:ctrlPr>
                                <a:rPr lang="en-US" b="1" i="1">
                                  <a:latin typeface="Cambria Math" panose="02040503050406030204" pitchFamily="18" charset="0"/>
                                </a:rPr>
                              </m:ctrlPr>
                            </m:dPr>
                            <m:e>
                              <m:r>
                                <a:rPr lang="en-US" b="1" i="1">
                                  <a:latin typeface="Cambria Math" panose="02040503050406030204" pitchFamily="18" charset="0"/>
                                </a:rPr>
                                <m:t>𝑫</m:t>
                              </m:r>
                            </m:e>
                          </m:d>
                          <m:r>
                            <a:rPr lang="en-US" b="1" i="1">
                              <a:latin typeface="Cambria Math" panose="02040503050406030204" pitchFamily="18" charset="0"/>
                            </a:rPr>
                            <m:t>∗</m:t>
                          </m:r>
                          <m:r>
                            <a:rPr lang="en-US" b="1" i="1">
                              <a:latin typeface="Cambria Math" panose="02040503050406030204" pitchFamily="18" charset="0"/>
                            </a:rPr>
                            <m:t>𝟐</m:t>
                          </m:r>
                          <m:r>
                            <a:rPr lang="en-US" b="1" i="1">
                              <a:latin typeface="Cambria Math" panose="02040503050406030204" pitchFamily="18" charset="0"/>
                            </a:rPr>
                            <m:t> </m:t>
                          </m:r>
                        </m:num>
                        <m:den>
                          <m:r>
                            <a:rPr lang="en-US" b="1" i="1">
                              <a:latin typeface="Cambria Math" panose="02040503050406030204" pitchFamily="18" charset="0"/>
                            </a:rPr>
                            <m:t>𝒎𝒂𝒙𝑬𝒖𝒄𝒍𝒊𝒆𝒂𝒏𝑫𝒊𝒔𝒕</m:t>
                          </m:r>
                          <m:d>
                            <m:dPr>
                              <m:ctrlPr>
                                <a:rPr lang="en-US" b="1" i="1">
                                  <a:latin typeface="Cambria Math" panose="02040503050406030204" pitchFamily="18" charset="0"/>
                                </a:rPr>
                              </m:ctrlPr>
                            </m:dPr>
                            <m:e>
                              <m:r>
                                <a:rPr lang="en-US" b="1" i="1">
                                  <a:latin typeface="Cambria Math" panose="02040503050406030204" pitchFamily="18" charset="0"/>
                                </a:rPr>
                                <m:t>𝑫</m:t>
                              </m:r>
                            </m:e>
                          </m:d>
                          <m:r>
                            <a:rPr lang="en-US" b="1" i="1">
                              <a:latin typeface="Cambria Math" panose="02040503050406030204" pitchFamily="18" charset="0"/>
                            </a:rPr>
                            <m:t>−</m:t>
                          </m:r>
                          <m:r>
                            <a:rPr lang="en-US" b="1" i="1">
                              <a:latin typeface="Cambria Math" panose="02040503050406030204" pitchFamily="18" charset="0"/>
                            </a:rPr>
                            <m:t>𝒎𝒊𝒏𝑬𝒖𝒄𝒍𝒊𝒅𝒆𝒂𝒏𝑫𝒊𝒔𝒕</m:t>
                          </m:r>
                          <m:d>
                            <m:dPr>
                              <m:ctrlPr>
                                <a:rPr lang="en-US" b="1" i="1">
                                  <a:latin typeface="Cambria Math" panose="02040503050406030204" pitchFamily="18" charset="0"/>
                                </a:rPr>
                              </m:ctrlPr>
                            </m:dPr>
                            <m:e>
                              <m:r>
                                <a:rPr lang="en-US" b="1" i="1">
                                  <a:latin typeface="Cambria Math" panose="02040503050406030204" pitchFamily="18" charset="0"/>
                                </a:rPr>
                                <m:t>𝑫</m:t>
                              </m:r>
                            </m:e>
                          </m:d>
                        </m:den>
                      </m:f>
                    </m:oMath>
                  </m:oMathPara>
                </a14:m>
                <a:endParaRPr lang="en-US" dirty="0"/>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𝑪𝒖𝒔𝒕𝒐𝒎𝑫𝒊𝒔𝒕</m:t>
                      </m:r>
                      <m:d>
                        <m:dPr>
                          <m:ctrlPr>
                            <a:rPr lang="en-US" b="1" i="1">
                              <a:latin typeface="Cambria Math" panose="02040503050406030204" pitchFamily="18" charset="0"/>
                            </a:rPr>
                          </m:ctrlPr>
                        </m:dPr>
                        <m:e>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𝒑</m:t>
                          </m:r>
                        </m:e>
                      </m:d>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𝑴𝒊𝒏𝑴𝒂𝒙𝑷𝒐𝒑𝒖𝒍𝒂𝒓𝒊𝒕𝒚</m:t>
                          </m:r>
                          <m:d>
                            <m:dPr>
                              <m:ctrlPr>
                                <a:rPr lang="en-US" b="1" i="1">
                                  <a:latin typeface="Cambria Math" panose="02040503050406030204" pitchFamily="18" charset="0"/>
                                </a:rPr>
                              </m:ctrlPr>
                            </m:dPr>
                            <m:e>
                              <m:r>
                                <a:rPr lang="en-US" b="1" i="1">
                                  <a:latin typeface="Cambria Math" panose="02040503050406030204" pitchFamily="18" charset="0"/>
                                </a:rPr>
                                <m:t>𝒄</m:t>
                              </m:r>
                            </m:e>
                          </m:d>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𝒄𝒐𝒔</m:t>
                              </m:r>
                            </m:fName>
                            <m:e>
                              <m:d>
                                <m:dPr>
                                  <m:ctrlPr>
                                    <a:rPr lang="en-US" b="1" i="1">
                                      <a:latin typeface="Cambria Math" panose="02040503050406030204" pitchFamily="18" charset="0"/>
                                    </a:rPr>
                                  </m:ctrlPr>
                                </m:dPr>
                                <m:e>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𝒑</m:t>
                                  </m:r>
                                </m:e>
                              </m:d>
                            </m:e>
                          </m:func>
                          <m:r>
                            <a:rPr lang="en-US" b="1" i="1">
                              <a:latin typeface="Cambria Math" panose="02040503050406030204" pitchFamily="18" charset="0"/>
                            </a:rPr>
                            <m:t>+</m:t>
                          </m:r>
                          <m:r>
                            <a:rPr lang="en-US" b="1" i="1">
                              <a:latin typeface="Cambria Math" panose="02040503050406030204" pitchFamily="18" charset="0"/>
                            </a:rPr>
                            <m:t>𝑴𝒊𝒏𝑴𝒂𝒙𝑬𝒖𝒄𝒍𝒊𝒅𝒆𝒂𝒏𝑫𝒊𝒔𝒕</m:t>
                          </m:r>
                          <m:d>
                            <m:dPr>
                              <m:ctrlPr>
                                <a:rPr lang="en-US" b="1" i="1">
                                  <a:latin typeface="Cambria Math" panose="02040503050406030204" pitchFamily="18" charset="0"/>
                                </a:rPr>
                              </m:ctrlPr>
                            </m:dPr>
                            <m:e>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𝒑</m:t>
                              </m:r>
                            </m:e>
                          </m:d>
                        </m:num>
                        <m:den>
                          <m:r>
                            <a:rPr lang="en-US" b="1" i="1">
                              <a:latin typeface="Cambria Math" panose="02040503050406030204" pitchFamily="18" charset="0"/>
                            </a:rPr>
                            <m:t>𝟑</m:t>
                          </m:r>
                        </m:den>
                      </m:f>
                    </m:oMath>
                  </m:oMathPara>
                </a14:m>
                <a:endParaRPr lang="en-US" dirty="0"/>
              </a:p>
              <a:p>
                <a:pPr marL="0" indent="0">
                  <a:buNone/>
                </a:pPr>
                <a:endParaRPr lang="en-US" dirty="0"/>
              </a:p>
              <a:p>
                <a:pPr marL="0" indent="0">
                  <a:buNone/>
                </a:pPr>
                <a:endParaRPr lang="en-US" dirty="0"/>
              </a:p>
              <a:p>
                <a:pPr>
                  <a:buFont typeface="Wingdings" panose="05000000000000000000" pitchFamily="2" charset="2"/>
                  <a:buChar char="§"/>
                </a:pPr>
                <a:endParaRPr lang="en-US" b="1"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E39866FE-13F3-4507-8BF6-696CDAF6938B}"/>
                  </a:ext>
                </a:extLst>
              </p:cNvPr>
              <p:cNvSpPr>
                <a:spLocks noGrp="1" noRot="1" noChangeAspect="1" noMove="1" noResize="1" noEditPoints="1" noAdjustHandles="1" noChangeArrowheads="1" noChangeShapeType="1" noTextEdit="1"/>
              </p:cNvSpPr>
              <p:nvPr>
                <p:ph idx="1"/>
              </p:nvPr>
            </p:nvSpPr>
            <p:spPr>
              <a:xfrm>
                <a:off x="-1" y="1676400"/>
                <a:ext cx="12188825" cy="49069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123345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pPr algn="ctr"/>
            <a:r>
              <a:rPr lang="en-US" dirty="0"/>
              <a:t>Evaluation of experimental system</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8" name="Content Placeholder 7">
            <a:extLst>
              <a:ext uri="{FF2B5EF4-FFF2-40B4-BE49-F238E27FC236}">
                <a16:creationId xmlns:a16="http://schemas.microsoft.com/office/drawing/2014/main" id="{67A3465F-D68D-40B2-AF13-6D0C4F097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5764" y="1905000"/>
            <a:ext cx="4397297" cy="4267200"/>
          </a:xfrm>
        </p:spPr>
      </p:pic>
    </p:spTree>
    <p:extLst>
      <p:ext uri="{BB962C8B-B14F-4D97-AF65-F5344CB8AC3E}">
        <p14:creationId xmlns:p14="http://schemas.microsoft.com/office/powerpoint/2010/main" val="328322310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en-US" dirty="0"/>
              <a:t>Best k for k-NN</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8" name="Content Placeholder 7">
            <a:extLst>
              <a:ext uri="{FF2B5EF4-FFF2-40B4-BE49-F238E27FC236}">
                <a16:creationId xmlns:a16="http://schemas.microsoft.com/office/drawing/2014/main" id="{67A3465F-D68D-40B2-AF13-6D0C4F097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2" y="1905000"/>
            <a:ext cx="5410200" cy="4057650"/>
          </a:xfrm>
        </p:spPr>
      </p:pic>
    </p:spTree>
    <p:extLst>
      <p:ext uri="{BB962C8B-B14F-4D97-AF65-F5344CB8AC3E}">
        <p14:creationId xmlns:p14="http://schemas.microsoft.com/office/powerpoint/2010/main" val="47937558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vert="horz" lIns="91440" tIns="45720" rIns="91440" bIns="45720" rtlCol="0" anchor="b">
            <a:normAutofit/>
          </a:bodyPr>
          <a:lstStyle/>
          <a:p>
            <a:r>
              <a:rPr lang="en-US" dirty="0"/>
              <a:t>Confusion Matrix results</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8" name="Content Placeholder 7">
            <a:extLst>
              <a:ext uri="{FF2B5EF4-FFF2-40B4-BE49-F238E27FC236}">
                <a16:creationId xmlns:a16="http://schemas.microsoft.com/office/drawing/2014/main" id="{67A3465F-D68D-40B2-AF13-6D0C4F097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012" y="1885122"/>
            <a:ext cx="5791200" cy="4114800"/>
          </a:xfrm>
        </p:spPr>
      </p:pic>
      <p:sp>
        <p:nvSpPr>
          <p:cNvPr id="3" name="TextBox 2">
            <a:extLst>
              <a:ext uri="{FF2B5EF4-FFF2-40B4-BE49-F238E27FC236}">
                <a16:creationId xmlns:a16="http://schemas.microsoft.com/office/drawing/2014/main" id="{3D5966E0-1CB9-4A9D-93DA-7FDC9AE9F8D0}"/>
              </a:ext>
            </a:extLst>
          </p:cNvPr>
          <p:cNvSpPr txBox="1"/>
          <p:nvPr/>
        </p:nvSpPr>
        <p:spPr>
          <a:xfrm>
            <a:off x="0" y="2133600"/>
            <a:ext cx="5561012"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a specific table layout that allows visualization of the performance of an algorithm, typically a supervised learning one.</a:t>
            </a:r>
          </a:p>
          <a:p>
            <a:pPr marL="285750" indent="-285750">
              <a:buFont typeface="Wingdings" panose="05000000000000000000" pitchFamily="2" charset="2"/>
              <a:buChar char="§"/>
            </a:pPr>
            <a:r>
              <a:rPr lang="en-US" dirty="0"/>
              <a:t>each row represents the instances in an actual class while each column represents the instances in a predicted class (or vice versa).</a:t>
            </a:r>
          </a:p>
        </p:txBody>
      </p:sp>
    </p:spTree>
    <p:extLst>
      <p:ext uri="{BB962C8B-B14F-4D97-AF65-F5344CB8AC3E}">
        <p14:creationId xmlns:p14="http://schemas.microsoft.com/office/powerpoint/2010/main" val="24834068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10515598" cy="1096962"/>
          </a:xfrm>
        </p:spPr>
        <p:txBody>
          <a:bodyPr vert="horz" lIns="91440" tIns="45720" rIns="91440" bIns="45720" rtlCol="0" anchor="b">
            <a:normAutofit/>
          </a:bodyPr>
          <a:lstStyle/>
          <a:p>
            <a:r>
              <a:rPr lang="en-US" dirty="0"/>
              <a:t>Conclusions, limitations and improvements to be made</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sp>
        <p:nvSpPr>
          <p:cNvPr id="13" name="Content Placeholder 12">
            <a:extLst>
              <a:ext uri="{FF2B5EF4-FFF2-40B4-BE49-F238E27FC236}">
                <a16:creationId xmlns:a16="http://schemas.microsoft.com/office/drawing/2014/main" id="{D74C7A65-3C09-495F-8467-143F4FF2ECC0}"/>
              </a:ext>
            </a:extLst>
          </p:cNvPr>
          <p:cNvSpPr>
            <a:spLocks noGrp="1"/>
          </p:cNvSpPr>
          <p:nvPr>
            <p:ph idx="1"/>
          </p:nvPr>
        </p:nvSpPr>
        <p:spPr/>
        <p:txBody>
          <a:bodyPr/>
          <a:lstStyle/>
          <a:p>
            <a:r>
              <a:rPr lang="en-US" dirty="0"/>
              <a:t>Due to lack of user data, recommendations cannot be personalized and human-based evaluations metrics are not applicable.</a:t>
            </a:r>
          </a:p>
          <a:p>
            <a:r>
              <a:rPr lang="en-US" dirty="0"/>
              <a:t>So far, there are few song lyrics collected.</a:t>
            </a:r>
          </a:p>
          <a:p>
            <a:r>
              <a:rPr lang="en-US" dirty="0"/>
              <a:t>Recommendation algorithm is slow performance-wise due to space and time complexity for </a:t>
            </a:r>
            <a:r>
              <a:rPr lang="en-US" b="1" dirty="0"/>
              <a:t>TF-IDF</a:t>
            </a:r>
          </a:p>
        </p:txBody>
      </p:sp>
    </p:spTree>
    <p:extLst>
      <p:ext uri="{BB962C8B-B14F-4D97-AF65-F5344CB8AC3E}">
        <p14:creationId xmlns:p14="http://schemas.microsoft.com/office/powerpoint/2010/main" val="414986396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37" y="274637"/>
            <a:ext cx="6096000" cy="1096962"/>
          </a:xfrm>
        </p:spPr>
        <p:txBody>
          <a:bodyPr vert="horz" lIns="91440" tIns="45720" rIns="91440" bIns="45720" rtlCol="0" anchor="b">
            <a:normAutofit/>
          </a:bodyPr>
          <a:lstStyle/>
          <a:p>
            <a:pPr algn="ctr"/>
            <a:r>
              <a:rPr lang="en-US" dirty="0"/>
              <a:t>Thank you for your attention !</a:t>
            </a:r>
          </a:p>
        </p:txBody>
      </p:sp>
      <p:sp>
        <p:nvSpPr>
          <p:cNvPr id="7" name="TextBox 6">
            <a:extLst>
              <a:ext uri="{FF2B5EF4-FFF2-40B4-BE49-F238E27FC236}">
                <a16:creationId xmlns:a16="http://schemas.microsoft.com/office/drawing/2014/main" id="{297D471E-D5E6-4D29-8589-490EF4FE6121}"/>
              </a:ext>
            </a:extLst>
          </p:cNvPr>
          <p:cNvSpPr txBox="1"/>
          <p:nvPr/>
        </p:nvSpPr>
        <p:spPr>
          <a:xfrm>
            <a:off x="0" y="1905000"/>
            <a:ext cx="7089785" cy="4800600"/>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v"/>
            </a:pPr>
            <a:endParaRPr lang="ro-RO" b="1" dirty="0"/>
          </a:p>
        </p:txBody>
      </p:sp>
      <p:pic>
        <p:nvPicPr>
          <p:cNvPr id="4" name="Content Placeholder 3">
            <a:extLst>
              <a:ext uri="{FF2B5EF4-FFF2-40B4-BE49-F238E27FC236}">
                <a16:creationId xmlns:a16="http://schemas.microsoft.com/office/drawing/2014/main" id="{8B4897DC-1050-4258-8791-914007F4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588" y="2252662"/>
            <a:ext cx="6343650" cy="3571875"/>
          </a:xfrm>
        </p:spPr>
      </p:pic>
    </p:spTree>
    <p:extLst>
      <p:ext uri="{BB962C8B-B14F-4D97-AF65-F5344CB8AC3E}">
        <p14:creationId xmlns:p14="http://schemas.microsoft.com/office/powerpoint/2010/main" val="3019161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r>
              <a:rPr lang="en-US" dirty="0"/>
              <a:t>Dataset(s) used</a:t>
            </a:r>
            <a:endParaRPr lang="en-US"/>
          </a:p>
        </p:txBody>
      </p:sp>
      <p:sp>
        <p:nvSpPr>
          <p:cNvPr id="14" name="Content Placeholder 13"/>
          <p:cNvSpPr>
            <a:spLocks noGrp="1"/>
          </p:cNvSpPr>
          <p:nvPr>
            <p:ph sz="half" idx="1"/>
          </p:nvPr>
        </p:nvSpPr>
        <p:spPr>
          <a:xfrm>
            <a:off x="1522413" y="1905000"/>
            <a:ext cx="4419599" cy="4267200"/>
          </a:xfrm>
        </p:spPr>
        <p:txBody>
          <a:bodyPr>
            <a:normAutofit/>
          </a:bodyPr>
          <a:lstStyle/>
          <a:p>
            <a:endParaRPr lang="en-US" dirty="0"/>
          </a:p>
          <a:p>
            <a:r>
              <a:rPr lang="en-US" dirty="0"/>
              <a:t>2 different datasets collected via Spotify Web Platform API</a:t>
            </a:r>
          </a:p>
          <a:p>
            <a:r>
              <a:rPr lang="en-US" dirty="0"/>
              <a:t>Both have </a:t>
            </a:r>
            <a:r>
              <a:rPr lang="en-US" b="1" dirty="0"/>
              <a:t>common </a:t>
            </a:r>
            <a:r>
              <a:rPr lang="en-US" dirty="0"/>
              <a:t>and </a:t>
            </a:r>
            <a:r>
              <a:rPr lang="en-US" b="1" dirty="0"/>
              <a:t>different </a:t>
            </a:r>
            <a:r>
              <a:rPr lang="en-US" dirty="0"/>
              <a:t>attributes</a:t>
            </a:r>
          </a:p>
          <a:p>
            <a:r>
              <a:rPr lang="en-US" dirty="0"/>
              <a:t>Both can only be used for content-based approaches</a:t>
            </a:r>
          </a:p>
          <a:p>
            <a:endParaRPr lang="en-US" dirty="0"/>
          </a:p>
        </p:txBody>
      </p:sp>
      <p:pic>
        <p:nvPicPr>
          <p:cNvPr id="3" name="Picture 2">
            <a:extLst>
              <a:ext uri="{FF2B5EF4-FFF2-40B4-BE49-F238E27FC236}">
                <a16:creationId xmlns:a16="http://schemas.microsoft.com/office/drawing/2014/main" id="{9BD29D77-EFDA-432B-94FA-F58472F8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35" y="2286000"/>
            <a:ext cx="6434671" cy="2895600"/>
          </a:xfrm>
          <a:prstGeom prst="rect">
            <a:avLst/>
          </a:prstGeom>
          <a:noFill/>
        </p:spPr>
      </p:pic>
    </p:spTree>
    <p:extLst>
      <p:ext uri="{BB962C8B-B14F-4D97-AF65-F5344CB8AC3E}">
        <p14:creationId xmlns:p14="http://schemas.microsoft.com/office/powerpoint/2010/main" val="9125186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r>
              <a:rPr lang="en-US" dirty="0"/>
              <a:t>Common features</a:t>
            </a:r>
          </a:p>
        </p:txBody>
      </p:sp>
      <p:sp>
        <p:nvSpPr>
          <p:cNvPr id="14" name="Content Placeholder 13"/>
          <p:cNvSpPr>
            <a:spLocks noGrp="1"/>
          </p:cNvSpPr>
          <p:nvPr>
            <p:ph sz="half" idx="1"/>
          </p:nvPr>
        </p:nvSpPr>
        <p:spPr>
          <a:xfrm>
            <a:off x="1522413" y="1905000"/>
            <a:ext cx="4800599" cy="4267200"/>
          </a:xfrm>
        </p:spPr>
        <p:txBody>
          <a:bodyPr>
            <a:normAutofit/>
          </a:bodyPr>
          <a:lstStyle/>
          <a:p>
            <a:endParaRPr lang="en-US" dirty="0"/>
          </a:p>
          <a:p>
            <a:endParaRPr lang="en-US" dirty="0"/>
          </a:p>
          <a:p>
            <a:r>
              <a:rPr lang="en-US" b="1" dirty="0"/>
              <a:t>Mood </a:t>
            </a:r>
            <a:r>
              <a:rPr lang="en-US" dirty="0"/>
              <a:t>: Danceability, Valence, Energy, Tempo</a:t>
            </a:r>
          </a:p>
          <a:p>
            <a:r>
              <a:rPr lang="en-US" b="1" dirty="0"/>
              <a:t>Properties</a:t>
            </a:r>
            <a:r>
              <a:rPr lang="en-US" dirty="0"/>
              <a:t>: Loudness, Speechiness, Instrumentalness, Duration</a:t>
            </a:r>
          </a:p>
          <a:p>
            <a:r>
              <a:rPr lang="en-US" b="1" dirty="0"/>
              <a:t>Context </a:t>
            </a:r>
            <a:r>
              <a:rPr lang="en-US" dirty="0"/>
              <a:t>: Liveness, Acousticness</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9BD29D77-EFDA-432B-94FA-F58472F8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35" y="2286000"/>
            <a:ext cx="6434671" cy="2895600"/>
          </a:xfrm>
          <a:prstGeom prst="rect">
            <a:avLst/>
          </a:prstGeom>
          <a:noFill/>
        </p:spPr>
      </p:pic>
    </p:spTree>
    <p:extLst>
      <p:ext uri="{BB962C8B-B14F-4D97-AF65-F5344CB8AC3E}">
        <p14:creationId xmlns:p14="http://schemas.microsoft.com/office/powerpoint/2010/main" val="4052384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r>
              <a:rPr lang="en-US" dirty="0"/>
              <a:t>Mood</a:t>
            </a:r>
          </a:p>
        </p:txBody>
      </p:sp>
      <p:sp>
        <p:nvSpPr>
          <p:cNvPr id="14" name="Content Placeholder 13"/>
          <p:cNvSpPr>
            <a:spLocks noGrp="1"/>
          </p:cNvSpPr>
          <p:nvPr>
            <p:ph sz="half" idx="1"/>
          </p:nvPr>
        </p:nvSpPr>
        <p:spPr>
          <a:xfrm>
            <a:off x="74613" y="1905000"/>
            <a:ext cx="6324600" cy="4267200"/>
          </a:xfrm>
        </p:spPr>
        <p:txBody>
          <a:bodyPr>
            <a:normAutofit fontScale="85000" lnSpcReduction="20000"/>
          </a:bodyPr>
          <a:lstStyle/>
          <a:p>
            <a:endParaRPr lang="en-US" dirty="0"/>
          </a:p>
          <a:p>
            <a:endParaRPr lang="en-US" dirty="0"/>
          </a:p>
          <a:p>
            <a:r>
              <a:rPr lang="en-US" b="1" dirty="0"/>
              <a:t>Danceability </a:t>
            </a:r>
            <a:r>
              <a:rPr lang="en-US" dirty="0"/>
              <a:t>: measures how suitable a track is for dancing based on a combination of musical elements including tempo, rhythm stability, beat strength and overall regularity.</a:t>
            </a:r>
          </a:p>
          <a:p>
            <a:r>
              <a:rPr lang="en-US" b="1" dirty="0"/>
              <a:t>Valence </a:t>
            </a:r>
            <a:r>
              <a:rPr lang="en-US" dirty="0"/>
              <a:t>: describes the musical positiveness conveyed by a track. The higher the valence, the more positive (e.g. happy, cheerful, euphoric). The lower the valence, the more negative (e.g. sad, depressed, angry).</a:t>
            </a:r>
          </a:p>
          <a:p>
            <a:r>
              <a:rPr lang="en-US" b="1" dirty="0"/>
              <a:t>Energy : </a:t>
            </a:r>
            <a:r>
              <a:rPr lang="en-US" dirty="0"/>
              <a:t>represents a perceptual measure of intensity and activity. Typically, energetic tracks feel fast, loud and noisy. (e.g. metal and rock will have energy)</a:t>
            </a:r>
          </a:p>
          <a:p>
            <a:r>
              <a:rPr lang="en-US" b="1" dirty="0"/>
              <a:t>Tempo : </a:t>
            </a:r>
            <a:r>
              <a:rPr lang="en-US" dirty="0"/>
              <a:t>overall estimated tempo of a track in beats per minute (BPM). It is speed or pace of a given piece and derives directly from the average beat duration.</a:t>
            </a:r>
            <a:endParaRPr lang="en-US" b="1" dirty="0"/>
          </a:p>
          <a:p>
            <a:endParaRPr lang="en-US" b="1" dirty="0"/>
          </a:p>
          <a:p>
            <a:pPr marL="0" indent="0">
              <a:buNone/>
            </a:pPr>
            <a:endParaRPr lang="en-US" dirty="0"/>
          </a:p>
          <a:p>
            <a:endParaRPr lang="en-US" dirty="0"/>
          </a:p>
          <a:p>
            <a:endParaRPr lang="en-US" dirty="0"/>
          </a:p>
        </p:txBody>
      </p:sp>
      <p:pic>
        <p:nvPicPr>
          <p:cNvPr id="3" name="Picture 2">
            <a:extLst>
              <a:ext uri="{FF2B5EF4-FFF2-40B4-BE49-F238E27FC236}">
                <a16:creationId xmlns:a16="http://schemas.microsoft.com/office/drawing/2014/main" id="{9BD29D77-EFDA-432B-94FA-F58472F8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35" y="2286000"/>
            <a:ext cx="6434671" cy="2895600"/>
          </a:xfrm>
          <a:prstGeom prst="rect">
            <a:avLst/>
          </a:prstGeom>
          <a:noFill/>
        </p:spPr>
      </p:pic>
    </p:spTree>
    <p:extLst>
      <p:ext uri="{BB962C8B-B14F-4D97-AF65-F5344CB8AC3E}">
        <p14:creationId xmlns:p14="http://schemas.microsoft.com/office/powerpoint/2010/main" val="162340763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r>
              <a:rPr lang="en-US" dirty="0"/>
              <a:t>Properties</a:t>
            </a:r>
          </a:p>
        </p:txBody>
      </p:sp>
      <p:sp>
        <p:nvSpPr>
          <p:cNvPr id="14" name="Content Placeholder 13"/>
          <p:cNvSpPr>
            <a:spLocks noGrp="1"/>
          </p:cNvSpPr>
          <p:nvPr>
            <p:ph sz="half" idx="1"/>
          </p:nvPr>
        </p:nvSpPr>
        <p:spPr>
          <a:xfrm>
            <a:off x="74613" y="1905000"/>
            <a:ext cx="6324600" cy="4267200"/>
          </a:xfrm>
        </p:spPr>
        <p:txBody>
          <a:bodyPr>
            <a:normAutofit fontScale="92500" lnSpcReduction="10000"/>
          </a:bodyPr>
          <a:lstStyle/>
          <a:p>
            <a:endParaRPr lang="en-US" dirty="0"/>
          </a:p>
          <a:p>
            <a:endParaRPr lang="en-US" dirty="0"/>
          </a:p>
          <a:p>
            <a:r>
              <a:rPr lang="en-US" b="1" dirty="0"/>
              <a:t>Loudness </a:t>
            </a:r>
            <a:r>
              <a:rPr lang="en-US" dirty="0"/>
              <a:t>: The overall loudness of a track in decibels (dB).</a:t>
            </a:r>
          </a:p>
          <a:p>
            <a:r>
              <a:rPr lang="en-US" b="1" dirty="0"/>
              <a:t>Speechiness </a:t>
            </a:r>
            <a:r>
              <a:rPr lang="en-US" dirty="0"/>
              <a:t>: detects the presence of spoken words in a track. The more exclusively speech-like (e.g. talk show, audio book, poetry), the closer the attribute value.</a:t>
            </a:r>
          </a:p>
          <a:p>
            <a:r>
              <a:rPr lang="en-US" b="1" dirty="0"/>
              <a:t>Instrumentalness : </a:t>
            </a:r>
            <a:r>
              <a:rPr lang="en-US" dirty="0"/>
              <a:t>highlights if a track contains no vocals. The higher the value, the higher the chances for a track of having no vocal content.</a:t>
            </a:r>
          </a:p>
          <a:p>
            <a:r>
              <a:rPr lang="en-US" b="1" dirty="0"/>
              <a:t>Duration : </a:t>
            </a:r>
            <a:r>
              <a:rPr lang="en-US" dirty="0"/>
              <a:t>duration of a track in milliseconds.</a:t>
            </a:r>
            <a:endParaRPr lang="en-US" b="1" dirty="0"/>
          </a:p>
          <a:p>
            <a:endParaRPr lang="en-US" b="1" dirty="0"/>
          </a:p>
          <a:p>
            <a:pPr marL="0" indent="0">
              <a:buNone/>
            </a:pPr>
            <a:endParaRPr lang="en-US" dirty="0"/>
          </a:p>
          <a:p>
            <a:endParaRPr lang="en-US" dirty="0"/>
          </a:p>
          <a:p>
            <a:endParaRPr lang="en-US" dirty="0"/>
          </a:p>
        </p:txBody>
      </p:sp>
      <p:pic>
        <p:nvPicPr>
          <p:cNvPr id="3" name="Picture 2">
            <a:extLst>
              <a:ext uri="{FF2B5EF4-FFF2-40B4-BE49-F238E27FC236}">
                <a16:creationId xmlns:a16="http://schemas.microsoft.com/office/drawing/2014/main" id="{9BD29D77-EFDA-432B-94FA-F58472F8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35" y="2286000"/>
            <a:ext cx="6434671" cy="2895600"/>
          </a:xfrm>
          <a:prstGeom prst="rect">
            <a:avLst/>
          </a:prstGeom>
          <a:noFill/>
        </p:spPr>
      </p:pic>
    </p:spTree>
    <p:extLst>
      <p:ext uri="{BB962C8B-B14F-4D97-AF65-F5344CB8AC3E}">
        <p14:creationId xmlns:p14="http://schemas.microsoft.com/office/powerpoint/2010/main" val="39817215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144000" cy="1096962"/>
          </a:xfrm>
        </p:spPr>
        <p:txBody>
          <a:bodyPr anchor="b">
            <a:normAutofit/>
          </a:bodyPr>
          <a:lstStyle/>
          <a:p>
            <a:r>
              <a:rPr lang="en-US" dirty="0"/>
              <a:t>Context</a:t>
            </a:r>
          </a:p>
        </p:txBody>
      </p:sp>
      <p:sp>
        <p:nvSpPr>
          <p:cNvPr id="14" name="Content Placeholder 13"/>
          <p:cNvSpPr>
            <a:spLocks noGrp="1"/>
          </p:cNvSpPr>
          <p:nvPr>
            <p:ph sz="half" idx="1"/>
          </p:nvPr>
        </p:nvSpPr>
        <p:spPr>
          <a:xfrm>
            <a:off x="74613" y="1905000"/>
            <a:ext cx="6324600" cy="4267200"/>
          </a:xfrm>
        </p:spPr>
        <p:txBody>
          <a:bodyPr>
            <a:normAutofit/>
          </a:bodyPr>
          <a:lstStyle/>
          <a:p>
            <a:endParaRPr lang="en-US" dirty="0"/>
          </a:p>
          <a:p>
            <a:endParaRPr lang="en-US" dirty="0"/>
          </a:p>
          <a:p>
            <a:r>
              <a:rPr lang="en-US" b="1" dirty="0"/>
              <a:t>Liveness </a:t>
            </a:r>
            <a:r>
              <a:rPr lang="en-US" dirty="0"/>
              <a:t>: detects the presence of an audience in the recording. Higher values represent an increased probability that the track was performed live.</a:t>
            </a:r>
          </a:p>
          <a:p>
            <a:r>
              <a:rPr lang="en-US" b="1" dirty="0"/>
              <a:t>Acousticness : </a:t>
            </a:r>
            <a:r>
              <a:rPr lang="en-US" dirty="0"/>
              <a:t>A confidence measure from 0.0 to 1.0 whether the track is acoustic. 1.0 represents high confidence that the track is acoustic.</a:t>
            </a:r>
            <a:endParaRPr lang="en-US" b="1" dirty="0"/>
          </a:p>
          <a:p>
            <a:endParaRPr lang="en-US" b="1" dirty="0"/>
          </a:p>
          <a:p>
            <a:pPr marL="0" indent="0">
              <a:buNone/>
            </a:pPr>
            <a:endParaRPr lang="en-US" dirty="0"/>
          </a:p>
          <a:p>
            <a:endParaRPr lang="en-US" dirty="0"/>
          </a:p>
          <a:p>
            <a:endParaRPr lang="en-US" dirty="0"/>
          </a:p>
        </p:txBody>
      </p:sp>
      <p:pic>
        <p:nvPicPr>
          <p:cNvPr id="3" name="Picture 2">
            <a:extLst>
              <a:ext uri="{FF2B5EF4-FFF2-40B4-BE49-F238E27FC236}">
                <a16:creationId xmlns:a16="http://schemas.microsoft.com/office/drawing/2014/main" id="{9BD29D77-EFDA-432B-94FA-F58472F8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135" y="2286000"/>
            <a:ext cx="6434671" cy="2895600"/>
          </a:xfrm>
          <a:prstGeom prst="rect">
            <a:avLst/>
          </a:prstGeom>
          <a:noFill/>
        </p:spPr>
      </p:pic>
    </p:spTree>
    <p:extLst>
      <p:ext uri="{BB962C8B-B14F-4D97-AF65-F5344CB8AC3E}">
        <p14:creationId xmlns:p14="http://schemas.microsoft.com/office/powerpoint/2010/main" val="7352478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4000" cy="1096962"/>
          </a:xfrm>
        </p:spPr>
        <p:txBody>
          <a:bodyPr anchor="b">
            <a:normAutofit/>
          </a:bodyPr>
          <a:lstStyle/>
          <a:p>
            <a:pPr algn="ctr"/>
            <a:r>
              <a:rPr lang="en-US" dirty="0"/>
              <a:t>Statistical data</a:t>
            </a:r>
          </a:p>
        </p:txBody>
      </p:sp>
      <p:pic>
        <p:nvPicPr>
          <p:cNvPr id="24" name="Content Placeholder 23">
            <a:extLst>
              <a:ext uri="{FF2B5EF4-FFF2-40B4-BE49-F238E27FC236}">
                <a16:creationId xmlns:a16="http://schemas.microsoft.com/office/drawing/2014/main" id="{9B518D17-7E9A-497D-8192-AE63E5B19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010" y="1905000"/>
            <a:ext cx="6392808" cy="4267200"/>
          </a:xfrm>
          <a:noFill/>
        </p:spPr>
      </p:pic>
    </p:spTree>
    <p:extLst>
      <p:ext uri="{BB962C8B-B14F-4D97-AF65-F5344CB8AC3E}">
        <p14:creationId xmlns:p14="http://schemas.microsoft.com/office/powerpoint/2010/main" val="3139068230"/>
      </p:ext>
    </p:extLst>
  </p:cSld>
  <p:clrMapOvr>
    <a:masterClrMapping/>
  </p:clrMapOvr>
  <p:transition spd="slow">
    <p:push dir="u"/>
  </p:transition>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1531</Words>
  <Application>Microsoft Office PowerPoint</Application>
  <PresentationFormat>Custom</PresentationFormat>
  <Paragraphs>152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 Math</vt:lpstr>
      <vt:lpstr>Euphemia</vt:lpstr>
      <vt:lpstr>Wingdings</vt:lpstr>
      <vt:lpstr>Curves 16x9</vt:lpstr>
      <vt:lpstr>Music Recommender System</vt:lpstr>
      <vt:lpstr>Why Recommender Systems?</vt:lpstr>
      <vt:lpstr>Classification of Recommender Systems</vt:lpstr>
      <vt:lpstr>Dataset(s) used</vt:lpstr>
      <vt:lpstr>Common features</vt:lpstr>
      <vt:lpstr>Mood</vt:lpstr>
      <vt:lpstr>Properties</vt:lpstr>
      <vt:lpstr>Context</vt:lpstr>
      <vt:lpstr>Statistical data</vt:lpstr>
      <vt:lpstr>Top 10 Most Popular Tracks</vt:lpstr>
      <vt:lpstr>Top 10 Most Popular Artists</vt:lpstr>
      <vt:lpstr>Number of tracks released in each year from 1920 to 2021</vt:lpstr>
      <vt:lpstr>Average values of 7 Audio characteristics from 1920 to 2021</vt:lpstr>
      <vt:lpstr>Tempo and loudness evolution over the years (1920-2021)</vt:lpstr>
      <vt:lpstr>Track duration (in milliseconds) evolution over the year (1920-2021) and Top 10 Artists with most songs</vt:lpstr>
      <vt:lpstr>Final dataset info</vt:lpstr>
      <vt:lpstr>Data preprocessing</vt:lpstr>
      <vt:lpstr>Feature Selection and Min-Max Scaling</vt:lpstr>
      <vt:lpstr>Feature Correlation</vt:lpstr>
      <vt:lpstr>Data Reduction</vt:lpstr>
      <vt:lpstr>Data Reduction</vt:lpstr>
      <vt:lpstr>Data Reduction</vt:lpstr>
      <vt:lpstr>Clustering</vt:lpstr>
      <vt:lpstr>K-Means clustering</vt:lpstr>
      <vt:lpstr>K-Means clustering</vt:lpstr>
      <vt:lpstr>Finding optimal K for K-Means clustering</vt:lpstr>
      <vt:lpstr>Finding optimal K for K-Means clustering</vt:lpstr>
      <vt:lpstr>Recommendation algorithm</vt:lpstr>
      <vt:lpstr>Recommendation algorithm - approaches</vt:lpstr>
      <vt:lpstr>Recommendation algorithm – Formula scalings</vt:lpstr>
      <vt:lpstr>Evaluation of experimental system</vt:lpstr>
      <vt:lpstr>Best k for k-NN</vt:lpstr>
      <vt:lpstr>Confusion Matrix results</vt:lpstr>
      <vt:lpstr>Conclusions, limitations and improvements to be made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dc:title>
  <dc:creator>Ionut Dragos Neremzoiu</dc:creator>
  <cp:lastModifiedBy>Ionut Dragos Neremzoiu</cp:lastModifiedBy>
  <cp:revision>23</cp:revision>
  <dcterms:created xsi:type="dcterms:W3CDTF">2022-06-30T10:29:15Z</dcterms:created>
  <dcterms:modified xsi:type="dcterms:W3CDTF">2022-07-02T20:37:35Z</dcterms:modified>
</cp:coreProperties>
</file>