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95" r:id="rId5"/>
    <p:sldId id="296" r:id="rId6"/>
    <p:sldId id="259" r:id="rId7"/>
    <p:sldId id="271" r:id="rId8"/>
    <p:sldId id="301" r:id="rId9"/>
    <p:sldId id="302" r:id="rId10"/>
    <p:sldId id="297" r:id="rId11"/>
    <p:sldId id="298" r:id="rId12"/>
    <p:sldId id="299" r:id="rId13"/>
    <p:sldId id="303" r:id="rId14"/>
  </p:sldIdLst>
  <p:sldSz cx="9144000" cy="5143500" type="screen16x9"/>
  <p:notesSz cx="6858000" cy="9144000"/>
  <p:embeddedFontLst>
    <p:embeddedFont>
      <p:font typeface="Berlin Sans FB Demi" panose="020E0802020502020306" pitchFamily="34" charset="0"/>
      <p:bold r:id="rId16"/>
    </p:embeddedFont>
    <p:embeddedFont>
      <p:font typeface="Lato" panose="020B060402020202020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85C5"/>
    <a:srgbClr val="C6C6C6"/>
    <a:srgbClr val="CC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04A0C6-1BAA-4B6C-B665-DD954B2401C4}" type="doc">
      <dgm:prSet loTypeId="urn:microsoft.com/office/officeart/2005/8/layout/process1" loCatId="process" qsTypeId="urn:microsoft.com/office/officeart/2005/8/quickstyle/simple1" qsCatId="simple" csTypeId="urn:microsoft.com/office/officeart/2005/8/colors/accent1_2" csCatId="accent1" phldr="1"/>
      <dgm:spPr/>
    </dgm:pt>
    <dgm:pt modelId="{B858D9EC-98E8-43F4-973E-0AF8B75AF480}">
      <dgm:prSet phldrT="[Texto]"/>
      <dgm:spPr/>
      <dgm:t>
        <a:bodyPr/>
        <a:lstStyle/>
        <a:p>
          <a:r>
            <a:rPr lang="en-US" dirty="0" smtClean="0"/>
            <a:t>34 hours</a:t>
          </a:r>
          <a:endParaRPr lang="es-ES" dirty="0"/>
        </a:p>
      </dgm:t>
    </dgm:pt>
    <dgm:pt modelId="{834F8D91-73C5-4BBC-9566-EB3FC991FB4D}" type="parTrans" cxnId="{594EAA83-2CF7-4766-8851-03969294613E}">
      <dgm:prSet/>
      <dgm:spPr/>
      <dgm:t>
        <a:bodyPr/>
        <a:lstStyle/>
        <a:p>
          <a:endParaRPr lang="es-ES"/>
        </a:p>
      </dgm:t>
    </dgm:pt>
    <dgm:pt modelId="{62BECB7D-884B-4D4E-8B40-22EA91CD973C}" type="sibTrans" cxnId="{594EAA83-2CF7-4766-8851-03969294613E}">
      <dgm:prSet/>
      <dgm:spPr/>
      <dgm:t>
        <a:bodyPr/>
        <a:lstStyle/>
        <a:p>
          <a:endParaRPr lang="es-ES"/>
        </a:p>
      </dgm:t>
    </dgm:pt>
    <dgm:pt modelId="{58D9A3AC-F986-4D11-B859-4273277096AB}">
      <dgm:prSet phldrT="[Texto]"/>
      <dgm:spPr/>
      <dgm:t>
        <a:bodyPr/>
        <a:lstStyle/>
        <a:p>
          <a:r>
            <a:rPr lang="es-ES" dirty="0" smtClean="0"/>
            <a:t>2.36%</a:t>
          </a:r>
          <a:endParaRPr lang="es-ES" dirty="0"/>
        </a:p>
      </dgm:t>
    </dgm:pt>
    <dgm:pt modelId="{BAE49ED7-95C9-41D6-A590-81B48E3770D2}" type="parTrans" cxnId="{9702A3BC-D938-4F2F-9190-3BB3DAFC23DC}">
      <dgm:prSet/>
      <dgm:spPr/>
      <dgm:t>
        <a:bodyPr/>
        <a:lstStyle/>
        <a:p>
          <a:endParaRPr lang="es-ES"/>
        </a:p>
      </dgm:t>
    </dgm:pt>
    <dgm:pt modelId="{5CA2980A-D647-41EC-8495-2E2D1A112387}" type="sibTrans" cxnId="{9702A3BC-D938-4F2F-9190-3BB3DAFC23DC}">
      <dgm:prSet/>
      <dgm:spPr/>
      <dgm:t>
        <a:bodyPr/>
        <a:lstStyle/>
        <a:p>
          <a:endParaRPr lang="es-ES"/>
        </a:p>
      </dgm:t>
    </dgm:pt>
    <dgm:pt modelId="{4D567EDD-9492-4EBD-9ADD-08847729D46E}">
      <dgm:prSet/>
      <dgm:spPr/>
      <dgm:t>
        <a:bodyPr/>
        <a:lstStyle/>
        <a:p>
          <a:r>
            <a:rPr lang="en-US" smtClean="0"/>
            <a:t>4 days and 2 hours</a:t>
          </a:r>
          <a:endParaRPr lang="es-ES" dirty="0"/>
        </a:p>
      </dgm:t>
    </dgm:pt>
    <dgm:pt modelId="{9A9182F2-17B4-4E85-984D-16205DE530FA}" type="parTrans" cxnId="{7BF3DC9A-442B-41CF-8122-04AB7E2BD5A2}">
      <dgm:prSet/>
      <dgm:spPr/>
      <dgm:t>
        <a:bodyPr/>
        <a:lstStyle/>
        <a:p>
          <a:endParaRPr lang="es-ES"/>
        </a:p>
      </dgm:t>
    </dgm:pt>
    <dgm:pt modelId="{57FFE300-7FAD-4A1B-8610-44E9D0A98676}" type="sibTrans" cxnId="{7BF3DC9A-442B-41CF-8122-04AB7E2BD5A2}">
      <dgm:prSet/>
      <dgm:spPr/>
      <dgm:t>
        <a:bodyPr/>
        <a:lstStyle/>
        <a:p>
          <a:endParaRPr lang="es-ES"/>
        </a:p>
      </dgm:t>
    </dgm:pt>
    <dgm:pt modelId="{CF8B3DE9-23DD-4D82-BFEE-EAA004F83463}" type="pres">
      <dgm:prSet presAssocID="{5704A0C6-1BAA-4B6C-B665-DD954B2401C4}" presName="Name0" presStyleCnt="0">
        <dgm:presLayoutVars>
          <dgm:dir/>
          <dgm:resizeHandles val="exact"/>
        </dgm:presLayoutVars>
      </dgm:prSet>
      <dgm:spPr/>
    </dgm:pt>
    <dgm:pt modelId="{26FB60BE-3CE5-47C6-9F36-3E95A49B26DE}" type="pres">
      <dgm:prSet presAssocID="{B858D9EC-98E8-43F4-973E-0AF8B75AF480}" presName="node" presStyleLbl="node1" presStyleIdx="0" presStyleCnt="3">
        <dgm:presLayoutVars>
          <dgm:bulletEnabled val="1"/>
        </dgm:presLayoutVars>
      </dgm:prSet>
      <dgm:spPr/>
      <dgm:t>
        <a:bodyPr/>
        <a:lstStyle/>
        <a:p>
          <a:endParaRPr lang="es-ES"/>
        </a:p>
      </dgm:t>
    </dgm:pt>
    <dgm:pt modelId="{4A3FAC55-BAF9-446F-8AA7-90624EE46681}" type="pres">
      <dgm:prSet presAssocID="{62BECB7D-884B-4D4E-8B40-22EA91CD973C}" presName="sibTrans" presStyleLbl="sibTrans2D1" presStyleIdx="0" presStyleCnt="2"/>
      <dgm:spPr/>
      <dgm:t>
        <a:bodyPr/>
        <a:lstStyle/>
        <a:p>
          <a:endParaRPr lang="es-ES"/>
        </a:p>
      </dgm:t>
    </dgm:pt>
    <dgm:pt modelId="{2F4BE56C-E6EA-4D70-B2FB-95A22AFB5DA9}" type="pres">
      <dgm:prSet presAssocID="{62BECB7D-884B-4D4E-8B40-22EA91CD973C}" presName="connectorText" presStyleLbl="sibTrans2D1" presStyleIdx="0" presStyleCnt="2"/>
      <dgm:spPr/>
      <dgm:t>
        <a:bodyPr/>
        <a:lstStyle/>
        <a:p>
          <a:endParaRPr lang="es-ES"/>
        </a:p>
      </dgm:t>
    </dgm:pt>
    <dgm:pt modelId="{E5EC7F15-6453-4284-9CC5-C33FC80C1B4D}" type="pres">
      <dgm:prSet presAssocID="{4D567EDD-9492-4EBD-9ADD-08847729D46E}" presName="node" presStyleLbl="node1" presStyleIdx="1" presStyleCnt="3">
        <dgm:presLayoutVars>
          <dgm:bulletEnabled val="1"/>
        </dgm:presLayoutVars>
      </dgm:prSet>
      <dgm:spPr/>
    </dgm:pt>
    <dgm:pt modelId="{BF669482-D11E-4326-BDC8-8AAF8302F2D0}" type="pres">
      <dgm:prSet presAssocID="{57FFE300-7FAD-4A1B-8610-44E9D0A98676}" presName="sibTrans" presStyleLbl="sibTrans2D1" presStyleIdx="1" presStyleCnt="2"/>
      <dgm:spPr/>
    </dgm:pt>
    <dgm:pt modelId="{85624FB0-E6CE-424C-B2A9-603FDDD612EF}" type="pres">
      <dgm:prSet presAssocID="{57FFE300-7FAD-4A1B-8610-44E9D0A98676}" presName="connectorText" presStyleLbl="sibTrans2D1" presStyleIdx="1" presStyleCnt="2"/>
      <dgm:spPr/>
    </dgm:pt>
    <dgm:pt modelId="{FE243177-BC25-4E7C-915C-75DB71F7CE61}" type="pres">
      <dgm:prSet presAssocID="{58D9A3AC-F986-4D11-B859-4273277096AB}" presName="node" presStyleLbl="node1" presStyleIdx="2" presStyleCnt="3">
        <dgm:presLayoutVars>
          <dgm:bulletEnabled val="1"/>
        </dgm:presLayoutVars>
      </dgm:prSet>
      <dgm:spPr/>
      <dgm:t>
        <a:bodyPr/>
        <a:lstStyle/>
        <a:p>
          <a:endParaRPr lang="es-ES"/>
        </a:p>
      </dgm:t>
    </dgm:pt>
  </dgm:ptLst>
  <dgm:cxnLst>
    <dgm:cxn modelId="{4394459D-49D9-4ACA-8BB2-71F8002A16B5}" type="presOf" srcId="{B858D9EC-98E8-43F4-973E-0AF8B75AF480}" destId="{26FB60BE-3CE5-47C6-9F36-3E95A49B26DE}" srcOrd="0" destOrd="0" presId="urn:microsoft.com/office/officeart/2005/8/layout/process1"/>
    <dgm:cxn modelId="{84E37C96-5413-4ED7-ABAD-BC1F4123B148}" type="presOf" srcId="{5704A0C6-1BAA-4B6C-B665-DD954B2401C4}" destId="{CF8B3DE9-23DD-4D82-BFEE-EAA004F83463}" srcOrd="0" destOrd="0" presId="urn:microsoft.com/office/officeart/2005/8/layout/process1"/>
    <dgm:cxn modelId="{9702A3BC-D938-4F2F-9190-3BB3DAFC23DC}" srcId="{5704A0C6-1BAA-4B6C-B665-DD954B2401C4}" destId="{58D9A3AC-F986-4D11-B859-4273277096AB}" srcOrd="2" destOrd="0" parTransId="{BAE49ED7-95C9-41D6-A590-81B48E3770D2}" sibTransId="{5CA2980A-D647-41EC-8495-2E2D1A112387}"/>
    <dgm:cxn modelId="{4F2F8C5E-0A52-4288-BAA5-23BCF805AB38}" type="presOf" srcId="{62BECB7D-884B-4D4E-8B40-22EA91CD973C}" destId="{4A3FAC55-BAF9-446F-8AA7-90624EE46681}" srcOrd="0" destOrd="0" presId="urn:microsoft.com/office/officeart/2005/8/layout/process1"/>
    <dgm:cxn modelId="{E759457F-B2C6-49C8-8D12-3988EEA71B86}" type="presOf" srcId="{58D9A3AC-F986-4D11-B859-4273277096AB}" destId="{FE243177-BC25-4E7C-915C-75DB71F7CE61}" srcOrd="0" destOrd="0" presId="urn:microsoft.com/office/officeart/2005/8/layout/process1"/>
    <dgm:cxn modelId="{A56C61E4-A80A-447C-B36C-AECD94FB7D51}" type="presOf" srcId="{4D567EDD-9492-4EBD-9ADD-08847729D46E}" destId="{E5EC7F15-6453-4284-9CC5-C33FC80C1B4D}" srcOrd="0" destOrd="0" presId="urn:microsoft.com/office/officeart/2005/8/layout/process1"/>
    <dgm:cxn modelId="{625B051D-E2A8-43D5-A33D-4C5729916293}" type="presOf" srcId="{57FFE300-7FAD-4A1B-8610-44E9D0A98676}" destId="{85624FB0-E6CE-424C-B2A9-603FDDD612EF}" srcOrd="1" destOrd="0" presId="urn:microsoft.com/office/officeart/2005/8/layout/process1"/>
    <dgm:cxn modelId="{9319D3CA-3F1E-461A-A78B-4B0BF7AC9D00}" type="presOf" srcId="{57FFE300-7FAD-4A1B-8610-44E9D0A98676}" destId="{BF669482-D11E-4326-BDC8-8AAF8302F2D0}" srcOrd="0" destOrd="0" presId="urn:microsoft.com/office/officeart/2005/8/layout/process1"/>
    <dgm:cxn modelId="{B74DC728-4F51-4861-BAAA-8CF2BF16B7BF}" type="presOf" srcId="{62BECB7D-884B-4D4E-8B40-22EA91CD973C}" destId="{2F4BE56C-E6EA-4D70-B2FB-95A22AFB5DA9}" srcOrd="1" destOrd="0" presId="urn:microsoft.com/office/officeart/2005/8/layout/process1"/>
    <dgm:cxn modelId="{7BF3DC9A-442B-41CF-8122-04AB7E2BD5A2}" srcId="{5704A0C6-1BAA-4B6C-B665-DD954B2401C4}" destId="{4D567EDD-9492-4EBD-9ADD-08847729D46E}" srcOrd="1" destOrd="0" parTransId="{9A9182F2-17B4-4E85-984D-16205DE530FA}" sibTransId="{57FFE300-7FAD-4A1B-8610-44E9D0A98676}"/>
    <dgm:cxn modelId="{594EAA83-2CF7-4766-8851-03969294613E}" srcId="{5704A0C6-1BAA-4B6C-B665-DD954B2401C4}" destId="{B858D9EC-98E8-43F4-973E-0AF8B75AF480}" srcOrd="0" destOrd="0" parTransId="{834F8D91-73C5-4BBC-9566-EB3FC991FB4D}" sibTransId="{62BECB7D-884B-4D4E-8B40-22EA91CD973C}"/>
    <dgm:cxn modelId="{649AC678-9D9B-4773-A340-673C351A7A71}" type="presParOf" srcId="{CF8B3DE9-23DD-4D82-BFEE-EAA004F83463}" destId="{26FB60BE-3CE5-47C6-9F36-3E95A49B26DE}" srcOrd="0" destOrd="0" presId="urn:microsoft.com/office/officeart/2005/8/layout/process1"/>
    <dgm:cxn modelId="{EC4DBC82-6CDE-468F-A883-331FE74B1F57}" type="presParOf" srcId="{CF8B3DE9-23DD-4D82-BFEE-EAA004F83463}" destId="{4A3FAC55-BAF9-446F-8AA7-90624EE46681}" srcOrd="1" destOrd="0" presId="urn:microsoft.com/office/officeart/2005/8/layout/process1"/>
    <dgm:cxn modelId="{76E11876-6A23-4EAE-BAC9-C415E253E423}" type="presParOf" srcId="{4A3FAC55-BAF9-446F-8AA7-90624EE46681}" destId="{2F4BE56C-E6EA-4D70-B2FB-95A22AFB5DA9}" srcOrd="0" destOrd="0" presId="urn:microsoft.com/office/officeart/2005/8/layout/process1"/>
    <dgm:cxn modelId="{2EACC623-5329-430D-9F48-282824414AC7}" type="presParOf" srcId="{CF8B3DE9-23DD-4D82-BFEE-EAA004F83463}" destId="{E5EC7F15-6453-4284-9CC5-C33FC80C1B4D}" srcOrd="2" destOrd="0" presId="urn:microsoft.com/office/officeart/2005/8/layout/process1"/>
    <dgm:cxn modelId="{AF126B90-A458-4375-B8F7-DD08DAA479B7}" type="presParOf" srcId="{CF8B3DE9-23DD-4D82-BFEE-EAA004F83463}" destId="{BF669482-D11E-4326-BDC8-8AAF8302F2D0}" srcOrd="3" destOrd="0" presId="urn:microsoft.com/office/officeart/2005/8/layout/process1"/>
    <dgm:cxn modelId="{2C780C89-BA29-421E-A3EE-8B72C95C1DA1}" type="presParOf" srcId="{BF669482-D11E-4326-BDC8-8AAF8302F2D0}" destId="{85624FB0-E6CE-424C-B2A9-603FDDD612EF}" srcOrd="0" destOrd="0" presId="urn:microsoft.com/office/officeart/2005/8/layout/process1"/>
    <dgm:cxn modelId="{CA922E2C-214B-4689-BAC0-8050C675C800}" type="presParOf" srcId="{CF8B3DE9-23DD-4D82-BFEE-EAA004F83463}" destId="{FE243177-BC25-4E7C-915C-75DB71F7CE6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B60BE-3CE5-47C6-9F36-3E95A49B26DE}">
      <dsp:nvSpPr>
        <dsp:cNvPr id="0" name=""/>
        <dsp:cNvSpPr/>
      </dsp:nvSpPr>
      <dsp:spPr>
        <a:xfrm>
          <a:off x="4351" y="466987"/>
          <a:ext cx="1300664" cy="9267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34 hours</a:t>
          </a:r>
          <a:endParaRPr lang="es-ES" sz="1800" kern="1200" dirty="0"/>
        </a:p>
      </dsp:txBody>
      <dsp:txXfrm>
        <a:off x="31494" y="494130"/>
        <a:ext cx="1246378" cy="872437"/>
      </dsp:txXfrm>
    </dsp:sp>
    <dsp:sp modelId="{4A3FAC55-BAF9-446F-8AA7-90624EE46681}">
      <dsp:nvSpPr>
        <dsp:cNvPr id="0" name=""/>
        <dsp:cNvSpPr/>
      </dsp:nvSpPr>
      <dsp:spPr>
        <a:xfrm>
          <a:off x="1435082" y="769066"/>
          <a:ext cx="275740" cy="3225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1435082" y="833579"/>
        <a:ext cx="193018" cy="193538"/>
      </dsp:txXfrm>
    </dsp:sp>
    <dsp:sp modelId="{E5EC7F15-6453-4284-9CC5-C33FC80C1B4D}">
      <dsp:nvSpPr>
        <dsp:cNvPr id="0" name=""/>
        <dsp:cNvSpPr/>
      </dsp:nvSpPr>
      <dsp:spPr>
        <a:xfrm>
          <a:off x="1825281" y="466987"/>
          <a:ext cx="1300664" cy="9267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4 days and 2 hours</a:t>
          </a:r>
          <a:endParaRPr lang="es-ES" sz="1800" kern="1200" dirty="0"/>
        </a:p>
      </dsp:txBody>
      <dsp:txXfrm>
        <a:off x="1852424" y="494130"/>
        <a:ext cx="1246378" cy="872437"/>
      </dsp:txXfrm>
    </dsp:sp>
    <dsp:sp modelId="{BF669482-D11E-4326-BDC8-8AAF8302F2D0}">
      <dsp:nvSpPr>
        <dsp:cNvPr id="0" name=""/>
        <dsp:cNvSpPr/>
      </dsp:nvSpPr>
      <dsp:spPr>
        <a:xfrm>
          <a:off x="3256012" y="769066"/>
          <a:ext cx="275740" cy="3225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3256012" y="833579"/>
        <a:ext cx="193018" cy="193538"/>
      </dsp:txXfrm>
    </dsp:sp>
    <dsp:sp modelId="{FE243177-BC25-4E7C-915C-75DB71F7CE61}">
      <dsp:nvSpPr>
        <dsp:cNvPr id="0" name=""/>
        <dsp:cNvSpPr/>
      </dsp:nvSpPr>
      <dsp:spPr>
        <a:xfrm>
          <a:off x="3646211" y="466987"/>
          <a:ext cx="1300664" cy="9267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2.36%</a:t>
          </a:r>
          <a:endParaRPr lang="es-ES" sz="1800" kern="1200" dirty="0"/>
        </a:p>
      </dsp:txBody>
      <dsp:txXfrm>
        <a:off x="3673354" y="494130"/>
        <a:ext cx="1246378" cy="8724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887562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850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58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593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784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82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97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57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082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51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28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50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260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aa6d39ba0_1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aa6d39ba0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10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573304" y="183912"/>
            <a:ext cx="8375485" cy="1159800"/>
          </a:xfrm>
          <a:prstGeom prst="rect">
            <a:avLst/>
          </a:prstGeom>
        </p:spPr>
        <p:txBody>
          <a:bodyPr spcFirstLastPara="1" wrap="square" lIns="91425" tIns="91425" rIns="91425" bIns="91425" anchor="t" anchorCtr="0">
            <a:noAutofit/>
          </a:bodyPr>
          <a:lstStyle/>
          <a:p>
            <a:r>
              <a:rPr lang="es-ES" b="1" dirty="0"/>
              <a:t>Web </a:t>
            </a:r>
            <a:r>
              <a:rPr lang="es-ES" b="1" dirty="0" err="1"/>
              <a:t>Application</a:t>
            </a:r>
            <a:r>
              <a:rPr lang="es-ES" b="1" dirty="0"/>
              <a:t> </a:t>
            </a:r>
            <a:r>
              <a:rPr lang="es-ES" b="1" dirty="0" err="1"/>
              <a:t>Development</a:t>
            </a:r>
            <a:r>
              <a:rPr lang="es-ES" b="1" dirty="0"/>
              <a:t> Project </a:t>
            </a:r>
            <a:r>
              <a:rPr lang="es-ES" b="1" dirty="0" err="1"/>
              <a:t>for</a:t>
            </a:r>
            <a:r>
              <a:rPr lang="es-ES" b="1" dirty="0"/>
              <a:t> </a:t>
            </a:r>
            <a:r>
              <a:rPr lang="es-ES" b="1" dirty="0" err="1"/>
              <a:t>Educational</a:t>
            </a:r>
            <a:r>
              <a:rPr lang="es-ES" b="1" dirty="0"/>
              <a:t> Management</a:t>
            </a:r>
            <a:r>
              <a:rPr lang="es-ES" dirty="0"/>
              <a:t/>
            </a:r>
            <a:br>
              <a:rPr lang="es-ES" dirty="0"/>
            </a:br>
            <a:endParaRPr dirty="0"/>
          </a:p>
        </p:txBody>
      </p:sp>
      <p:sp>
        <p:nvSpPr>
          <p:cNvPr id="3" name="Google Shape;88;p12"/>
          <p:cNvSpPr txBox="1">
            <a:spLocks/>
          </p:cNvSpPr>
          <p:nvPr/>
        </p:nvSpPr>
        <p:spPr>
          <a:xfrm>
            <a:off x="573304" y="2863816"/>
            <a:ext cx="67365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dirty="0" smtClean="0"/>
              <a:t>FIRST CHANGE</a:t>
            </a:r>
          </a:p>
          <a:p>
            <a:endParaRPr lang="en-US" dirty="0"/>
          </a:p>
          <a:p>
            <a:r>
              <a:rPr lang="en-US" sz="2400" dirty="0" smtClean="0"/>
              <a:t>Nerina Peña </a:t>
            </a:r>
            <a:r>
              <a:rPr lang="en-US" sz="2400" dirty="0" err="1" smtClean="0"/>
              <a:t>Olivero</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32" name="Google Shape;232;p27"/>
          <p:cNvSpPr txBox="1">
            <a:spLocks noGrp="1"/>
          </p:cNvSpPr>
          <p:nvPr>
            <p:ph type="ctrTitle" idx="4294967295"/>
          </p:nvPr>
        </p:nvSpPr>
        <p:spPr>
          <a:xfrm>
            <a:off x="962875" y="268017"/>
            <a:ext cx="7517700" cy="89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smtClean="0">
                <a:solidFill>
                  <a:schemeClr val="accent3"/>
                </a:solidFill>
                <a:latin typeface="Lato"/>
                <a:ea typeface="Lato"/>
                <a:cs typeface="Lato"/>
                <a:sym typeface="Lato"/>
              </a:rPr>
              <a:t>Time</a:t>
            </a:r>
            <a:endParaRPr sz="4800" b="1" dirty="0">
              <a:solidFill>
                <a:schemeClr val="accent3"/>
              </a:solidFill>
              <a:latin typeface="Lato"/>
              <a:ea typeface="Lato"/>
              <a:cs typeface="Lato"/>
              <a:sym typeface="Lato"/>
            </a:endParaRPr>
          </a:p>
        </p:txBody>
      </p:sp>
      <p:sp>
        <p:nvSpPr>
          <p:cNvPr id="235" name="Google Shape;235;p27"/>
          <p:cNvSpPr/>
          <p:nvPr/>
        </p:nvSpPr>
        <p:spPr>
          <a:xfrm>
            <a:off x="-4688" y="129006"/>
            <a:ext cx="940500" cy="668700"/>
          </a:xfrm>
          <a:prstGeom prst="rightArrow">
            <a:avLst>
              <a:gd name="adj1" fmla="val 61815"/>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3" name="Google Shape;232;p27"/>
          <p:cNvSpPr txBox="1">
            <a:spLocks/>
          </p:cNvSpPr>
          <p:nvPr/>
        </p:nvSpPr>
        <p:spPr>
          <a:xfrm>
            <a:off x="935812" y="270220"/>
            <a:ext cx="7517700" cy="89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s-ES" sz="7200" b="1" dirty="0" smtClean="0">
                <a:solidFill>
                  <a:schemeClr val="accent3"/>
                </a:solidFill>
                <a:latin typeface="Lato"/>
                <a:ea typeface="Lato"/>
                <a:cs typeface="Lato"/>
                <a:sym typeface="Lato"/>
              </a:rPr>
              <a:t>Time</a:t>
            </a:r>
            <a:endParaRPr lang="es-ES" sz="4800" b="1" dirty="0">
              <a:solidFill>
                <a:schemeClr val="accent3"/>
              </a:solidFill>
              <a:latin typeface="Lato"/>
              <a:ea typeface="Lato"/>
              <a:cs typeface="Lato"/>
              <a:sym typeface="Lato"/>
            </a:endParaRPr>
          </a:p>
        </p:txBody>
      </p:sp>
      <p:sp>
        <p:nvSpPr>
          <p:cNvPr id="14" name="Google Shape;229;p27"/>
          <p:cNvSpPr txBox="1">
            <a:spLocks/>
          </p:cNvSpPr>
          <p:nvPr/>
        </p:nvSpPr>
        <p:spPr>
          <a:xfrm>
            <a:off x="759746" y="802432"/>
            <a:ext cx="751770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None/>
            </a:pPr>
            <a:r>
              <a:rPr lang="en-US" sz="2000" b="1" dirty="0"/>
              <a:t>The total estimated time for the original project is 6 </a:t>
            </a:r>
            <a:r>
              <a:rPr lang="en-US" sz="2000" b="1" dirty="0" smtClean="0"/>
              <a:t>months (1440 hours)</a:t>
            </a:r>
          </a:p>
          <a:p>
            <a:pPr marL="0" indent="0">
              <a:buNone/>
            </a:pPr>
            <a:r>
              <a:rPr lang="en-US" sz="2000" dirty="0" smtClean="0"/>
              <a:t>Based </a:t>
            </a:r>
            <a:r>
              <a:rPr lang="en-US" sz="2000" dirty="0"/>
              <a:t>on the previous effort calculation, the time to make the changes in terms of coding, design and documentation is</a:t>
            </a:r>
            <a:r>
              <a:rPr lang="en-US" sz="2000" dirty="0" smtClean="0"/>
              <a:t>:</a:t>
            </a:r>
          </a:p>
          <a:p>
            <a:pPr marL="0" indent="0">
              <a:buNone/>
            </a:pPr>
            <a:endParaRPr lang="en-US" sz="2000" dirty="0"/>
          </a:p>
          <a:p>
            <a:pPr marL="0" indent="0">
              <a:buNone/>
            </a:pPr>
            <a:r>
              <a:rPr lang="en-US" sz="2000" dirty="0" smtClean="0"/>
              <a:t> </a:t>
            </a:r>
            <a:endParaRPr lang="en-US" sz="2000" dirty="0"/>
          </a:p>
        </p:txBody>
      </p:sp>
      <p:graphicFrame>
        <p:nvGraphicFramePr>
          <p:cNvPr id="2" name="Diagrama 1"/>
          <p:cNvGraphicFramePr/>
          <p:nvPr>
            <p:extLst>
              <p:ext uri="{D42A27DB-BD31-4B8C-83A1-F6EECF244321}">
                <p14:modId xmlns:p14="http://schemas.microsoft.com/office/powerpoint/2010/main" val="3913047933"/>
              </p:ext>
            </p:extLst>
          </p:nvPr>
        </p:nvGraphicFramePr>
        <p:xfrm>
          <a:off x="759746" y="2076336"/>
          <a:ext cx="4951228" cy="1860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229;p27"/>
          <p:cNvSpPr txBox="1">
            <a:spLocks/>
          </p:cNvSpPr>
          <p:nvPr/>
        </p:nvSpPr>
        <p:spPr>
          <a:xfrm>
            <a:off x="573099" y="3605565"/>
            <a:ext cx="751770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None/>
            </a:pPr>
            <a:r>
              <a:rPr lang="en-US" sz="2000" b="1" dirty="0"/>
              <a:t>Estimated time in hours including </a:t>
            </a:r>
            <a:r>
              <a:rPr lang="en-US" sz="2000" b="1" dirty="0" smtClean="0"/>
              <a:t>changes: </a:t>
            </a:r>
          </a:p>
          <a:p>
            <a:pPr marL="0" indent="0">
              <a:buNone/>
            </a:pPr>
            <a:r>
              <a:rPr lang="en-US" sz="2000" dirty="0" smtClean="0"/>
              <a:t>1440 + 34 = </a:t>
            </a:r>
            <a:r>
              <a:rPr lang="en-US" sz="2000" b="1" dirty="0" smtClean="0"/>
              <a:t>1474 hours</a:t>
            </a:r>
            <a:endParaRPr lang="en-US" sz="2000" b="1" dirty="0"/>
          </a:p>
          <a:p>
            <a:pPr marL="0" indent="0">
              <a:buNone/>
            </a:pPr>
            <a:r>
              <a:rPr lang="en-US" sz="2000" b="1" dirty="0" smtClean="0"/>
              <a:t> </a:t>
            </a:r>
            <a:endParaRPr lang="en-US" sz="2000" b="1" dirty="0"/>
          </a:p>
        </p:txBody>
      </p:sp>
    </p:spTree>
    <p:extLst>
      <p:ext uri="{BB962C8B-B14F-4D97-AF65-F5344CB8AC3E}">
        <p14:creationId xmlns:p14="http://schemas.microsoft.com/office/powerpoint/2010/main" val="1345228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30" name="Google Shape;230;p27"/>
          <p:cNvSpPr txBox="1">
            <a:spLocks noGrp="1"/>
          </p:cNvSpPr>
          <p:nvPr>
            <p:ph type="ctrTitle" idx="4294967295"/>
          </p:nvPr>
        </p:nvSpPr>
        <p:spPr>
          <a:xfrm>
            <a:off x="962875" y="158014"/>
            <a:ext cx="7517700" cy="89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smtClean="0">
                <a:solidFill>
                  <a:schemeClr val="accent2"/>
                </a:solidFill>
                <a:latin typeface="Lato"/>
                <a:ea typeface="Lato"/>
                <a:cs typeface="Lato"/>
                <a:sym typeface="Lato"/>
              </a:rPr>
              <a:t>Budget</a:t>
            </a:r>
            <a:endParaRPr sz="7200" b="1" dirty="0">
              <a:solidFill>
                <a:schemeClr val="accent2"/>
              </a:solidFill>
              <a:latin typeface="Lato"/>
              <a:ea typeface="Lato"/>
              <a:cs typeface="Lato"/>
              <a:sym typeface="Lato"/>
            </a:endParaRPr>
          </a:p>
        </p:txBody>
      </p:sp>
      <p:sp>
        <p:nvSpPr>
          <p:cNvPr id="231" name="Google Shape;231;p27"/>
          <p:cNvSpPr txBox="1">
            <a:spLocks noGrp="1"/>
          </p:cNvSpPr>
          <p:nvPr>
            <p:ph type="subTitle" idx="4294967295"/>
          </p:nvPr>
        </p:nvSpPr>
        <p:spPr>
          <a:xfrm>
            <a:off x="397586" y="3447723"/>
            <a:ext cx="8066400" cy="463200"/>
          </a:xfrm>
          <a:prstGeom prst="rect">
            <a:avLst/>
          </a:prstGeom>
        </p:spPr>
        <p:txBody>
          <a:bodyPr spcFirstLastPara="1" wrap="square" lIns="91425" tIns="91425" rIns="91425" bIns="91425" anchor="t" anchorCtr="0">
            <a:noAutofit/>
          </a:bodyPr>
          <a:lstStyle/>
          <a:p>
            <a:pPr marL="0" lvl="0" indent="0">
              <a:buNone/>
            </a:pPr>
            <a:r>
              <a:rPr lang="es-ES" sz="2000" dirty="0"/>
              <a:t>Total </a:t>
            </a:r>
            <a:r>
              <a:rPr lang="es-ES" sz="2000" dirty="0" err="1"/>
              <a:t>budget</a:t>
            </a:r>
            <a:r>
              <a:rPr lang="es-ES" sz="2000" dirty="0"/>
              <a:t> </a:t>
            </a:r>
            <a:r>
              <a:rPr lang="es-ES" sz="2000" dirty="0" err="1"/>
              <a:t>including</a:t>
            </a:r>
            <a:r>
              <a:rPr lang="es-ES" sz="2000" dirty="0"/>
              <a:t> </a:t>
            </a:r>
            <a:r>
              <a:rPr lang="es-ES" sz="2000" dirty="0" err="1" smtClean="0"/>
              <a:t>changes</a:t>
            </a:r>
            <a:r>
              <a:rPr lang="es-ES" sz="2000" dirty="0" smtClean="0"/>
              <a:t>: 115 538 </a:t>
            </a:r>
            <a:r>
              <a:rPr lang="es-ES" sz="2000" dirty="0" err="1" smtClean="0"/>
              <a:t>mxn</a:t>
            </a:r>
            <a:endParaRPr sz="2000" dirty="0"/>
          </a:p>
        </p:txBody>
      </p:sp>
      <p:sp>
        <p:nvSpPr>
          <p:cNvPr id="236" name="Google Shape;236;p27"/>
          <p:cNvSpPr/>
          <p:nvPr/>
        </p:nvSpPr>
        <p:spPr>
          <a:xfrm>
            <a:off x="0" y="158014"/>
            <a:ext cx="940500" cy="668700"/>
          </a:xfrm>
          <a:prstGeom prst="rightArrow">
            <a:avLst>
              <a:gd name="adj1" fmla="val 61815"/>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12" name="Google Shape;243;p28"/>
          <p:cNvGrpSpPr/>
          <p:nvPr/>
        </p:nvGrpSpPr>
        <p:grpSpPr>
          <a:xfrm>
            <a:off x="5662506" y="2002063"/>
            <a:ext cx="3305700" cy="2579198"/>
            <a:chOff x="5601783" y="1233895"/>
            <a:chExt cx="3305700" cy="3438930"/>
          </a:xfrm>
        </p:grpSpPr>
        <p:sp>
          <p:nvSpPr>
            <p:cNvPr id="13" name="Google Shape;244;p28"/>
            <p:cNvSpPr/>
            <p:nvPr/>
          </p:nvSpPr>
          <p:spPr>
            <a:xfrm>
              <a:off x="5601783" y="123389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3600" b="1" dirty="0" smtClean="0">
                  <a:solidFill>
                    <a:schemeClr val="lt1"/>
                  </a:solidFill>
                  <a:latin typeface="Raleway"/>
                  <a:ea typeface="Lato"/>
                  <a:cs typeface="Lato"/>
                  <a:sym typeface="Raleway"/>
                </a:rPr>
                <a:t>  2010 MXN</a:t>
              </a:r>
              <a:endParaRPr sz="3600" b="1" dirty="0">
                <a:solidFill>
                  <a:schemeClr val="lt1"/>
                </a:solidFill>
                <a:latin typeface="Lato"/>
                <a:ea typeface="Lato"/>
                <a:cs typeface="Lato"/>
                <a:sym typeface="Lato"/>
              </a:endParaRPr>
            </a:p>
          </p:txBody>
        </p:sp>
        <p:sp>
          <p:nvSpPr>
            <p:cNvPr id="14" name="Google Shape;245;p2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s-ES" sz="1600" b="1" dirty="0">
                  <a:solidFill>
                    <a:schemeClr val="dk1"/>
                  </a:solidFill>
                  <a:latin typeface="Lato"/>
                  <a:ea typeface="Lato"/>
                  <a:cs typeface="Lato"/>
                  <a:sym typeface="Lato"/>
                </a:rPr>
                <a:t>FOR</a:t>
              </a:r>
              <a:r>
                <a:rPr lang="es-ES" sz="1600" b="1" dirty="0">
                  <a:solidFill>
                    <a:srgbClr val="C00000"/>
                  </a:solidFill>
                  <a:latin typeface="Lato"/>
                  <a:ea typeface="Lato"/>
                  <a:cs typeface="Lato"/>
                  <a:sym typeface="Lato"/>
                </a:rPr>
                <a:t> </a:t>
              </a:r>
              <a:r>
                <a:rPr lang="es-ES" sz="1600" b="1" dirty="0" smtClean="0">
                  <a:solidFill>
                    <a:srgbClr val="C00000"/>
                  </a:solidFill>
                  <a:latin typeface="Lato"/>
                  <a:ea typeface="Lato"/>
                  <a:cs typeface="Lato"/>
                  <a:sym typeface="Lato"/>
                </a:rPr>
                <a:t>4.25</a:t>
              </a:r>
              <a:r>
                <a:rPr lang="es-ES" sz="1600" b="1" dirty="0" smtClean="0">
                  <a:solidFill>
                    <a:schemeClr val="dk1"/>
                  </a:solidFill>
                  <a:latin typeface="Lato"/>
                  <a:ea typeface="Lato"/>
                  <a:cs typeface="Lato"/>
                  <a:sym typeface="Lato"/>
                </a:rPr>
                <a:t> </a:t>
              </a:r>
              <a:r>
                <a:rPr lang="es-ES" sz="1600" b="1" dirty="0">
                  <a:solidFill>
                    <a:schemeClr val="dk1"/>
                  </a:solidFill>
                  <a:latin typeface="Lato"/>
                  <a:ea typeface="Lato"/>
                  <a:cs typeface="Lato"/>
                  <a:sym typeface="Lato"/>
                </a:rPr>
                <a:t>ADDITIONAL </a:t>
              </a:r>
              <a:r>
                <a:rPr lang="es-ES" sz="1600" b="1" dirty="0" smtClean="0">
                  <a:solidFill>
                    <a:schemeClr val="dk1"/>
                  </a:solidFill>
                  <a:latin typeface="Lato"/>
                  <a:ea typeface="Lato"/>
                  <a:cs typeface="Lato"/>
                  <a:sym typeface="Lato"/>
                </a:rPr>
                <a:t>DAYS</a:t>
              </a:r>
            </a:p>
            <a:p>
              <a:pPr lvl="0">
                <a:lnSpc>
                  <a:spcPct val="115000"/>
                </a:lnSpc>
                <a:buClr>
                  <a:schemeClr val="dk1"/>
                </a:buClr>
                <a:buSzPts val="1100"/>
              </a:pPr>
              <a:r>
                <a:rPr lang="es-ES" sz="1600" b="1" dirty="0" smtClean="0">
                  <a:solidFill>
                    <a:srgbClr val="FF0000"/>
                  </a:solidFill>
                  <a:latin typeface="Lato"/>
                  <a:ea typeface="Lato"/>
                  <a:cs typeface="Lato"/>
                  <a:sym typeface="Lato"/>
                </a:rPr>
                <a:t>1.77% OF THE INITIAL BUDGET</a:t>
              </a:r>
              <a:endParaRPr sz="1200" b="1" dirty="0">
                <a:solidFill>
                  <a:srgbClr val="FF0000"/>
                </a:solidFill>
                <a:latin typeface="Lato"/>
                <a:ea typeface="Lato"/>
                <a:cs typeface="Lato"/>
                <a:sym typeface="Lato"/>
              </a:endParaRPr>
            </a:p>
          </p:txBody>
        </p:sp>
      </p:grpSp>
      <p:grpSp>
        <p:nvGrpSpPr>
          <p:cNvPr id="15" name="Google Shape;246;p28"/>
          <p:cNvGrpSpPr/>
          <p:nvPr/>
        </p:nvGrpSpPr>
        <p:grpSpPr>
          <a:xfrm>
            <a:off x="26100" y="2002063"/>
            <a:ext cx="3546900" cy="2612127"/>
            <a:chOff x="0" y="1189989"/>
            <a:chExt cx="3546900" cy="3482836"/>
          </a:xfrm>
        </p:grpSpPr>
        <p:sp>
          <p:nvSpPr>
            <p:cNvPr id="16" name="Google Shape;247;p28"/>
            <p:cNvSpPr/>
            <p:nvPr/>
          </p:nvSpPr>
          <p:spPr>
            <a:xfrm>
              <a:off x="0" y="1189989"/>
              <a:ext cx="3546900" cy="66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dirty="0" smtClean="0">
                  <a:solidFill>
                    <a:schemeClr val="lt1"/>
                  </a:solidFill>
                  <a:latin typeface="Raleway"/>
                  <a:ea typeface="Raleway"/>
                  <a:cs typeface="Raleway"/>
                  <a:sym typeface="Raleway"/>
                </a:rPr>
                <a:t>14191 MXN</a:t>
              </a:r>
              <a:endParaRPr sz="2400" dirty="0">
                <a:solidFill>
                  <a:schemeClr val="lt1"/>
                </a:solidFill>
                <a:latin typeface="Raleway"/>
                <a:ea typeface="Raleway"/>
                <a:cs typeface="Raleway"/>
                <a:sym typeface="Raleway"/>
              </a:endParaRPr>
            </a:p>
          </p:txBody>
        </p:sp>
        <p:sp>
          <p:nvSpPr>
            <p:cNvPr id="17" name="Google Shape;248;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s-ES" sz="1600" dirty="0">
                  <a:solidFill>
                    <a:schemeClr val="dk1"/>
                  </a:solidFill>
                  <a:latin typeface="Lato"/>
                  <a:ea typeface="Lato"/>
                  <a:cs typeface="Lato"/>
                  <a:sym typeface="Lato"/>
                </a:rPr>
                <a:t>1 MONTH</a:t>
              </a:r>
              <a:endParaRPr sz="1600" dirty="0">
                <a:solidFill>
                  <a:schemeClr val="dk1"/>
                </a:solidFill>
                <a:latin typeface="Lato"/>
                <a:ea typeface="Lato"/>
                <a:cs typeface="Lato"/>
                <a:sym typeface="Lato"/>
              </a:endParaRPr>
            </a:p>
          </p:txBody>
        </p:sp>
      </p:grpSp>
      <p:grpSp>
        <p:nvGrpSpPr>
          <p:cNvPr id="18" name="Google Shape;249;p28"/>
          <p:cNvGrpSpPr/>
          <p:nvPr/>
        </p:nvGrpSpPr>
        <p:grpSpPr>
          <a:xfrm>
            <a:off x="2891561" y="2002063"/>
            <a:ext cx="3305700" cy="2694870"/>
            <a:chOff x="2950189" y="1079666"/>
            <a:chExt cx="3305700" cy="3593159"/>
          </a:xfrm>
        </p:grpSpPr>
        <p:sp>
          <p:nvSpPr>
            <p:cNvPr id="19" name="Google Shape;250;p28"/>
            <p:cNvSpPr/>
            <p:nvPr/>
          </p:nvSpPr>
          <p:spPr>
            <a:xfrm>
              <a:off x="2950189" y="1079666"/>
              <a:ext cx="3305700"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dirty="0" smtClean="0">
                  <a:solidFill>
                    <a:schemeClr val="lt1"/>
                  </a:solidFill>
                  <a:latin typeface="Raleway"/>
                  <a:ea typeface="Raleway"/>
                  <a:cs typeface="Raleway"/>
                  <a:sym typeface="Raleway"/>
                </a:rPr>
                <a:t>473 MXN</a:t>
              </a:r>
              <a:endParaRPr dirty="0">
                <a:solidFill>
                  <a:schemeClr val="lt1"/>
                </a:solidFill>
                <a:latin typeface="Lato"/>
                <a:ea typeface="Lato"/>
                <a:cs typeface="Lato"/>
                <a:sym typeface="Lato"/>
              </a:endParaRPr>
            </a:p>
          </p:txBody>
        </p:sp>
        <p:sp>
          <p:nvSpPr>
            <p:cNvPr id="20" name="Google Shape;251;p2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s-ES" sz="1600" dirty="0">
                  <a:solidFill>
                    <a:schemeClr val="dk1"/>
                  </a:solidFill>
                  <a:latin typeface="Lato"/>
                  <a:ea typeface="Lato"/>
                  <a:cs typeface="Lato"/>
                  <a:sym typeface="Lato"/>
                </a:rPr>
                <a:t>1 DAY</a:t>
              </a:r>
              <a:endParaRPr sz="1200" dirty="0">
                <a:solidFill>
                  <a:schemeClr val="dk1"/>
                </a:solidFill>
                <a:latin typeface="Lato"/>
                <a:ea typeface="Lato"/>
                <a:cs typeface="Lato"/>
                <a:sym typeface="Lato"/>
              </a:endParaRPr>
            </a:p>
          </p:txBody>
        </p:sp>
      </p:grpSp>
      <p:sp>
        <p:nvSpPr>
          <p:cNvPr id="2" name="Rectángulo 1"/>
          <p:cNvSpPr/>
          <p:nvPr/>
        </p:nvSpPr>
        <p:spPr>
          <a:xfrm>
            <a:off x="4721686" y="4296823"/>
            <a:ext cx="4307589" cy="400110"/>
          </a:xfrm>
          <a:prstGeom prst="rect">
            <a:avLst/>
          </a:prstGeom>
        </p:spPr>
        <p:txBody>
          <a:bodyPr wrap="none">
            <a:spAutoFit/>
          </a:bodyPr>
          <a:lstStyle/>
          <a:p>
            <a:r>
              <a:rPr lang="es-ES" sz="2000" b="1" dirty="0" err="1">
                <a:latin typeface="Lato" panose="020B0604020202020204" charset="0"/>
              </a:rPr>
              <a:t>Based</a:t>
            </a:r>
            <a:r>
              <a:rPr lang="es-ES" sz="2000" b="1" dirty="0">
                <a:latin typeface="Lato" panose="020B0604020202020204" charset="0"/>
              </a:rPr>
              <a:t> </a:t>
            </a:r>
            <a:r>
              <a:rPr lang="es-ES" sz="2000" b="1" dirty="0" err="1">
                <a:latin typeface="Lato" panose="020B0604020202020204" charset="0"/>
              </a:rPr>
              <a:t>on</a:t>
            </a:r>
            <a:r>
              <a:rPr lang="es-ES" sz="2000" b="1" dirty="0">
                <a:latin typeface="Lato" panose="020B0604020202020204" charset="0"/>
              </a:rPr>
              <a:t> </a:t>
            </a:r>
            <a:r>
              <a:rPr lang="es-ES" sz="2000" b="1" dirty="0" err="1">
                <a:latin typeface="Lato" panose="020B0604020202020204" charset="0"/>
              </a:rPr>
              <a:t>calculated</a:t>
            </a:r>
            <a:r>
              <a:rPr lang="es-ES" sz="2000" b="1" dirty="0">
                <a:latin typeface="Lato" panose="020B0604020202020204" charset="0"/>
              </a:rPr>
              <a:t> </a:t>
            </a:r>
            <a:r>
              <a:rPr lang="es-ES" sz="2000" b="1" dirty="0" err="1">
                <a:latin typeface="Lato" panose="020B0604020202020204" charset="0"/>
              </a:rPr>
              <a:t>effort</a:t>
            </a:r>
            <a:r>
              <a:rPr lang="es-ES" sz="2000" b="1" dirty="0">
                <a:latin typeface="Lato" panose="020B0604020202020204" charset="0"/>
              </a:rPr>
              <a:t> and time</a:t>
            </a:r>
          </a:p>
        </p:txBody>
      </p:sp>
      <p:sp>
        <p:nvSpPr>
          <p:cNvPr id="21" name="Google Shape;229;p27"/>
          <p:cNvSpPr txBox="1">
            <a:spLocks/>
          </p:cNvSpPr>
          <p:nvPr/>
        </p:nvSpPr>
        <p:spPr>
          <a:xfrm>
            <a:off x="671936" y="751864"/>
            <a:ext cx="751770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lvl="0" indent="0">
              <a:buNone/>
            </a:pPr>
            <a:r>
              <a:rPr lang="en-US" sz="2000" b="1" dirty="0"/>
              <a:t>The initial budget for the project </a:t>
            </a:r>
            <a:r>
              <a:rPr lang="en-US" sz="2000" b="1" dirty="0" smtClean="0"/>
              <a:t>is 113 528 MXN </a:t>
            </a:r>
          </a:p>
          <a:p>
            <a:pPr marL="0" lvl="0" indent="0">
              <a:buNone/>
            </a:pPr>
            <a:r>
              <a:rPr lang="en-US" sz="2000" dirty="0" smtClean="0"/>
              <a:t>Taking </a:t>
            </a:r>
            <a:r>
              <a:rPr lang="en-US" sz="2000" dirty="0"/>
              <a:t>into account the cost of one month of scholarship, the additional budget required to make the changes was calculated.</a:t>
            </a:r>
          </a:p>
          <a:p>
            <a:pPr marL="0" indent="0">
              <a:buNone/>
            </a:pPr>
            <a:endParaRPr lang="en-US" sz="2000" b="1" dirty="0" smtClean="0"/>
          </a:p>
          <a:p>
            <a:pPr marL="0" indent="0">
              <a:buNone/>
            </a:pPr>
            <a:endParaRPr lang="en-US" sz="2000" b="1" dirty="0"/>
          </a:p>
        </p:txBody>
      </p:sp>
    </p:spTree>
    <p:extLst>
      <p:ext uri="{BB962C8B-B14F-4D97-AF65-F5344CB8AC3E}">
        <p14:creationId xmlns:p14="http://schemas.microsoft.com/office/powerpoint/2010/main" val="3478912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ctrTitle" idx="4294967295"/>
          </p:nvPr>
        </p:nvSpPr>
        <p:spPr>
          <a:xfrm>
            <a:off x="940500" y="173210"/>
            <a:ext cx="7517700" cy="89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smtClean="0">
                <a:solidFill>
                  <a:srgbClr val="CC00CC"/>
                </a:solidFill>
                <a:latin typeface="Lato"/>
                <a:ea typeface="Lato"/>
                <a:cs typeface="Lato"/>
                <a:sym typeface="Lato"/>
              </a:rPr>
              <a:t>Human resources</a:t>
            </a:r>
            <a:endParaRPr sz="7200" b="1" dirty="0">
              <a:solidFill>
                <a:srgbClr val="CC00CC"/>
              </a:solidFill>
              <a:latin typeface="Lato"/>
              <a:ea typeface="Lato"/>
              <a:cs typeface="Lato"/>
              <a:sym typeface="Lato"/>
            </a:endParaRPr>
          </a:p>
        </p:txBody>
      </p:sp>
      <p:sp>
        <p:nvSpPr>
          <p:cNvPr id="229" name="Google Shape;229;p27"/>
          <p:cNvSpPr txBox="1">
            <a:spLocks noGrp="1"/>
          </p:cNvSpPr>
          <p:nvPr>
            <p:ph type="subTitle" idx="4294967295"/>
          </p:nvPr>
        </p:nvSpPr>
        <p:spPr>
          <a:xfrm>
            <a:off x="823542" y="984734"/>
            <a:ext cx="7517700" cy="463200"/>
          </a:xfrm>
          <a:prstGeom prst="rect">
            <a:avLst/>
          </a:prstGeom>
        </p:spPr>
        <p:txBody>
          <a:bodyPr spcFirstLastPara="1" wrap="square" lIns="91425" tIns="91425" rIns="91425" bIns="91425" anchor="t" anchorCtr="0">
            <a:noAutofit/>
          </a:bodyPr>
          <a:lstStyle/>
          <a:p>
            <a:pPr marL="0" lvl="0" indent="0">
              <a:buNone/>
            </a:pPr>
            <a:r>
              <a:rPr lang="en-US" sz="2000" dirty="0"/>
              <a:t>Since the project is intended to be developed by one person, additional human resources cannot be available, and if it were possible then an additional person to occupy the role of programmer is sufficient.</a:t>
            </a:r>
            <a:endParaRPr sz="2000" dirty="0"/>
          </a:p>
        </p:txBody>
      </p:sp>
      <p:sp>
        <p:nvSpPr>
          <p:cNvPr id="234" name="Google Shape;234;p27"/>
          <p:cNvSpPr/>
          <p:nvPr/>
        </p:nvSpPr>
        <p:spPr>
          <a:xfrm>
            <a:off x="0" y="132355"/>
            <a:ext cx="940500" cy="668700"/>
          </a:xfrm>
          <a:prstGeom prst="rightArrow">
            <a:avLst>
              <a:gd name="adj1" fmla="val 61815"/>
              <a:gd name="adj2" fmla="val 50000"/>
            </a:avLst>
          </a:prstGeom>
          <a:solidFill>
            <a:srgbClr val="CC0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00CC"/>
              </a:solidFill>
            </a:endParaRPr>
          </a:p>
        </p:txBody>
      </p:sp>
      <p:sp>
        <p:nvSpPr>
          <p:cNvPr id="237" name="Google Shape;237;p2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122" name="Picture 2" descr="Imágenes de Programacion - Descarga gratuita e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316" y="2905386"/>
            <a:ext cx="1872884" cy="1791547"/>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7164128" y="2087246"/>
            <a:ext cx="715260" cy="1323439"/>
          </a:xfrm>
          <a:prstGeom prst="rect">
            <a:avLst/>
          </a:prstGeom>
        </p:spPr>
        <p:txBody>
          <a:bodyPr wrap="none">
            <a:spAutoFit/>
          </a:bodyPr>
          <a:lstStyle/>
          <a:p>
            <a:r>
              <a:rPr lang="es-ES" sz="8000" dirty="0">
                <a:solidFill>
                  <a:srgbClr val="CC00CC"/>
                </a:solidFill>
                <a:latin typeface="Berlin Sans FB Demi" panose="020E0802020502020306" pitchFamily="34" charset="0"/>
              </a:rPr>
              <a:t>2</a:t>
            </a:r>
          </a:p>
        </p:txBody>
      </p:sp>
    </p:spTree>
    <p:extLst>
      <p:ext uri="{BB962C8B-B14F-4D97-AF65-F5344CB8AC3E}">
        <p14:creationId xmlns:p14="http://schemas.microsoft.com/office/powerpoint/2010/main" val="1274234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573304" y="183912"/>
            <a:ext cx="8375485" cy="1159800"/>
          </a:xfrm>
          <a:prstGeom prst="rect">
            <a:avLst/>
          </a:prstGeom>
        </p:spPr>
        <p:txBody>
          <a:bodyPr spcFirstLastPara="1" wrap="square" lIns="91425" tIns="91425" rIns="91425" bIns="91425" anchor="t" anchorCtr="0">
            <a:noAutofit/>
          </a:bodyPr>
          <a:lstStyle/>
          <a:p>
            <a:r>
              <a:rPr lang="es-ES" b="1" dirty="0"/>
              <a:t>Web </a:t>
            </a:r>
            <a:r>
              <a:rPr lang="es-ES" b="1" dirty="0" err="1"/>
              <a:t>Application</a:t>
            </a:r>
            <a:r>
              <a:rPr lang="es-ES" b="1" dirty="0"/>
              <a:t> </a:t>
            </a:r>
            <a:r>
              <a:rPr lang="es-ES" b="1" dirty="0" err="1"/>
              <a:t>Development</a:t>
            </a:r>
            <a:r>
              <a:rPr lang="es-ES" b="1" dirty="0"/>
              <a:t> Project </a:t>
            </a:r>
            <a:r>
              <a:rPr lang="es-ES" b="1" dirty="0" err="1"/>
              <a:t>for</a:t>
            </a:r>
            <a:r>
              <a:rPr lang="es-ES" b="1" dirty="0"/>
              <a:t> </a:t>
            </a:r>
            <a:r>
              <a:rPr lang="es-ES" b="1" dirty="0" err="1"/>
              <a:t>Educational</a:t>
            </a:r>
            <a:r>
              <a:rPr lang="es-ES" b="1" dirty="0"/>
              <a:t> Management</a:t>
            </a:r>
            <a:r>
              <a:rPr lang="es-ES" dirty="0"/>
              <a:t/>
            </a:r>
            <a:br>
              <a:rPr lang="es-ES" dirty="0"/>
            </a:br>
            <a:endParaRPr dirty="0"/>
          </a:p>
        </p:txBody>
      </p:sp>
      <p:sp>
        <p:nvSpPr>
          <p:cNvPr id="3" name="Google Shape;88;p12"/>
          <p:cNvSpPr txBox="1">
            <a:spLocks/>
          </p:cNvSpPr>
          <p:nvPr/>
        </p:nvSpPr>
        <p:spPr>
          <a:xfrm>
            <a:off x="573304" y="2863816"/>
            <a:ext cx="67365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dirty="0" smtClean="0"/>
              <a:t>FIRST CHANGE</a:t>
            </a:r>
          </a:p>
          <a:p>
            <a:endParaRPr lang="en-US" dirty="0"/>
          </a:p>
          <a:p>
            <a:r>
              <a:rPr lang="en-US" sz="2400" dirty="0" smtClean="0"/>
              <a:t>Nerina Peña </a:t>
            </a:r>
            <a:r>
              <a:rPr lang="en-US" sz="2400" dirty="0" err="1" smtClean="0"/>
              <a:t>Olivero</a:t>
            </a:r>
            <a:endParaRPr lang="en-US" sz="2400" dirty="0"/>
          </a:p>
        </p:txBody>
      </p:sp>
    </p:spTree>
    <p:extLst>
      <p:ext uri="{BB962C8B-B14F-4D97-AF65-F5344CB8AC3E}">
        <p14:creationId xmlns:p14="http://schemas.microsoft.com/office/powerpoint/2010/main" val="3181091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lvl="0"/>
            <a:r>
              <a:rPr lang="es-ES" dirty="0" err="1"/>
              <a:t>Proposed</a:t>
            </a:r>
            <a:r>
              <a:rPr lang="es-ES" dirty="0"/>
              <a:t> </a:t>
            </a:r>
            <a:r>
              <a:rPr lang="es-ES" dirty="0" err="1"/>
              <a:t>changes</a:t>
            </a:r>
            <a:endParaRPr dirty="0"/>
          </a:p>
        </p:txBody>
      </p:sp>
      <p:sp>
        <p:nvSpPr>
          <p:cNvPr id="94" name="Google Shape;94;p13"/>
          <p:cNvSpPr txBox="1"/>
          <p:nvPr/>
        </p:nvSpPr>
        <p:spPr>
          <a:xfrm>
            <a:off x="606024" y="1379562"/>
            <a:ext cx="7346174" cy="2305200"/>
          </a:xfrm>
          <a:prstGeom prst="rect">
            <a:avLst/>
          </a:prstGeom>
          <a:noFill/>
          <a:ln>
            <a:noFill/>
          </a:ln>
        </p:spPr>
        <p:txBody>
          <a:bodyPr spcFirstLastPara="1" wrap="square" lIns="91425" tIns="91425" rIns="91425" bIns="91425" anchor="t" anchorCtr="0">
            <a:noAutofit/>
          </a:bodyPr>
          <a:lstStyle/>
          <a:p>
            <a:pPr lvl="0">
              <a:spcBef>
                <a:spcPts val="600"/>
              </a:spcBef>
            </a:pPr>
            <a:r>
              <a:rPr lang="en-US" sz="1800" b="1" dirty="0">
                <a:solidFill>
                  <a:schemeClr val="dk1"/>
                </a:solidFill>
                <a:latin typeface="Lato"/>
                <a:ea typeface="Lato"/>
                <a:cs typeface="Lato"/>
                <a:sym typeface="Lato"/>
              </a:rPr>
              <a:t>Due to Mexican Government regulations, a monthly report on the following data is </a:t>
            </a:r>
            <a:r>
              <a:rPr lang="en-US" sz="1800" b="1" dirty="0" smtClean="0">
                <a:solidFill>
                  <a:schemeClr val="dk1"/>
                </a:solidFill>
                <a:latin typeface="Lato"/>
                <a:ea typeface="Lato"/>
                <a:cs typeface="Lato"/>
                <a:sym typeface="Lato"/>
              </a:rPr>
              <a:t>requested</a:t>
            </a:r>
          </a:p>
          <a:p>
            <a:pPr lvl="0">
              <a:spcBef>
                <a:spcPts val="600"/>
              </a:spcBef>
            </a:pPr>
            <a:endParaRPr lang="en" sz="1800" dirty="0" smtClean="0">
              <a:solidFill>
                <a:schemeClr val="dk1"/>
              </a:solidFill>
              <a:latin typeface="Lato"/>
              <a:ea typeface="Lato"/>
              <a:cs typeface="Lato"/>
              <a:sym typeface="Lato"/>
            </a:endParaRPr>
          </a:p>
          <a:p>
            <a:pPr marL="285750" lvl="0" indent="-285750">
              <a:spcBef>
                <a:spcPts val="600"/>
              </a:spcBef>
              <a:buFont typeface="Wingdings" panose="05000000000000000000" pitchFamily="2" charset="2"/>
              <a:buChar char="q"/>
            </a:pPr>
            <a:r>
              <a:rPr lang="en-US" sz="1800" dirty="0" smtClean="0">
                <a:solidFill>
                  <a:schemeClr val="dk1"/>
                </a:solidFill>
                <a:latin typeface="Lato"/>
                <a:ea typeface="Lato"/>
                <a:cs typeface="Lato"/>
                <a:sym typeface="Lato"/>
              </a:rPr>
              <a:t>Misconduct </a:t>
            </a:r>
            <a:r>
              <a:rPr lang="en-US" sz="1800" dirty="0">
                <a:solidFill>
                  <a:schemeClr val="dk1"/>
                </a:solidFill>
                <a:latin typeface="Lato"/>
                <a:ea typeface="Lato"/>
                <a:cs typeface="Lato"/>
                <a:sym typeface="Lato"/>
              </a:rPr>
              <a:t>cases of students</a:t>
            </a:r>
          </a:p>
          <a:p>
            <a:pPr marL="285750" lvl="0" indent="-285750">
              <a:spcBef>
                <a:spcPts val="600"/>
              </a:spcBef>
              <a:buFont typeface="Wingdings" panose="05000000000000000000" pitchFamily="2" charset="2"/>
              <a:buChar char="q"/>
            </a:pPr>
            <a:r>
              <a:rPr lang="en-US" sz="1800" dirty="0" smtClean="0">
                <a:solidFill>
                  <a:schemeClr val="dk1"/>
                </a:solidFill>
                <a:latin typeface="Lato"/>
                <a:ea typeface="Lato"/>
                <a:cs typeface="Lato"/>
                <a:sym typeface="Lato"/>
              </a:rPr>
              <a:t>Students </a:t>
            </a:r>
            <a:r>
              <a:rPr lang="en-US" sz="1800" dirty="0">
                <a:solidFill>
                  <a:schemeClr val="dk1"/>
                </a:solidFill>
                <a:latin typeface="Lato"/>
                <a:ea typeface="Lato"/>
                <a:cs typeface="Lato"/>
                <a:sym typeface="Lato"/>
              </a:rPr>
              <a:t>with alcohol and drugs abuse</a:t>
            </a:r>
          </a:p>
          <a:p>
            <a:pPr marL="285750" lvl="0" indent="-285750">
              <a:spcBef>
                <a:spcPts val="600"/>
              </a:spcBef>
              <a:buFont typeface="Wingdings" panose="05000000000000000000" pitchFamily="2" charset="2"/>
              <a:buChar char="q"/>
            </a:pPr>
            <a:r>
              <a:rPr lang="en-US" sz="1800" dirty="0" smtClean="0">
                <a:solidFill>
                  <a:schemeClr val="dk1"/>
                </a:solidFill>
                <a:latin typeface="Lato"/>
                <a:ea typeface="Lato"/>
                <a:cs typeface="Lato"/>
                <a:sym typeface="Lato"/>
              </a:rPr>
              <a:t>Indices </a:t>
            </a:r>
            <a:r>
              <a:rPr lang="en-US" sz="1800" dirty="0">
                <a:solidFill>
                  <a:schemeClr val="dk1"/>
                </a:solidFill>
                <a:latin typeface="Lato"/>
                <a:ea typeface="Lato"/>
                <a:cs typeface="Lato"/>
                <a:sym typeface="Lato"/>
              </a:rPr>
              <a:t>of courses failed by </a:t>
            </a:r>
            <a:r>
              <a:rPr lang="en-US" sz="1800" dirty="0" smtClean="0">
                <a:solidFill>
                  <a:schemeClr val="dk1"/>
                </a:solidFill>
                <a:latin typeface="Lato"/>
                <a:ea typeface="Lato"/>
                <a:cs typeface="Lato"/>
                <a:sym typeface="Lato"/>
              </a:rPr>
              <a:t>students</a:t>
            </a:r>
            <a:endParaRPr lang="en-US" sz="1800" dirty="0">
              <a:solidFill>
                <a:schemeClr val="dk1"/>
              </a:solidFill>
              <a:latin typeface="Lato"/>
              <a:ea typeface="Lato"/>
              <a:cs typeface="Lato"/>
              <a:sym typeface="Lato"/>
            </a:endParaRPr>
          </a:p>
          <a:p>
            <a:pPr marL="285750" lvl="0" indent="-285750">
              <a:spcBef>
                <a:spcPts val="600"/>
              </a:spcBef>
              <a:buFont typeface="Wingdings" panose="05000000000000000000" pitchFamily="2" charset="2"/>
              <a:buChar char="q"/>
            </a:pPr>
            <a:r>
              <a:rPr lang="en-US" sz="1800" dirty="0" smtClean="0">
                <a:solidFill>
                  <a:schemeClr val="dk1"/>
                </a:solidFill>
                <a:latin typeface="Lato"/>
                <a:ea typeface="Lato"/>
                <a:cs typeface="Lato"/>
                <a:sym typeface="Lato"/>
              </a:rPr>
              <a:t>Student </a:t>
            </a:r>
            <a:r>
              <a:rPr lang="en-US" sz="1800" dirty="0">
                <a:solidFill>
                  <a:schemeClr val="dk1"/>
                </a:solidFill>
                <a:latin typeface="Lato"/>
                <a:ea typeface="Lato"/>
                <a:cs typeface="Lato"/>
                <a:sym typeface="Lato"/>
              </a:rPr>
              <a:t>dropouts</a:t>
            </a:r>
          </a:p>
          <a:p>
            <a:pPr marL="0" lvl="0" indent="0" algn="l" rtl="0">
              <a:spcBef>
                <a:spcPts val="600"/>
              </a:spcBef>
              <a:spcAft>
                <a:spcPts val="0"/>
              </a:spcAft>
              <a:buClr>
                <a:schemeClr val="dk1"/>
              </a:buClr>
              <a:buSzPts val="1100"/>
              <a:buFont typeface="Arial"/>
              <a:buNone/>
            </a:pPr>
            <a:endParaRPr dirty="0">
              <a:solidFill>
                <a:schemeClr val="dk1"/>
              </a:solidFill>
              <a:latin typeface="Lato"/>
              <a:ea typeface="Lato"/>
              <a:cs typeface="Lato"/>
              <a:sym typeface="Lato"/>
            </a:endParaRPr>
          </a:p>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Rectángulo 2"/>
          <p:cNvSpPr/>
          <p:nvPr/>
        </p:nvSpPr>
        <p:spPr>
          <a:xfrm>
            <a:off x="4938918" y="4296823"/>
            <a:ext cx="3922869" cy="400110"/>
          </a:xfrm>
          <a:prstGeom prst="rect">
            <a:avLst/>
          </a:prstGeom>
        </p:spPr>
        <p:txBody>
          <a:bodyPr wrap="none">
            <a:spAutoFit/>
          </a:bodyPr>
          <a:lstStyle/>
          <a:p>
            <a:r>
              <a:rPr lang="en-US" sz="2000" b="1" dirty="0">
                <a:latin typeface="Lato" panose="020B0604020202020204" charset="0"/>
              </a:rPr>
              <a:t>These are addition type changes</a:t>
            </a:r>
            <a:endParaRPr lang="es-ES" sz="2000" b="1" dirty="0">
              <a:latin typeface="Lato" panose="020B06040202020202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114641" y="88670"/>
            <a:ext cx="8032766" cy="1159800"/>
          </a:xfrm>
          <a:prstGeom prst="rect">
            <a:avLst/>
          </a:prstGeom>
        </p:spPr>
        <p:txBody>
          <a:bodyPr spcFirstLastPara="1" wrap="square" lIns="91425" tIns="91425" rIns="91425" bIns="91425" anchor="b" anchorCtr="0">
            <a:noAutofit/>
          </a:bodyPr>
          <a:lstStyle/>
          <a:p>
            <a:pPr lvl="0"/>
            <a:r>
              <a:rPr lang="en-US" sz="3600" dirty="0">
                <a:solidFill>
                  <a:schemeClr val="accent2"/>
                </a:solidFill>
              </a:rPr>
              <a:t>What do these changes affect?</a:t>
            </a:r>
            <a:endParaRPr sz="3600" dirty="0">
              <a:solidFill>
                <a:schemeClr val="accent2"/>
              </a:solidFill>
            </a:endParaRPr>
          </a:p>
        </p:txBody>
      </p:sp>
      <p:sp>
        <p:nvSpPr>
          <p:cNvPr id="103" name="Google Shape;103;p14"/>
          <p:cNvSpPr txBox="1">
            <a:spLocks noGrp="1"/>
          </p:cNvSpPr>
          <p:nvPr>
            <p:ph type="subTitle" idx="4294967295"/>
          </p:nvPr>
        </p:nvSpPr>
        <p:spPr>
          <a:xfrm>
            <a:off x="679720" y="1268277"/>
            <a:ext cx="5561100" cy="784800"/>
          </a:xfrm>
          <a:prstGeom prst="rect">
            <a:avLst/>
          </a:prstGeom>
        </p:spPr>
        <p:txBody>
          <a:bodyPr spcFirstLastPara="1" wrap="square" lIns="91425" tIns="91425" rIns="91425" bIns="91425" anchor="t" anchorCtr="0">
            <a:noAutofit/>
          </a:bodyPr>
          <a:lstStyle/>
          <a:p>
            <a:pPr marL="0" lvl="0" indent="0">
              <a:buNone/>
            </a:pPr>
            <a:r>
              <a:rPr lang="es-ES" sz="4000" b="1" dirty="0" smtClean="0"/>
              <a:t>1. </a:t>
            </a:r>
            <a:r>
              <a:rPr lang="es-ES" sz="4000" b="1" dirty="0" err="1" smtClean="0"/>
              <a:t>Teacher</a:t>
            </a:r>
            <a:r>
              <a:rPr lang="es-ES" sz="4000" b="1" dirty="0" smtClean="0"/>
              <a:t> </a:t>
            </a:r>
            <a:r>
              <a:rPr lang="es-ES" sz="4000" b="1" dirty="0"/>
              <a:t>Module</a:t>
            </a:r>
            <a:endParaRPr sz="4000" b="1" dirty="0">
              <a:solidFill>
                <a:schemeClr val="accent1"/>
              </a:solidFill>
            </a:endParaRPr>
          </a:p>
        </p:txBody>
      </p:sp>
      <p:sp>
        <p:nvSpPr>
          <p:cNvPr id="104" name="Google Shape;104;p14"/>
          <p:cNvSpPr txBox="1">
            <a:spLocks noGrp="1"/>
          </p:cNvSpPr>
          <p:nvPr>
            <p:ph type="body" idx="4294967295"/>
          </p:nvPr>
        </p:nvSpPr>
        <p:spPr>
          <a:xfrm>
            <a:off x="217381" y="2072883"/>
            <a:ext cx="8811893" cy="2624049"/>
          </a:xfrm>
          <a:prstGeom prst="rect">
            <a:avLst/>
          </a:prstGeom>
        </p:spPr>
        <p:txBody>
          <a:bodyPr spcFirstLastPara="1" wrap="square" lIns="91425" tIns="91425" rIns="91425" bIns="91425" anchor="t" anchorCtr="0">
            <a:noAutofit/>
          </a:bodyPr>
          <a:lstStyle/>
          <a:p>
            <a:pPr marL="0" lvl="0" indent="0">
              <a:buNone/>
            </a:pPr>
            <a:r>
              <a:rPr lang="en-US" sz="2000" dirty="0"/>
              <a:t>Teachers, being those who are in most direct contact with students, must be in charge of collecting and recording the information requested from the </a:t>
            </a:r>
            <a:r>
              <a:rPr lang="en-US" sz="2000" dirty="0" smtClean="0"/>
              <a:t>system</a:t>
            </a:r>
          </a:p>
          <a:p>
            <a:pPr marL="0" lvl="0" indent="0">
              <a:buNone/>
            </a:pPr>
            <a:endParaRPr lang="en-US" sz="2000" dirty="0" smtClean="0"/>
          </a:p>
          <a:p>
            <a:pPr marL="342900" indent="-342900">
              <a:buFont typeface="Wingdings" panose="05000000000000000000" pitchFamily="2" charset="2"/>
              <a:buChar char="q"/>
            </a:pPr>
            <a:r>
              <a:rPr lang="en-US" sz="2000" dirty="0"/>
              <a:t>Visual interface will have to be </a:t>
            </a:r>
            <a:r>
              <a:rPr lang="en-US" sz="2000" dirty="0" smtClean="0"/>
              <a:t>modified</a:t>
            </a:r>
          </a:p>
          <a:p>
            <a:pPr marL="342900" indent="-342900">
              <a:buFont typeface="Wingdings" panose="05000000000000000000" pitchFamily="2" charset="2"/>
              <a:buChar char="q"/>
            </a:pPr>
            <a:endParaRPr lang="en-US" sz="2000" dirty="0"/>
          </a:p>
          <a:p>
            <a:pPr marL="0" indent="0">
              <a:buNone/>
            </a:pPr>
            <a:r>
              <a:rPr lang="en-US" sz="2000" dirty="0"/>
              <a:t>Create a form to register new data</a:t>
            </a:r>
            <a:endParaRPr sz="2000" dirty="0"/>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cxnSp>
        <p:nvCxnSpPr>
          <p:cNvPr id="3" name="Conector recto de flecha 2"/>
          <p:cNvCxnSpPr/>
          <p:nvPr/>
        </p:nvCxnSpPr>
        <p:spPr>
          <a:xfrm>
            <a:off x="2650733" y="5742558"/>
            <a:ext cx="0" cy="14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Diseño de formularios web: 6 consejos básicos - Dinaho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588" y="2877490"/>
            <a:ext cx="3206393" cy="1923836"/>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abajo 5"/>
          <p:cNvSpPr/>
          <p:nvPr/>
        </p:nvSpPr>
        <p:spPr>
          <a:xfrm>
            <a:off x="2311685" y="3698697"/>
            <a:ext cx="256854" cy="418336"/>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b="1">
              <a:ln w="22225">
                <a:solidFill>
                  <a:schemeClr val="accent2"/>
                </a:solidFill>
                <a:prstDash val="solid"/>
              </a:ln>
              <a:solidFill>
                <a:schemeClr val="accent2">
                  <a:lumMod val="40000"/>
                  <a:lumOff val="6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114641" y="88670"/>
            <a:ext cx="8032766" cy="1159800"/>
          </a:xfrm>
          <a:prstGeom prst="rect">
            <a:avLst/>
          </a:prstGeom>
        </p:spPr>
        <p:txBody>
          <a:bodyPr spcFirstLastPara="1" wrap="square" lIns="91425" tIns="91425" rIns="91425" bIns="91425" anchor="b" anchorCtr="0">
            <a:noAutofit/>
          </a:bodyPr>
          <a:lstStyle/>
          <a:p>
            <a:pPr lvl="0"/>
            <a:r>
              <a:rPr lang="en-US" sz="3600" dirty="0">
                <a:solidFill>
                  <a:schemeClr val="accent2"/>
                </a:solidFill>
              </a:rPr>
              <a:t>What do these changes affect?</a:t>
            </a:r>
            <a:endParaRPr sz="3600" dirty="0">
              <a:solidFill>
                <a:schemeClr val="accent2"/>
              </a:solidFill>
            </a:endParaRPr>
          </a:p>
        </p:txBody>
      </p:sp>
      <p:sp>
        <p:nvSpPr>
          <p:cNvPr id="103" name="Google Shape;103;p14"/>
          <p:cNvSpPr txBox="1">
            <a:spLocks noGrp="1"/>
          </p:cNvSpPr>
          <p:nvPr>
            <p:ph type="subTitle" idx="4294967295"/>
          </p:nvPr>
        </p:nvSpPr>
        <p:spPr>
          <a:xfrm>
            <a:off x="679720" y="1268277"/>
            <a:ext cx="7128640" cy="784800"/>
          </a:xfrm>
          <a:prstGeom prst="rect">
            <a:avLst/>
          </a:prstGeom>
        </p:spPr>
        <p:txBody>
          <a:bodyPr spcFirstLastPara="1" wrap="square" lIns="91425" tIns="91425" rIns="91425" bIns="91425" anchor="t" anchorCtr="0">
            <a:noAutofit/>
          </a:bodyPr>
          <a:lstStyle/>
          <a:p>
            <a:pPr marL="0" lvl="0" indent="0">
              <a:buNone/>
            </a:pPr>
            <a:r>
              <a:rPr lang="es-ES" sz="4000" b="1" dirty="0" smtClean="0"/>
              <a:t>2. </a:t>
            </a:r>
            <a:r>
              <a:rPr lang="es-ES" sz="4000" b="1" dirty="0" err="1"/>
              <a:t>Design</a:t>
            </a:r>
            <a:r>
              <a:rPr lang="es-ES" sz="4000" b="1" dirty="0"/>
              <a:t> of </a:t>
            </a:r>
            <a:r>
              <a:rPr lang="es-ES" sz="4000" b="1" dirty="0" err="1" smtClean="0"/>
              <a:t>the</a:t>
            </a:r>
            <a:r>
              <a:rPr lang="es-ES" sz="4000" b="1" dirty="0"/>
              <a:t> </a:t>
            </a:r>
            <a:r>
              <a:rPr lang="es-ES" sz="4000" b="1" dirty="0" err="1"/>
              <a:t>database</a:t>
            </a:r>
            <a:endParaRPr sz="4000" b="1" dirty="0">
              <a:solidFill>
                <a:schemeClr val="accent1"/>
              </a:solidFill>
            </a:endParaRPr>
          </a:p>
        </p:txBody>
      </p:sp>
      <p:sp>
        <p:nvSpPr>
          <p:cNvPr id="104" name="Google Shape;104;p14"/>
          <p:cNvSpPr txBox="1">
            <a:spLocks noGrp="1"/>
          </p:cNvSpPr>
          <p:nvPr>
            <p:ph type="body" idx="4294967295"/>
          </p:nvPr>
        </p:nvSpPr>
        <p:spPr>
          <a:xfrm>
            <a:off x="217381" y="2072883"/>
            <a:ext cx="8811893" cy="2624049"/>
          </a:xfrm>
          <a:prstGeom prst="rect">
            <a:avLst/>
          </a:prstGeom>
        </p:spPr>
        <p:txBody>
          <a:bodyPr spcFirstLastPara="1" wrap="square" lIns="91425" tIns="91425" rIns="91425" bIns="91425" anchor="t" anchorCtr="0">
            <a:noAutofit/>
          </a:bodyPr>
          <a:lstStyle/>
          <a:p>
            <a:pPr marL="0" lvl="0" indent="0">
              <a:buNone/>
            </a:pPr>
            <a:r>
              <a:rPr lang="en-US" sz="2000" dirty="0"/>
              <a:t>The recorded data must be saved, so it is necessary to create a new table in the database</a:t>
            </a:r>
            <a:endParaRPr lang="en-US" sz="2000" dirty="0" smtClean="0"/>
          </a:p>
          <a:p>
            <a:pPr marL="342900" indent="-342900">
              <a:buFont typeface="Wingdings" panose="05000000000000000000" pitchFamily="2" charset="2"/>
              <a:buChar char="q"/>
            </a:pPr>
            <a:r>
              <a:rPr lang="en-US" sz="2000" dirty="0"/>
              <a:t>Add a new table</a:t>
            </a:r>
          </a:p>
          <a:p>
            <a:pPr marL="0" indent="0">
              <a:buNone/>
            </a:pPr>
            <a:endParaRPr lang="en-US" sz="2000" dirty="0" smtClean="0"/>
          </a:p>
          <a:p>
            <a:pPr marL="0" indent="0">
              <a:buNone/>
            </a:pPr>
            <a:r>
              <a:rPr lang="en-US" sz="2000" dirty="0"/>
              <a:t>Establish relationships with existing tables</a:t>
            </a:r>
            <a:endParaRPr sz="2000" dirty="0"/>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cxnSp>
        <p:nvCxnSpPr>
          <p:cNvPr id="3" name="Conector recto de flecha 2"/>
          <p:cNvCxnSpPr/>
          <p:nvPr/>
        </p:nvCxnSpPr>
        <p:spPr>
          <a:xfrm>
            <a:off x="2650733" y="5742558"/>
            <a:ext cx="0" cy="14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lecha abajo 5"/>
          <p:cNvSpPr/>
          <p:nvPr/>
        </p:nvSpPr>
        <p:spPr>
          <a:xfrm>
            <a:off x="1633591" y="3298005"/>
            <a:ext cx="256854" cy="418336"/>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b="1">
              <a:ln w="22225">
                <a:solidFill>
                  <a:schemeClr val="accent2"/>
                </a:solidFill>
                <a:prstDash val="solid"/>
              </a:ln>
              <a:solidFill>
                <a:schemeClr val="accent2">
                  <a:lumMod val="40000"/>
                  <a:lumOff val="60000"/>
                </a:schemeClr>
              </a:solidFill>
            </a:endParaRPr>
          </a:p>
        </p:txBody>
      </p:sp>
      <p:sp>
        <p:nvSpPr>
          <p:cNvPr id="2" name="AutoShape 2" descr="Diseño de tablas | Bases de datos en la enseñanz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5" name="Imagen 4"/>
          <p:cNvPicPr>
            <a:picLocks noChangeAspect="1"/>
          </p:cNvPicPr>
          <p:nvPr/>
        </p:nvPicPr>
        <p:blipFill>
          <a:blip r:embed="rId3"/>
          <a:stretch>
            <a:fillRect/>
          </a:stretch>
        </p:blipFill>
        <p:spPr>
          <a:xfrm>
            <a:off x="6173650" y="2877490"/>
            <a:ext cx="2581275" cy="1771650"/>
          </a:xfrm>
          <a:prstGeom prst="rect">
            <a:avLst/>
          </a:prstGeom>
        </p:spPr>
      </p:pic>
    </p:spTree>
    <p:extLst>
      <p:ext uri="{BB962C8B-B14F-4D97-AF65-F5344CB8AC3E}">
        <p14:creationId xmlns:p14="http://schemas.microsoft.com/office/powerpoint/2010/main" val="234896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114641" y="88670"/>
            <a:ext cx="8032766" cy="1159800"/>
          </a:xfrm>
          <a:prstGeom prst="rect">
            <a:avLst/>
          </a:prstGeom>
        </p:spPr>
        <p:txBody>
          <a:bodyPr spcFirstLastPara="1" wrap="square" lIns="91425" tIns="91425" rIns="91425" bIns="91425" anchor="b" anchorCtr="0">
            <a:noAutofit/>
          </a:bodyPr>
          <a:lstStyle/>
          <a:p>
            <a:pPr lvl="0"/>
            <a:r>
              <a:rPr lang="en-US" sz="3600" dirty="0">
                <a:solidFill>
                  <a:schemeClr val="accent2"/>
                </a:solidFill>
              </a:rPr>
              <a:t>What do these changes affect?</a:t>
            </a:r>
            <a:endParaRPr sz="3600" dirty="0">
              <a:solidFill>
                <a:schemeClr val="accent2"/>
              </a:solidFill>
            </a:endParaRPr>
          </a:p>
        </p:txBody>
      </p:sp>
      <p:sp>
        <p:nvSpPr>
          <p:cNvPr id="103" name="Google Shape;103;p14"/>
          <p:cNvSpPr txBox="1">
            <a:spLocks noGrp="1"/>
          </p:cNvSpPr>
          <p:nvPr>
            <p:ph type="subTitle" idx="4294967295"/>
          </p:nvPr>
        </p:nvSpPr>
        <p:spPr>
          <a:xfrm>
            <a:off x="679720" y="1268277"/>
            <a:ext cx="7128640" cy="784800"/>
          </a:xfrm>
          <a:prstGeom prst="rect">
            <a:avLst/>
          </a:prstGeom>
        </p:spPr>
        <p:txBody>
          <a:bodyPr spcFirstLastPara="1" wrap="square" lIns="91425" tIns="91425" rIns="91425" bIns="91425" anchor="t" anchorCtr="0">
            <a:noAutofit/>
          </a:bodyPr>
          <a:lstStyle/>
          <a:p>
            <a:pPr marL="0" indent="0">
              <a:buNone/>
            </a:pPr>
            <a:r>
              <a:rPr lang="es-ES" sz="4000" b="1" dirty="0" smtClean="0"/>
              <a:t>3. </a:t>
            </a:r>
            <a:r>
              <a:rPr lang="es-ES" sz="4000" b="1" dirty="0" err="1"/>
              <a:t>Administration</a:t>
            </a:r>
            <a:r>
              <a:rPr lang="es-ES" sz="4000" b="1" dirty="0"/>
              <a:t> Module</a:t>
            </a:r>
            <a:endParaRPr lang="es-ES" sz="4000" dirty="0"/>
          </a:p>
          <a:p>
            <a:pPr marL="0" lvl="0" indent="0">
              <a:buNone/>
            </a:pPr>
            <a:endParaRPr sz="4000" b="1" dirty="0">
              <a:solidFill>
                <a:schemeClr val="accent1"/>
              </a:solidFill>
            </a:endParaRPr>
          </a:p>
        </p:txBody>
      </p:sp>
      <p:sp>
        <p:nvSpPr>
          <p:cNvPr id="104" name="Google Shape;104;p14"/>
          <p:cNvSpPr txBox="1">
            <a:spLocks noGrp="1"/>
          </p:cNvSpPr>
          <p:nvPr>
            <p:ph type="body" idx="4294967295"/>
          </p:nvPr>
        </p:nvSpPr>
        <p:spPr>
          <a:xfrm>
            <a:off x="217381" y="2072883"/>
            <a:ext cx="8811893" cy="2624049"/>
          </a:xfrm>
          <a:prstGeom prst="rect">
            <a:avLst/>
          </a:prstGeom>
        </p:spPr>
        <p:txBody>
          <a:bodyPr spcFirstLastPara="1" wrap="square" lIns="91425" tIns="91425" rIns="91425" bIns="91425" anchor="t" anchorCtr="0">
            <a:noAutofit/>
          </a:bodyPr>
          <a:lstStyle/>
          <a:p>
            <a:pPr marL="0" lvl="0" indent="0">
              <a:buNone/>
            </a:pPr>
            <a:r>
              <a:rPr lang="en-US" sz="2000" dirty="0"/>
              <a:t>Once the information has been collected, it is necessary to generate and distribute the report according to the policies established in the educational </a:t>
            </a:r>
            <a:r>
              <a:rPr lang="en-US" sz="2000" dirty="0" smtClean="0"/>
              <a:t>institution</a:t>
            </a:r>
            <a:endParaRPr lang="en-US" sz="2000" dirty="0"/>
          </a:p>
          <a:p>
            <a:pPr marL="342900" indent="-342900">
              <a:buFont typeface="Wingdings" panose="05000000000000000000" pitchFamily="2" charset="2"/>
              <a:buChar char="q"/>
            </a:pPr>
            <a:r>
              <a:rPr lang="en-US" sz="2000" dirty="0"/>
              <a:t>Visual interface will have to be </a:t>
            </a:r>
            <a:r>
              <a:rPr lang="en-US" sz="2000" dirty="0" smtClean="0"/>
              <a:t>modified</a:t>
            </a:r>
          </a:p>
          <a:p>
            <a:pPr marL="0" indent="0">
              <a:buNone/>
            </a:pPr>
            <a:endParaRPr lang="en-US" sz="2000" dirty="0" smtClean="0"/>
          </a:p>
          <a:p>
            <a:pPr marL="0" indent="0">
              <a:buNone/>
            </a:pPr>
            <a:r>
              <a:rPr lang="en-US" sz="2000" dirty="0" smtClean="0"/>
              <a:t>The </a:t>
            </a:r>
            <a:r>
              <a:rPr lang="en-US" sz="2000" dirty="0"/>
              <a:t>report must be </a:t>
            </a:r>
            <a:r>
              <a:rPr lang="en-US" sz="2000" dirty="0" smtClean="0"/>
              <a:t>generated</a:t>
            </a:r>
          </a:p>
          <a:p>
            <a:pPr marL="0" indent="0">
              <a:buNone/>
            </a:pPr>
            <a:r>
              <a:rPr lang="en-US" sz="2000" dirty="0"/>
              <a:t>View the report, print or send by e-mail</a:t>
            </a:r>
          </a:p>
          <a:p>
            <a:pPr marL="342900" indent="-342900">
              <a:buFont typeface="Wingdings" panose="05000000000000000000" pitchFamily="2" charset="2"/>
              <a:buChar char="q"/>
            </a:pPr>
            <a:endParaRPr lang="en-US" sz="2000" dirty="0" smtClean="0"/>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3" name="Conector recto de flecha 2"/>
          <p:cNvCxnSpPr/>
          <p:nvPr/>
        </p:nvCxnSpPr>
        <p:spPr>
          <a:xfrm>
            <a:off x="2650733" y="5742558"/>
            <a:ext cx="0" cy="14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AutoShape 2" descr="Diseño de tablas | Bases de datos en la enseñanz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Flecha abajo 9"/>
          <p:cNvSpPr/>
          <p:nvPr/>
        </p:nvSpPr>
        <p:spPr>
          <a:xfrm>
            <a:off x="2650733" y="3585681"/>
            <a:ext cx="256854" cy="418336"/>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b="1">
              <a:ln w="22225">
                <a:solidFill>
                  <a:schemeClr val="accent2"/>
                </a:solidFill>
                <a:prstDash val="solid"/>
              </a:ln>
              <a:solidFill>
                <a:schemeClr val="accent2">
                  <a:lumMod val="40000"/>
                  <a:lumOff val="60000"/>
                </a:schemeClr>
              </a:solidFill>
            </a:endParaRPr>
          </a:p>
        </p:txBody>
      </p:sp>
      <p:pic>
        <p:nvPicPr>
          <p:cNvPr id="3076" name="Picture 4" descr="Sistemas de Reportes – Inteligencia de Negoc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065" y="2943844"/>
            <a:ext cx="2058509" cy="190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843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Risk assessment</a:t>
            </a:r>
            <a:endParaRPr dirty="0"/>
          </a:p>
        </p:txBody>
      </p:sp>
      <p:sp>
        <p:nvSpPr>
          <p:cNvPr id="112" name="Google Shape;112;p15"/>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r>
              <a:rPr lang="en-US" dirty="0"/>
              <a:t>taking into account where the changes take effect</a:t>
            </a:r>
            <a:endParaRPr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2" name="Rectángulo 1"/>
          <p:cNvSpPr/>
          <p:nvPr/>
        </p:nvSpPr>
        <p:spPr>
          <a:xfrm>
            <a:off x="2920822" y="4430171"/>
            <a:ext cx="6223178" cy="400110"/>
          </a:xfrm>
          <a:prstGeom prst="rect">
            <a:avLst/>
          </a:prstGeom>
        </p:spPr>
        <p:txBody>
          <a:bodyPr wrap="none">
            <a:spAutoFit/>
          </a:bodyPr>
          <a:lstStyle/>
          <a:p>
            <a:r>
              <a:rPr lang="es-ES" sz="2000" b="1" dirty="0" err="1" smtClean="0">
                <a:latin typeface="Lato" panose="020B0604020202020204" charset="0"/>
              </a:rPr>
              <a:t>Assuming</a:t>
            </a:r>
            <a:r>
              <a:rPr lang="es-ES" sz="2000" b="1" dirty="0" smtClean="0">
                <a:latin typeface="Lato" panose="020B0604020202020204" charset="0"/>
              </a:rPr>
              <a:t> </a:t>
            </a:r>
            <a:r>
              <a:rPr lang="es-ES" sz="2000" b="1" dirty="0" err="1">
                <a:latin typeface="Lato" panose="020B0604020202020204" charset="0"/>
              </a:rPr>
              <a:t>that</a:t>
            </a:r>
            <a:r>
              <a:rPr lang="es-ES" sz="2000" b="1" dirty="0">
                <a:latin typeface="Lato" panose="020B0604020202020204" charset="0"/>
              </a:rPr>
              <a:t> </a:t>
            </a:r>
            <a:r>
              <a:rPr lang="es-ES" sz="2000" b="1" dirty="0" err="1">
                <a:latin typeface="Lato" panose="020B0604020202020204" charset="0"/>
              </a:rPr>
              <a:t>only</a:t>
            </a:r>
            <a:r>
              <a:rPr lang="es-ES" sz="2000" b="1" dirty="0">
                <a:latin typeface="Lato" panose="020B0604020202020204" charset="0"/>
              </a:rPr>
              <a:t> </a:t>
            </a:r>
            <a:r>
              <a:rPr lang="es-ES" sz="2000" b="1" dirty="0" err="1">
                <a:latin typeface="Lato" panose="020B0604020202020204" charset="0"/>
              </a:rPr>
              <a:t>one</a:t>
            </a:r>
            <a:r>
              <a:rPr lang="es-ES" sz="2000" b="1" dirty="0">
                <a:latin typeface="Lato" panose="020B0604020202020204" charset="0"/>
              </a:rPr>
              <a:t> </a:t>
            </a:r>
            <a:r>
              <a:rPr lang="es-ES" sz="2000" b="1" dirty="0" err="1">
                <a:latin typeface="Lato" panose="020B0604020202020204" charset="0"/>
              </a:rPr>
              <a:t>person</a:t>
            </a:r>
            <a:r>
              <a:rPr lang="es-ES" sz="2000" b="1" dirty="0">
                <a:latin typeface="Lato" panose="020B0604020202020204" charset="0"/>
              </a:rPr>
              <a:t> </a:t>
            </a:r>
            <a:r>
              <a:rPr lang="es-ES" sz="2000" b="1" dirty="0" err="1">
                <a:latin typeface="Lato" panose="020B0604020202020204" charset="0"/>
              </a:rPr>
              <a:t>works</a:t>
            </a:r>
            <a:r>
              <a:rPr lang="es-ES" sz="2000" b="1" dirty="0">
                <a:latin typeface="Lato" panose="020B0604020202020204" charset="0"/>
              </a:rPr>
              <a:t> </a:t>
            </a:r>
            <a:r>
              <a:rPr lang="es-ES" sz="2000" b="1" dirty="0" err="1">
                <a:latin typeface="Lato" panose="020B0604020202020204" charset="0"/>
              </a:rPr>
              <a:t>on</a:t>
            </a:r>
            <a:r>
              <a:rPr lang="es-ES" sz="2000" b="1" dirty="0">
                <a:latin typeface="Lato" panose="020B0604020202020204" charset="0"/>
              </a:rPr>
              <a:t> </a:t>
            </a:r>
            <a:r>
              <a:rPr lang="es-ES" sz="2000" b="1" dirty="0" err="1">
                <a:latin typeface="Lato" panose="020B0604020202020204" charset="0"/>
              </a:rPr>
              <a:t>the</a:t>
            </a:r>
            <a:r>
              <a:rPr lang="es-ES" sz="2000" b="1" dirty="0">
                <a:latin typeface="Lato" panose="020B0604020202020204" charset="0"/>
              </a:rPr>
              <a:t> </a:t>
            </a:r>
            <a:r>
              <a:rPr lang="es-ES" sz="2000" b="1" dirty="0" err="1">
                <a:latin typeface="Lato" panose="020B0604020202020204" charset="0"/>
              </a:rPr>
              <a:t>project</a:t>
            </a:r>
            <a:endParaRPr lang="es-ES" sz="2000" b="1" dirty="0">
              <a:latin typeface="Lato" panose="020B060402020202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ctrTitle" idx="4294967295"/>
          </p:nvPr>
        </p:nvSpPr>
        <p:spPr>
          <a:xfrm>
            <a:off x="844807" y="132355"/>
            <a:ext cx="7517700" cy="89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smtClean="0">
                <a:solidFill>
                  <a:schemeClr val="accent4"/>
                </a:solidFill>
                <a:latin typeface="Lato"/>
                <a:ea typeface="Lato"/>
                <a:cs typeface="Lato"/>
                <a:sym typeface="Lato"/>
              </a:rPr>
              <a:t>Effort</a:t>
            </a:r>
            <a:endParaRPr sz="7200" b="1" dirty="0">
              <a:solidFill>
                <a:schemeClr val="accent4"/>
              </a:solidFill>
              <a:latin typeface="Lato"/>
              <a:ea typeface="Lato"/>
              <a:cs typeface="Lato"/>
              <a:sym typeface="Lato"/>
            </a:endParaRPr>
          </a:p>
        </p:txBody>
      </p:sp>
      <p:sp>
        <p:nvSpPr>
          <p:cNvPr id="229" name="Google Shape;229;p27"/>
          <p:cNvSpPr txBox="1">
            <a:spLocks noGrp="1"/>
          </p:cNvSpPr>
          <p:nvPr>
            <p:ph type="subTitle" idx="4294967295"/>
          </p:nvPr>
        </p:nvSpPr>
        <p:spPr>
          <a:xfrm>
            <a:off x="844806" y="636372"/>
            <a:ext cx="8299193" cy="463200"/>
          </a:xfrm>
          <a:prstGeom prst="rect">
            <a:avLst/>
          </a:prstGeom>
        </p:spPr>
        <p:txBody>
          <a:bodyPr spcFirstLastPara="1" wrap="square" lIns="91425" tIns="91425" rIns="91425" bIns="91425" anchor="t" anchorCtr="0">
            <a:noAutofit/>
          </a:bodyPr>
          <a:lstStyle/>
          <a:p>
            <a:pPr marL="0" lvl="0" indent="0">
              <a:buNone/>
            </a:pPr>
            <a:r>
              <a:rPr lang="en-US" sz="2000" dirty="0"/>
              <a:t>Taking into account that the changes imply adding 3 new functional requirements, I am measuring the effort in terms of</a:t>
            </a:r>
            <a:endParaRPr sz="2000" dirty="0"/>
          </a:p>
        </p:txBody>
      </p:sp>
      <p:sp>
        <p:nvSpPr>
          <p:cNvPr id="234" name="Google Shape;234;p27"/>
          <p:cNvSpPr/>
          <p:nvPr/>
        </p:nvSpPr>
        <p:spPr>
          <a:xfrm>
            <a:off x="0" y="132355"/>
            <a:ext cx="940500" cy="668700"/>
          </a:xfrm>
          <a:prstGeom prst="rightArrow">
            <a:avLst>
              <a:gd name="adj1" fmla="val 61815"/>
              <a:gd name="adj2"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3" name="Google Shape;139;p20"/>
          <p:cNvSpPr txBox="1">
            <a:spLocks/>
          </p:cNvSpPr>
          <p:nvPr/>
        </p:nvSpPr>
        <p:spPr>
          <a:xfrm>
            <a:off x="457200" y="1462781"/>
            <a:ext cx="2631900" cy="3463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accent1"/>
                </a:solidFill>
              </a:rPr>
              <a:t>CODE</a:t>
            </a:r>
          </a:p>
          <a:p>
            <a:pPr>
              <a:spcBef>
                <a:spcPts val="600"/>
              </a:spcBef>
            </a:pPr>
            <a:r>
              <a:rPr lang="en-US" dirty="0">
                <a:latin typeface="Lato" panose="020B0604020202020204" charset="0"/>
              </a:rPr>
              <a:t>Adding additional functionality will require writing additional code to implement the forms, database modifications, and report generation. Coding effort will increase based on the complexity of these new features and the need to integrate them with existing code</a:t>
            </a:r>
          </a:p>
        </p:txBody>
      </p:sp>
      <p:sp>
        <p:nvSpPr>
          <p:cNvPr id="14" name="Google Shape;139;p20"/>
          <p:cNvSpPr txBox="1">
            <a:spLocks/>
          </p:cNvSpPr>
          <p:nvPr/>
        </p:nvSpPr>
        <p:spPr>
          <a:xfrm>
            <a:off x="3287707" y="1497747"/>
            <a:ext cx="2631900" cy="3463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accent1"/>
                </a:solidFill>
              </a:rPr>
              <a:t>DESIGN</a:t>
            </a:r>
          </a:p>
          <a:p>
            <a:pPr>
              <a:spcBef>
                <a:spcPts val="600"/>
              </a:spcBef>
            </a:pPr>
            <a:r>
              <a:rPr lang="en-US" dirty="0" smtClean="0">
                <a:latin typeface="Lato" panose="020B0604020202020204" charset="0"/>
              </a:rPr>
              <a:t>The </a:t>
            </a:r>
            <a:r>
              <a:rPr lang="en-US" dirty="0">
                <a:latin typeface="Lato" panose="020B0604020202020204" charset="0"/>
              </a:rPr>
              <a:t>design will also require additional effort, as you will have to plan how the new forms will be integrated and how reports will be presented. This involves fine-tuning the user interface, designing the layout of elements on forms, and creating a structure for </a:t>
            </a:r>
            <a:r>
              <a:rPr lang="en-US" dirty="0" smtClean="0">
                <a:latin typeface="Lato" panose="020B0604020202020204" charset="0"/>
              </a:rPr>
              <a:t>reports</a:t>
            </a:r>
            <a:endParaRPr lang="en-US" dirty="0">
              <a:latin typeface="Lato" panose="020B0604020202020204" charset="0"/>
            </a:endParaRPr>
          </a:p>
        </p:txBody>
      </p:sp>
      <p:sp>
        <p:nvSpPr>
          <p:cNvPr id="15" name="Google Shape;139;p20"/>
          <p:cNvSpPr txBox="1">
            <a:spLocks/>
          </p:cNvSpPr>
          <p:nvPr/>
        </p:nvSpPr>
        <p:spPr>
          <a:xfrm>
            <a:off x="6397375" y="1547233"/>
            <a:ext cx="2631900" cy="3463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accent1"/>
                </a:solidFill>
              </a:rPr>
              <a:t>DOCUMENTATION</a:t>
            </a:r>
          </a:p>
          <a:p>
            <a:pPr>
              <a:spcBef>
                <a:spcPts val="600"/>
              </a:spcBef>
            </a:pPr>
            <a:r>
              <a:rPr lang="en-US" dirty="0">
                <a:latin typeface="Lato" panose="020B0604020202020204" charset="0"/>
              </a:rPr>
              <a:t>Updating documentation is key to ensuring understanding and proper maintenance of new functionality and reflecting changes. Changes made to the code, modifications to the database, analysis and design diagrams, and how reports are generated should be </a:t>
            </a:r>
            <a:r>
              <a:rPr lang="en-US" dirty="0" smtClean="0">
                <a:latin typeface="Lato" panose="020B0604020202020204" charset="0"/>
              </a:rPr>
              <a:t>documented</a:t>
            </a:r>
            <a:endParaRPr lang="en-US" dirty="0">
              <a:latin typeface="Lato" panose="020B060402020202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ctrTitle" idx="4294967295"/>
          </p:nvPr>
        </p:nvSpPr>
        <p:spPr>
          <a:xfrm>
            <a:off x="844807" y="132355"/>
            <a:ext cx="7517700" cy="89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smtClean="0">
                <a:solidFill>
                  <a:schemeClr val="accent4"/>
                </a:solidFill>
                <a:latin typeface="Lato"/>
                <a:ea typeface="Lato"/>
                <a:cs typeface="Lato"/>
                <a:sym typeface="Lato"/>
              </a:rPr>
              <a:t>Effort</a:t>
            </a:r>
            <a:endParaRPr sz="7200" b="1" dirty="0">
              <a:solidFill>
                <a:schemeClr val="accent4"/>
              </a:solidFill>
              <a:latin typeface="Lato"/>
              <a:ea typeface="Lato"/>
              <a:cs typeface="Lato"/>
              <a:sym typeface="Lato"/>
            </a:endParaRPr>
          </a:p>
        </p:txBody>
      </p:sp>
      <p:sp>
        <p:nvSpPr>
          <p:cNvPr id="229" name="Google Shape;229;p27"/>
          <p:cNvSpPr txBox="1">
            <a:spLocks noGrp="1"/>
          </p:cNvSpPr>
          <p:nvPr>
            <p:ph type="subTitle" idx="4294967295"/>
          </p:nvPr>
        </p:nvSpPr>
        <p:spPr>
          <a:xfrm>
            <a:off x="844806" y="636372"/>
            <a:ext cx="8299193" cy="463200"/>
          </a:xfrm>
          <a:prstGeom prst="rect">
            <a:avLst/>
          </a:prstGeom>
        </p:spPr>
        <p:txBody>
          <a:bodyPr spcFirstLastPara="1" wrap="square" lIns="91425" tIns="91425" rIns="91425" bIns="91425" anchor="t" anchorCtr="0">
            <a:noAutofit/>
          </a:bodyPr>
          <a:lstStyle/>
          <a:p>
            <a:pPr marL="0" lvl="0" indent="0">
              <a:buNone/>
            </a:pPr>
            <a:r>
              <a:rPr lang="en-US" sz="2000" dirty="0"/>
              <a:t>The effort in coding, design and documentation will increase in proportion to the complexity of the three new functionalities. Effort in software development and engineering is measured in several ways, I took the following into account</a:t>
            </a:r>
            <a:r>
              <a:rPr lang="en-US" sz="2000" dirty="0" smtClean="0"/>
              <a:t>:</a:t>
            </a:r>
          </a:p>
          <a:p>
            <a:pPr marL="0" lvl="0" indent="0">
              <a:buNone/>
            </a:pPr>
            <a:endParaRPr lang="en-US" sz="2000" dirty="0" smtClean="0"/>
          </a:p>
          <a:p>
            <a:pPr marL="342900" indent="-342900">
              <a:buFont typeface="Wingdings" panose="05000000000000000000" pitchFamily="2" charset="2"/>
              <a:buChar char="q"/>
            </a:pPr>
            <a:r>
              <a:rPr lang="en-US" sz="2000" b="1" dirty="0"/>
              <a:t>Work Hours (Person-Day or Person-Month): </a:t>
            </a:r>
            <a:r>
              <a:rPr lang="en-US" sz="2000" dirty="0"/>
              <a:t>This is a basic measure in which the effort required is estimated in terms of man-hours or man-days that will be needed to complete a task</a:t>
            </a:r>
            <a:r>
              <a:rPr lang="en-US" sz="2000" dirty="0" smtClean="0"/>
              <a:t>.</a:t>
            </a:r>
          </a:p>
          <a:p>
            <a:pPr marL="342900" indent="-342900">
              <a:buFont typeface="Wingdings" panose="05000000000000000000" pitchFamily="2" charset="2"/>
              <a:buChar char="q"/>
            </a:pPr>
            <a:endParaRPr lang="en-US" sz="2000" dirty="0" smtClean="0"/>
          </a:p>
          <a:p>
            <a:pPr marL="342900" indent="-342900">
              <a:buFont typeface="Wingdings" panose="05000000000000000000" pitchFamily="2" charset="2"/>
              <a:buChar char="q"/>
            </a:pPr>
            <a:r>
              <a:rPr lang="en-US" sz="2000" b="1" dirty="0"/>
              <a:t>User Story or Use Case Points: </a:t>
            </a:r>
            <a:r>
              <a:rPr lang="en-US" sz="2000" dirty="0"/>
              <a:t>This is an agile metric where each user story or use case is scored based on its complexity and perceived effort. The sum of the points in an iteration gives an estimate of the effort required.</a:t>
            </a:r>
            <a:endParaRPr sz="2000" dirty="0"/>
          </a:p>
        </p:txBody>
      </p:sp>
      <p:sp>
        <p:nvSpPr>
          <p:cNvPr id="234" name="Google Shape;234;p27"/>
          <p:cNvSpPr/>
          <p:nvPr/>
        </p:nvSpPr>
        <p:spPr>
          <a:xfrm>
            <a:off x="0" y="132355"/>
            <a:ext cx="940500" cy="668700"/>
          </a:xfrm>
          <a:prstGeom prst="rightArrow">
            <a:avLst>
              <a:gd name="adj1" fmla="val 61815"/>
              <a:gd name="adj2"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678456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50" name="Google Shape;650;p4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651" name="Google Shape;651;p46"/>
          <p:cNvGraphicFramePr/>
          <p:nvPr>
            <p:extLst>
              <p:ext uri="{D42A27DB-BD31-4B8C-83A1-F6EECF244321}">
                <p14:modId xmlns:p14="http://schemas.microsoft.com/office/powerpoint/2010/main" val="3132661262"/>
              </p:ext>
            </p:extLst>
          </p:nvPr>
        </p:nvGraphicFramePr>
        <p:xfrm>
          <a:off x="361508" y="276450"/>
          <a:ext cx="8233944" cy="4132584"/>
        </p:xfrm>
        <a:graphic>
          <a:graphicData uri="http://schemas.openxmlformats.org/drawingml/2006/table">
            <a:tbl>
              <a:tblPr>
                <a:noFill/>
                <a:tableStyleId>{01A8698C-63BC-4B6A-AE92-7E62379B4444}</a:tableStyleId>
              </a:tblPr>
              <a:tblGrid>
                <a:gridCol w="1474368"/>
                <a:gridCol w="1689894"/>
                <a:gridCol w="1689894"/>
                <a:gridCol w="1689894"/>
                <a:gridCol w="1689894"/>
              </a:tblGrid>
              <a:tr h="467053">
                <a:tc>
                  <a:txBody>
                    <a:bodyPr/>
                    <a:lstStyle/>
                    <a:p>
                      <a:pPr marL="0" lvl="0" indent="0" algn="r" rtl="0">
                        <a:spcBef>
                          <a:spcPts val="0"/>
                        </a:spcBef>
                        <a:spcAft>
                          <a:spcPts val="0"/>
                        </a:spcAft>
                        <a:buNone/>
                      </a:pPr>
                      <a:endParaRPr sz="1400" dirty="0">
                        <a:solidFill>
                          <a:schemeClr val="dk2"/>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s-ES" sz="1400" dirty="0" smtClean="0">
                          <a:solidFill>
                            <a:schemeClr val="lt1"/>
                          </a:solidFill>
                          <a:latin typeface="Lato"/>
                          <a:ea typeface="Lato"/>
                          <a:cs typeface="Lato"/>
                          <a:sym typeface="Lato"/>
                        </a:rPr>
                        <a:t>COLLET AND SAVE DATA</a:t>
                      </a:r>
                      <a:endParaRPr sz="1400" dirty="0">
                        <a:solidFill>
                          <a:schemeClr val="lt1"/>
                        </a:solidFill>
                        <a:latin typeface="Lato"/>
                        <a:ea typeface="Lato"/>
                        <a:cs typeface="Lato"/>
                        <a:sym typeface="Lat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400" dirty="0" smtClean="0">
                          <a:solidFill>
                            <a:schemeClr val="lt1"/>
                          </a:solidFill>
                          <a:latin typeface="Lato"/>
                          <a:ea typeface="Lato"/>
                          <a:cs typeface="Lato"/>
                          <a:sym typeface="Lato"/>
                        </a:rPr>
                        <a:t>GENERATE</a:t>
                      </a:r>
                      <a:r>
                        <a:rPr lang="en" sz="1400" baseline="0" dirty="0" smtClean="0">
                          <a:solidFill>
                            <a:schemeClr val="lt1"/>
                          </a:solidFill>
                          <a:latin typeface="Lato"/>
                          <a:ea typeface="Lato"/>
                          <a:cs typeface="Lato"/>
                          <a:sym typeface="Lato"/>
                        </a:rPr>
                        <a:t> REPORT</a:t>
                      </a:r>
                      <a:endParaRPr sz="1400" dirty="0">
                        <a:solidFill>
                          <a:schemeClr val="lt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400" dirty="0" smtClean="0">
                          <a:solidFill>
                            <a:schemeClr val="lt1"/>
                          </a:solidFill>
                          <a:latin typeface="Lato"/>
                          <a:ea typeface="Lato"/>
                          <a:cs typeface="Lato"/>
                          <a:sym typeface="Lato"/>
                        </a:rPr>
                        <a:t>DISTRIBUTE</a:t>
                      </a:r>
                      <a:r>
                        <a:rPr lang="en" sz="1400" baseline="0" dirty="0" smtClean="0">
                          <a:solidFill>
                            <a:schemeClr val="lt1"/>
                          </a:solidFill>
                          <a:latin typeface="Lato"/>
                          <a:ea typeface="Lato"/>
                          <a:cs typeface="Lato"/>
                          <a:sym typeface="Lato"/>
                        </a:rPr>
                        <a:t> REPORT</a:t>
                      </a:r>
                      <a:endParaRPr sz="1400" dirty="0">
                        <a:solidFill>
                          <a:schemeClr val="lt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400" b="1" dirty="0" smtClean="0">
                          <a:solidFill>
                            <a:schemeClr val="lt1"/>
                          </a:solidFill>
                          <a:latin typeface="Lato"/>
                          <a:ea typeface="Lato"/>
                          <a:cs typeface="Lato"/>
                          <a:sym typeface="Lato"/>
                        </a:rPr>
                        <a:t>TOTAL</a:t>
                      </a:r>
                      <a:endParaRPr sz="1400" b="1" dirty="0">
                        <a:solidFill>
                          <a:schemeClr val="lt1"/>
                        </a:solidFill>
                        <a:latin typeface="Lato"/>
                        <a:ea typeface="Lato"/>
                        <a:cs typeface="Lato"/>
                        <a:sym typeface="Lato"/>
                      </a:endParaRPr>
                    </a:p>
                  </a:txBody>
                  <a:tcPr marL="91425" marR="91425" marT="91425" marB="91425" anchor="ctr">
                    <a:lnL w="9525" cap="flat" cmpd="sng" algn="ctr">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1"/>
                    </a:solidFill>
                  </a:tcPr>
                </a:tc>
              </a:tr>
              <a:tr h="587169">
                <a:tc>
                  <a:txBody>
                    <a:bodyPr/>
                    <a:lstStyle/>
                    <a:p>
                      <a:pPr marL="0" lvl="0" indent="0" algn="r" rtl="0">
                        <a:spcBef>
                          <a:spcPts val="0"/>
                        </a:spcBef>
                        <a:spcAft>
                          <a:spcPts val="0"/>
                        </a:spcAft>
                        <a:buNone/>
                      </a:pPr>
                      <a:r>
                        <a:rPr lang="es-ES" sz="1400" dirty="0" err="1" smtClean="0">
                          <a:solidFill>
                            <a:schemeClr val="dk2"/>
                          </a:solidFill>
                          <a:latin typeface="Lato"/>
                          <a:ea typeface="Lato"/>
                          <a:cs typeface="Lato"/>
                          <a:sym typeface="Lato"/>
                        </a:rPr>
                        <a:t>Work</a:t>
                      </a:r>
                      <a:r>
                        <a:rPr lang="es-ES" sz="1400" dirty="0" smtClean="0">
                          <a:solidFill>
                            <a:schemeClr val="dk2"/>
                          </a:solidFill>
                          <a:latin typeface="Lato"/>
                          <a:ea typeface="Lato"/>
                          <a:cs typeface="Lato"/>
                          <a:sym typeface="Lato"/>
                        </a:rPr>
                        <a:t> </a:t>
                      </a:r>
                      <a:r>
                        <a:rPr lang="es-ES" sz="1400" dirty="0" err="1" smtClean="0">
                          <a:solidFill>
                            <a:schemeClr val="dk2"/>
                          </a:solidFill>
                          <a:latin typeface="Lato"/>
                          <a:ea typeface="Lato"/>
                          <a:cs typeface="Lato"/>
                          <a:sym typeface="Lato"/>
                        </a:rPr>
                        <a:t>Hours</a:t>
                      </a:r>
                      <a:endParaRPr sz="1400" dirty="0">
                        <a:solidFill>
                          <a:schemeClr val="dk2"/>
                        </a:solidFill>
                        <a:latin typeface="Lato"/>
                        <a:ea typeface="Lato"/>
                        <a:cs typeface="Lato"/>
                        <a:sym typeface="La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5h</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8h</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2h</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lumMod val="40000"/>
                        <a:lumOff val="60000"/>
                      </a:schemeClr>
                    </a:solidFill>
                  </a:tcPr>
                </a:tc>
                <a:tc>
                  <a:txBody>
                    <a:bodyPr/>
                    <a:lstStyle/>
                    <a:p>
                      <a:pPr marL="0" lvl="0" indent="0" algn="ctr" rtl="0">
                        <a:spcBef>
                          <a:spcPts val="0"/>
                        </a:spcBef>
                        <a:spcAft>
                          <a:spcPts val="0"/>
                        </a:spcAft>
                        <a:buNone/>
                      </a:pPr>
                      <a:r>
                        <a:rPr lang="en" sz="1400" b="1" dirty="0" smtClean="0">
                          <a:solidFill>
                            <a:schemeClr val="dk1"/>
                          </a:solidFill>
                          <a:latin typeface="Lato"/>
                          <a:ea typeface="Lato"/>
                          <a:cs typeface="Lato"/>
                          <a:sym typeface="Lato"/>
                        </a:rPr>
                        <a:t>15</a:t>
                      </a:r>
                      <a:endParaRPr sz="1400" b="1" dirty="0">
                        <a:solidFill>
                          <a:schemeClr val="dk1"/>
                        </a:solidFill>
                        <a:latin typeface="Lato"/>
                        <a:ea typeface="Lato"/>
                        <a:cs typeface="Lato"/>
                        <a:sym typeface="Lato"/>
                      </a:endParaRPr>
                    </a:p>
                  </a:txBody>
                  <a:tcPr marL="91425" marR="91425" marT="91425" marB="91425" anchor="ctr">
                    <a:lnL w="9525" cap="flat" cmpd="sng" algn="ctr">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2">
                        <a:lumMod val="40000"/>
                        <a:lumOff val="60000"/>
                      </a:schemeClr>
                    </a:solidFill>
                  </a:tcPr>
                </a:tc>
              </a:tr>
              <a:tr h="587169">
                <a:tc>
                  <a:txBody>
                    <a:bodyPr/>
                    <a:lstStyle/>
                    <a:p>
                      <a:pPr marL="0" lvl="0" indent="0" algn="r" rtl="0">
                        <a:spcBef>
                          <a:spcPts val="0"/>
                        </a:spcBef>
                        <a:spcAft>
                          <a:spcPts val="0"/>
                        </a:spcAft>
                        <a:buNone/>
                      </a:pPr>
                      <a:r>
                        <a:rPr lang="es-ES" sz="1400" dirty="0" smtClean="0">
                          <a:solidFill>
                            <a:schemeClr val="dk2"/>
                          </a:solidFill>
                          <a:latin typeface="Lato"/>
                          <a:ea typeface="Lato"/>
                          <a:cs typeface="Lato"/>
                          <a:sym typeface="Lato"/>
                        </a:rPr>
                        <a:t>Use Case </a:t>
                      </a:r>
                      <a:r>
                        <a:rPr lang="es-ES" sz="1400" dirty="0" err="1" smtClean="0">
                          <a:solidFill>
                            <a:schemeClr val="dk2"/>
                          </a:solidFill>
                          <a:latin typeface="Lato"/>
                          <a:ea typeface="Lato"/>
                          <a:cs typeface="Lato"/>
                          <a:sym typeface="Lato"/>
                        </a:rPr>
                        <a:t>Points</a:t>
                      </a:r>
                      <a:endParaRPr lang="es-ES" sz="1400" dirty="0" smtClean="0">
                        <a:solidFill>
                          <a:schemeClr val="dk2"/>
                        </a:solidFill>
                        <a:latin typeface="Lato"/>
                        <a:ea typeface="Lato"/>
                        <a:cs typeface="Lato"/>
                        <a:sym typeface="La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3</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3</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2</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lumMod val="40000"/>
                        <a:lumOff val="60000"/>
                      </a:schemeClr>
                    </a:solidFill>
                  </a:tcPr>
                </a:tc>
                <a:tc>
                  <a:txBody>
                    <a:bodyPr/>
                    <a:lstStyle/>
                    <a:p>
                      <a:pPr marL="0" lvl="0" indent="0" algn="ctr" rtl="0">
                        <a:spcBef>
                          <a:spcPts val="0"/>
                        </a:spcBef>
                        <a:spcAft>
                          <a:spcPts val="0"/>
                        </a:spcAft>
                        <a:buNone/>
                      </a:pPr>
                      <a:r>
                        <a:rPr lang="en" sz="1400" b="1" dirty="0" smtClean="0">
                          <a:solidFill>
                            <a:schemeClr val="dk1"/>
                          </a:solidFill>
                          <a:latin typeface="Lato"/>
                          <a:ea typeface="Lato"/>
                          <a:cs typeface="Lato"/>
                          <a:sym typeface="Lato"/>
                        </a:rPr>
                        <a:t>8</a:t>
                      </a:r>
                      <a:endParaRPr sz="1400" b="1" dirty="0">
                        <a:solidFill>
                          <a:schemeClr val="dk1"/>
                        </a:solidFill>
                        <a:latin typeface="Lato"/>
                        <a:ea typeface="Lato"/>
                        <a:cs typeface="Lato"/>
                        <a:sym typeface="Lato"/>
                      </a:endParaRPr>
                    </a:p>
                  </a:txBody>
                  <a:tcPr marL="91425" marR="91425" marT="91425" marB="91425" anchor="ctr">
                    <a:lnL w="9525" cap="flat" cmpd="sng" algn="ctr">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2">
                        <a:lumMod val="40000"/>
                        <a:lumOff val="60000"/>
                      </a:schemeClr>
                    </a:solidFill>
                  </a:tcPr>
                </a:tc>
              </a:tr>
              <a:tr h="587169">
                <a:tc>
                  <a:txBody>
                    <a:bodyPr/>
                    <a:lstStyle/>
                    <a:p>
                      <a:pPr marL="0" lvl="0" indent="0" algn="r" rtl="0">
                        <a:spcBef>
                          <a:spcPts val="0"/>
                        </a:spcBef>
                        <a:spcAft>
                          <a:spcPts val="0"/>
                        </a:spcAft>
                        <a:buNone/>
                      </a:pPr>
                      <a:r>
                        <a:rPr lang="es-ES" sz="1400" dirty="0" err="1" smtClean="0">
                          <a:solidFill>
                            <a:schemeClr val="dk2"/>
                          </a:solidFill>
                          <a:latin typeface="Lato"/>
                          <a:ea typeface="Lato"/>
                          <a:cs typeface="Lato"/>
                          <a:sym typeface="Lato"/>
                        </a:rPr>
                        <a:t>Work</a:t>
                      </a:r>
                      <a:r>
                        <a:rPr lang="es-ES" sz="1400" dirty="0" smtClean="0">
                          <a:solidFill>
                            <a:schemeClr val="dk2"/>
                          </a:solidFill>
                          <a:latin typeface="Lato"/>
                          <a:ea typeface="Lato"/>
                          <a:cs typeface="Lato"/>
                          <a:sym typeface="Lato"/>
                        </a:rPr>
                        <a:t> </a:t>
                      </a:r>
                      <a:r>
                        <a:rPr lang="es-ES" sz="1400" dirty="0" err="1" smtClean="0">
                          <a:solidFill>
                            <a:schemeClr val="dk2"/>
                          </a:solidFill>
                          <a:latin typeface="Lato"/>
                          <a:ea typeface="Lato"/>
                          <a:cs typeface="Lato"/>
                          <a:sym typeface="Lato"/>
                        </a:rPr>
                        <a:t>Hours</a:t>
                      </a:r>
                      <a:endParaRPr lang="es-ES" sz="1400" dirty="0">
                        <a:solidFill>
                          <a:schemeClr val="dk2"/>
                        </a:solidFill>
                        <a:latin typeface="Lato"/>
                        <a:ea typeface="Lato"/>
                        <a:cs typeface="Lato"/>
                        <a:sym typeface="La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tx2">
                        <a:lumMod val="9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4h</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tx2">
                        <a:lumMod val="9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4h</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tx2">
                        <a:lumMod val="9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1h</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tx2">
                        <a:lumMod val="90000"/>
                      </a:schemeClr>
                    </a:solidFill>
                  </a:tcPr>
                </a:tc>
                <a:tc>
                  <a:txBody>
                    <a:bodyPr/>
                    <a:lstStyle/>
                    <a:p>
                      <a:pPr marL="0" lvl="0" indent="0" algn="ctr" rtl="0">
                        <a:spcBef>
                          <a:spcPts val="0"/>
                        </a:spcBef>
                        <a:spcAft>
                          <a:spcPts val="0"/>
                        </a:spcAft>
                        <a:buNone/>
                      </a:pPr>
                      <a:r>
                        <a:rPr lang="en" sz="1400" b="1" dirty="0" smtClean="0">
                          <a:solidFill>
                            <a:schemeClr val="dk1"/>
                          </a:solidFill>
                          <a:latin typeface="Lato"/>
                          <a:ea typeface="Lato"/>
                          <a:cs typeface="Lato"/>
                          <a:sym typeface="Lato"/>
                        </a:rPr>
                        <a:t>9</a:t>
                      </a:r>
                      <a:endParaRPr sz="1400" b="1" dirty="0">
                        <a:solidFill>
                          <a:schemeClr val="dk1"/>
                        </a:solidFill>
                        <a:latin typeface="Lato"/>
                        <a:ea typeface="Lato"/>
                        <a:cs typeface="Lato"/>
                        <a:sym typeface="Lato"/>
                      </a:endParaRPr>
                    </a:p>
                  </a:txBody>
                  <a:tcPr marL="91425" marR="91425" marT="91425" marB="91425" anchor="ctr">
                    <a:lnL w="9525" cap="flat" cmpd="sng" algn="ctr">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tx2">
                        <a:lumMod val="90000"/>
                      </a:schemeClr>
                    </a:solidFill>
                  </a:tcPr>
                </a:tc>
              </a:tr>
              <a:tr h="587169">
                <a:tc>
                  <a:txBody>
                    <a:bodyPr/>
                    <a:lstStyle/>
                    <a:p>
                      <a:pPr marL="0" lvl="0" indent="0" algn="r" rtl="0">
                        <a:spcBef>
                          <a:spcPts val="0"/>
                        </a:spcBef>
                        <a:spcAft>
                          <a:spcPts val="0"/>
                        </a:spcAft>
                        <a:buNone/>
                      </a:pPr>
                      <a:r>
                        <a:rPr lang="es-ES" sz="1400" dirty="0" smtClean="0">
                          <a:solidFill>
                            <a:schemeClr val="dk2"/>
                          </a:solidFill>
                          <a:latin typeface="Lato"/>
                          <a:ea typeface="Lato"/>
                          <a:cs typeface="Lato"/>
                          <a:sym typeface="Lato"/>
                        </a:rPr>
                        <a:t>Use Case </a:t>
                      </a:r>
                      <a:r>
                        <a:rPr lang="es-ES" sz="1400" dirty="0" err="1" smtClean="0">
                          <a:solidFill>
                            <a:schemeClr val="dk2"/>
                          </a:solidFill>
                          <a:latin typeface="Lato"/>
                          <a:ea typeface="Lato"/>
                          <a:cs typeface="Lato"/>
                          <a:sym typeface="Lato"/>
                        </a:rPr>
                        <a:t>Points</a:t>
                      </a:r>
                      <a:endParaRPr lang="es-ES" sz="1400" dirty="0" smtClean="0">
                        <a:solidFill>
                          <a:schemeClr val="dk2"/>
                        </a:solidFill>
                        <a:latin typeface="Lato"/>
                        <a:ea typeface="Lato"/>
                        <a:cs typeface="Lato"/>
                        <a:sym typeface="La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tx2">
                        <a:lumMod val="9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2</a:t>
                      </a:r>
                      <a:endParaRPr sz="1400" dirty="0">
                        <a:solidFill>
                          <a:schemeClr val="dk1"/>
                        </a:solidFill>
                        <a:latin typeface="Lato"/>
                        <a:ea typeface="Lato"/>
                        <a:cs typeface="Lato"/>
                        <a:sym typeface="La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tx2">
                        <a:lumMod val="9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3</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tx2">
                        <a:lumMod val="9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2</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tx2">
                        <a:lumMod val="90000"/>
                      </a:schemeClr>
                    </a:solidFill>
                  </a:tcPr>
                </a:tc>
                <a:tc>
                  <a:txBody>
                    <a:bodyPr/>
                    <a:lstStyle/>
                    <a:p>
                      <a:pPr marL="0" lvl="0" indent="0" algn="ctr" rtl="0">
                        <a:spcBef>
                          <a:spcPts val="0"/>
                        </a:spcBef>
                        <a:spcAft>
                          <a:spcPts val="0"/>
                        </a:spcAft>
                        <a:buNone/>
                      </a:pPr>
                      <a:r>
                        <a:rPr lang="en" sz="1400" b="1" dirty="0" smtClean="0">
                          <a:solidFill>
                            <a:schemeClr val="dk1"/>
                          </a:solidFill>
                          <a:latin typeface="Lato"/>
                          <a:ea typeface="Lato"/>
                          <a:cs typeface="Lato"/>
                          <a:sym typeface="Lato"/>
                        </a:rPr>
                        <a:t>7</a:t>
                      </a:r>
                      <a:endParaRPr sz="1400" b="1" dirty="0">
                        <a:solidFill>
                          <a:schemeClr val="dk1"/>
                        </a:solidFill>
                        <a:latin typeface="Lato"/>
                        <a:ea typeface="Lato"/>
                        <a:cs typeface="Lato"/>
                        <a:sym typeface="Lato"/>
                      </a:endParaRPr>
                    </a:p>
                  </a:txBody>
                  <a:tcPr marL="91425" marR="91425" marT="91425" marB="91425" anchor="ctr">
                    <a:lnL w="9525" cap="flat" cmpd="sng" algn="ctr">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tx2">
                        <a:lumMod val="90000"/>
                      </a:schemeClr>
                    </a:solidFill>
                  </a:tcPr>
                </a:tc>
              </a:tr>
              <a:tr h="587169">
                <a:tc>
                  <a:txBody>
                    <a:bodyPr/>
                    <a:lstStyle/>
                    <a:p>
                      <a:pPr marL="0" lvl="0" indent="0" algn="r" rtl="0">
                        <a:spcBef>
                          <a:spcPts val="0"/>
                        </a:spcBef>
                        <a:spcAft>
                          <a:spcPts val="0"/>
                        </a:spcAft>
                        <a:buNone/>
                      </a:pPr>
                      <a:r>
                        <a:rPr lang="es-ES" sz="1400" dirty="0" err="1" smtClean="0">
                          <a:solidFill>
                            <a:schemeClr val="dk2"/>
                          </a:solidFill>
                          <a:latin typeface="Lato"/>
                          <a:ea typeface="Lato"/>
                          <a:cs typeface="Lato"/>
                          <a:sym typeface="Lato"/>
                        </a:rPr>
                        <a:t>Work</a:t>
                      </a:r>
                      <a:r>
                        <a:rPr lang="es-ES" sz="1400" dirty="0" smtClean="0">
                          <a:solidFill>
                            <a:schemeClr val="dk2"/>
                          </a:solidFill>
                          <a:latin typeface="Lato"/>
                          <a:ea typeface="Lato"/>
                          <a:cs typeface="Lato"/>
                          <a:sym typeface="Lato"/>
                        </a:rPr>
                        <a:t> </a:t>
                      </a:r>
                      <a:r>
                        <a:rPr lang="es-ES" sz="1400" dirty="0" err="1" smtClean="0">
                          <a:solidFill>
                            <a:schemeClr val="dk2"/>
                          </a:solidFill>
                          <a:latin typeface="Lato"/>
                          <a:ea typeface="Lato"/>
                          <a:cs typeface="Lato"/>
                          <a:sym typeface="Lato"/>
                        </a:rPr>
                        <a:t>Hours</a:t>
                      </a:r>
                      <a:endParaRPr lang="es-ES" sz="1400" dirty="0">
                        <a:solidFill>
                          <a:schemeClr val="dk2"/>
                        </a:solidFill>
                        <a:latin typeface="Lato"/>
                        <a:ea typeface="Lato"/>
                        <a:cs typeface="Lato"/>
                        <a:sym typeface="La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6h</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2h</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2h</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en" sz="1400" b="1" dirty="0" smtClean="0">
                          <a:solidFill>
                            <a:schemeClr val="dk1"/>
                          </a:solidFill>
                          <a:latin typeface="Lato"/>
                          <a:ea typeface="Lato"/>
                          <a:cs typeface="Lato"/>
                          <a:sym typeface="Lato"/>
                        </a:rPr>
                        <a:t>10</a:t>
                      </a:r>
                      <a:endParaRPr sz="1400" b="1" dirty="0">
                        <a:solidFill>
                          <a:schemeClr val="dk1"/>
                        </a:solidFill>
                        <a:latin typeface="Lato"/>
                        <a:ea typeface="Lato"/>
                        <a:cs typeface="Lato"/>
                        <a:sym typeface="Lato"/>
                      </a:endParaRPr>
                    </a:p>
                  </a:txBody>
                  <a:tcPr marL="91425" marR="91425" marT="91425" marB="91425" anchor="ctr">
                    <a:lnL w="9525" cap="flat" cmpd="sng" algn="ctr">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4">
                        <a:lumMod val="40000"/>
                        <a:lumOff val="60000"/>
                      </a:schemeClr>
                    </a:solidFill>
                  </a:tcPr>
                </a:tc>
              </a:tr>
              <a:tr h="587169">
                <a:tc>
                  <a:txBody>
                    <a:bodyPr/>
                    <a:lstStyle/>
                    <a:p>
                      <a:pPr marL="0" lvl="0" indent="0" algn="r" rtl="0">
                        <a:spcBef>
                          <a:spcPts val="0"/>
                        </a:spcBef>
                        <a:spcAft>
                          <a:spcPts val="0"/>
                        </a:spcAft>
                        <a:buNone/>
                      </a:pPr>
                      <a:r>
                        <a:rPr lang="en" sz="1400" dirty="0" smtClean="0">
                          <a:solidFill>
                            <a:schemeClr val="dk2"/>
                          </a:solidFill>
                          <a:latin typeface="Lato"/>
                          <a:ea typeface="Lato"/>
                          <a:cs typeface="Lato"/>
                          <a:sym typeface="Lato"/>
                        </a:rPr>
                        <a:t>Use Case Points</a:t>
                      </a:r>
                      <a:endParaRPr sz="1400" dirty="0">
                        <a:solidFill>
                          <a:schemeClr val="dk2"/>
                        </a:solidFill>
                        <a:latin typeface="Lato"/>
                        <a:ea typeface="Lato"/>
                        <a:cs typeface="Lato"/>
                        <a:sym typeface="La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1</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1</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en" sz="1400" dirty="0" smtClean="0">
                          <a:solidFill>
                            <a:schemeClr val="dk1"/>
                          </a:solidFill>
                          <a:latin typeface="Lato"/>
                          <a:ea typeface="Lato"/>
                          <a:cs typeface="Lato"/>
                          <a:sym typeface="Lato"/>
                        </a:rPr>
                        <a:t>1</a:t>
                      </a:r>
                      <a:endParaRPr sz="1400" dirty="0">
                        <a:solidFill>
                          <a:schemeClr val="dk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en" sz="1400" b="1" dirty="0" smtClean="0">
                          <a:solidFill>
                            <a:schemeClr val="dk1"/>
                          </a:solidFill>
                          <a:latin typeface="Lato"/>
                          <a:ea typeface="Lato"/>
                          <a:cs typeface="Lato"/>
                          <a:sym typeface="Lato"/>
                        </a:rPr>
                        <a:t>3</a:t>
                      </a:r>
                      <a:endParaRPr sz="1400" b="1" dirty="0">
                        <a:solidFill>
                          <a:schemeClr val="dk1"/>
                        </a:solidFill>
                        <a:latin typeface="Lato"/>
                        <a:ea typeface="Lato"/>
                        <a:cs typeface="Lato"/>
                        <a:sym typeface="Lato"/>
                      </a:endParaRPr>
                    </a:p>
                  </a:txBody>
                  <a:tcPr marL="91425" marR="91425" marT="91425" marB="91425" anchor="ctr">
                    <a:lnL w="9525" cap="flat" cmpd="sng" algn="ctr">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4">
                        <a:lumMod val="40000"/>
                        <a:lumOff val="60000"/>
                      </a:schemeClr>
                    </a:solidFill>
                  </a:tcPr>
                </a:tc>
              </a:tr>
            </a:tbl>
          </a:graphicData>
        </a:graphic>
      </p:graphicFrame>
      <p:sp>
        <p:nvSpPr>
          <p:cNvPr id="4" name="Rectángulo 3"/>
          <p:cNvSpPr/>
          <p:nvPr/>
        </p:nvSpPr>
        <p:spPr>
          <a:xfrm>
            <a:off x="298106" y="4696933"/>
            <a:ext cx="8378061" cy="492443"/>
          </a:xfrm>
          <a:prstGeom prst="rect">
            <a:avLst/>
          </a:prstGeom>
        </p:spPr>
        <p:txBody>
          <a:bodyPr wrap="square">
            <a:spAutoFit/>
          </a:bodyPr>
          <a:lstStyle/>
          <a:p>
            <a:pPr lvl="0"/>
            <a:r>
              <a:rPr lang="es-ES" sz="1200" b="1" dirty="0">
                <a:solidFill>
                  <a:schemeClr val="dk2"/>
                </a:solidFill>
                <a:latin typeface="Lato" panose="020B0604020202020204" charset="0"/>
                <a:ea typeface="Lato"/>
                <a:cs typeface="Lato"/>
                <a:sym typeface="Lato"/>
              </a:rPr>
              <a:t>Use Case </a:t>
            </a:r>
            <a:r>
              <a:rPr lang="es-ES" sz="1200" b="1" dirty="0" err="1" smtClean="0">
                <a:solidFill>
                  <a:schemeClr val="dk2"/>
                </a:solidFill>
                <a:latin typeface="Lato" panose="020B0604020202020204" charset="0"/>
                <a:ea typeface="Lato"/>
                <a:cs typeface="Lato"/>
                <a:sym typeface="Lato"/>
              </a:rPr>
              <a:t>Points</a:t>
            </a:r>
            <a:r>
              <a:rPr lang="es-ES" sz="1200" b="1" dirty="0">
                <a:solidFill>
                  <a:schemeClr val="dk2"/>
                </a:solidFill>
                <a:latin typeface="Lato" panose="020B0604020202020204" charset="0"/>
                <a:ea typeface="Lato"/>
                <a:cs typeface="Lato"/>
                <a:sym typeface="Lato"/>
              </a:rPr>
              <a:t> </a:t>
            </a:r>
            <a:r>
              <a:rPr lang="es-ES" sz="1200" b="1" dirty="0" smtClean="0">
                <a:solidFill>
                  <a:schemeClr val="dk2"/>
                </a:solidFill>
                <a:latin typeface="Lato" panose="020B0604020202020204" charset="0"/>
                <a:ea typeface="Lato"/>
                <a:cs typeface="Lato"/>
                <a:sym typeface="Lato"/>
              </a:rPr>
              <a:t>     </a:t>
            </a:r>
            <a:r>
              <a:rPr lang="es-ES" sz="1200" dirty="0" smtClean="0">
                <a:solidFill>
                  <a:schemeClr val="dk2"/>
                </a:solidFill>
                <a:latin typeface="Lato" panose="020B0604020202020204" charset="0"/>
                <a:ea typeface="Lato"/>
                <a:cs typeface="Lato"/>
                <a:sym typeface="Lato"/>
              </a:rPr>
              <a:t>1- </a:t>
            </a:r>
            <a:r>
              <a:rPr lang="es-ES" sz="1200" dirty="0" err="1">
                <a:solidFill>
                  <a:schemeClr val="dk2"/>
                </a:solidFill>
                <a:latin typeface="Lato" panose="020B0604020202020204" charset="0"/>
                <a:ea typeface="Lato"/>
                <a:cs typeface="Lato"/>
                <a:sym typeface="Lato"/>
              </a:rPr>
              <a:t>minimal</a:t>
            </a:r>
            <a:r>
              <a:rPr lang="es-ES" sz="1200" dirty="0">
                <a:solidFill>
                  <a:schemeClr val="dk2"/>
                </a:solidFill>
                <a:latin typeface="Lato" panose="020B0604020202020204" charset="0"/>
                <a:ea typeface="Lato"/>
                <a:cs typeface="Lato"/>
                <a:sym typeface="Lato"/>
              </a:rPr>
              <a:t> </a:t>
            </a:r>
            <a:r>
              <a:rPr lang="es-ES" sz="1200" dirty="0" err="1" smtClean="0">
                <a:solidFill>
                  <a:schemeClr val="dk2"/>
                </a:solidFill>
                <a:latin typeface="Lato" panose="020B0604020202020204" charset="0"/>
                <a:ea typeface="Lato"/>
                <a:cs typeface="Lato"/>
                <a:sym typeface="Lato"/>
              </a:rPr>
              <a:t>complexity</a:t>
            </a:r>
            <a:r>
              <a:rPr lang="es-ES" sz="1200" dirty="0">
                <a:solidFill>
                  <a:schemeClr val="dk2"/>
                </a:solidFill>
                <a:latin typeface="Lato" panose="020B0604020202020204" charset="0"/>
                <a:ea typeface="Lato"/>
                <a:cs typeface="Lato"/>
                <a:sym typeface="Lato"/>
              </a:rPr>
              <a:t> </a:t>
            </a:r>
            <a:r>
              <a:rPr lang="es-ES" sz="1200" dirty="0" smtClean="0">
                <a:solidFill>
                  <a:schemeClr val="dk2"/>
                </a:solidFill>
                <a:latin typeface="Lato" panose="020B0604020202020204" charset="0"/>
                <a:ea typeface="Lato"/>
                <a:cs typeface="Lato"/>
                <a:sym typeface="Lato"/>
              </a:rPr>
              <a:t>        2-little </a:t>
            </a:r>
            <a:r>
              <a:rPr lang="es-ES" sz="1200" dirty="0" err="1">
                <a:solidFill>
                  <a:schemeClr val="dk2"/>
                </a:solidFill>
                <a:latin typeface="Lato" panose="020B0604020202020204" charset="0"/>
                <a:ea typeface="Lato"/>
                <a:cs typeface="Lato"/>
                <a:sym typeface="Lato"/>
              </a:rPr>
              <a:t>complexity</a:t>
            </a:r>
            <a:r>
              <a:rPr lang="es-ES" sz="1200" dirty="0">
                <a:solidFill>
                  <a:schemeClr val="dk2"/>
                </a:solidFill>
                <a:latin typeface="Lato" panose="020B0604020202020204" charset="0"/>
                <a:ea typeface="Lato"/>
                <a:cs typeface="Lato"/>
                <a:sym typeface="Lato"/>
              </a:rPr>
              <a:t>	</a:t>
            </a:r>
            <a:r>
              <a:rPr lang="es-ES" sz="1200" dirty="0" smtClean="0">
                <a:solidFill>
                  <a:schemeClr val="dk2"/>
                </a:solidFill>
                <a:latin typeface="Lato" panose="020B0604020202020204" charset="0"/>
                <a:ea typeface="Lato"/>
                <a:cs typeface="Lato"/>
                <a:sym typeface="Lato"/>
              </a:rPr>
              <a:t>3- </a:t>
            </a:r>
            <a:r>
              <a:rPr lang="es-ES" sz="1200" dirty="0" err="1" smtClean="0">
                <a:solidFill>
                  <a:schemeClr val="dk2"/>
                </a:solidFill>
                <a:latin typeface="Lato" panose="020B0604020202020204" charset="0"/>
                <a:ea typeface="Lato"/>
                <a:cs typeface="Lato"/>
                <a:sym typeface="Lato"/>
              </a:rPr>
              <a:t>medium</a:t>
            </a:r>
            <a:r>
              <a:rPr lang="es-ES" sz="1200" dirty="0" smtClean="0">
                <a:solidFill>
                  <a:schemeClr val="dk2"/>
                </a:solidFill>
                <a:latin typeface="Lato" panose="020B0604020202020204" charset="0"/>
                <a:ea typeface="Lato"/>
                <a:cs typeface="Lato"/>
                <a:sym typeface="Lato"/>
              </a:rPr>
              <a:t> </a:t>
            </a:r>
            <a:r>
              <a:rPr lang="es-ES" sz="1200" dirty="0" err="1" smtClean="0">
                <a:solidFill>
                  <a:schemeClr val="dk2"/>
                </a:solidFill>
                <a:latin typeface="Lato" panose="020B0604020202020204" charset="0"/>
                <a:ea typeface="Lato"/>
                <a:cs typeface="Lato"/>
                <a:sym typeface="Lato"/>
              </a:rPr>
              <a:t>complexity</a:t>
            </a:r>
            <a:r>
              <a:rPr lang="es-ES" sz="1200" dirty="0" smtClean="0">
                <a:solidFill>
                  <a:schemeClr val="dk2"/>
                </a:solidFill>
                <a:latin typeface="Lato" panose="020B0604020202020204" charset="0"/>
                <a:ea typeface="Lato"/>
                <a:cs typeface="Lato"/>
                <a:sym typeface="Lato"/>
              </a:rPr>
              <a:t>           4-maximum </a:t>
            </a:r>
            <a:r>
              <a:rPr lang="es-ES" sz="1200" dirty="0" err="1">
                <a:solidFill>
                  <a:schemeClr val="dk2"/>
                </a:solidFill>
                <a:latin typeface="Lato" panose="020B0604020202020204" charset="0"/>
                <a:ea typeface="Lato"/>
                <a:cs typeface="Lato"/>
                <a:sym typeface="Lato"/>
              </a:rPr>
              <a:t>complexity</a:t>
            </a:r>
            <a:endParaRPr lang="es-ES" sz="1200" dirty="0" smtClean="0">
              <a:solidFill>
                <a:schemeClr val="dk2"/>
              </a:solidFill>
              <a:latin typeface="Lato" panose="020B0604020202020204" charset="0"/>
              <a:ea typeface="Lato"/>
              <a:cs typeface="Lato"/>
              <a:sym typeface="Lato"/>
            </a:endParaRPr>
          </a:p>
          <a:p>
            <a:pPr lvl="0" algn="r"/>
            <a:endParaRPr lang="es-ES" dirty="0" smtClean="0">
              <a:solidFill>
                <a:schemeClr val="dk2"/>
              </a:solidFill>
              <a:latin typeface="Lato"/>
              <a:ea typeface="Lato"/>
              <a:cs typeface="Lato"/>
              <a:sym typeface="Lato"/>
            </a:endParaRPr>
          </a:p>
        </p:txBody>
      </p:sp>
      <p:sp>
        <p:nvSpPr>
          <p:cNvPr id="2" name="Rectángulo 1"/>
          <p:cNvSpPr/>
          <p:nvPr/>
        </p:nvSpPr>
        <p:spPr>
          <a:xfrm>
            <a:off x="8595453" y="1248280"/>
            <a:ext cx="542136" cy="276999"/>
          </a:xfrm>
          <a:prstGeom prst="rect">
            <a:avLst/>
          </a:prstGeom>
        </p:spPr>
        <p:txBody>
          <a:bodyPr wrap="none">
            <a:spAutoFit/>
          </a:bodyPr>
          <a:lstStyle/>
          <a:p>
            <a:pPr lvl="0" algn="ctr"/>
            <a:r>
              <a:rPr lang="es-ES" sz="1200" dirty="0" err="1" smtClean="0">
                <a:solidFill>
                  <a:schemeClr val="dk1"/>
                </a:solidFill>
                <a:latin typeface="Lato"/>
                <a:ea typeface="Lato"/>
                <a:cs typeface="Lato"/>
                <a:sym typeface="Lato"/>
              </a:rPr>
              <a:t>Code</a:t>
            </a:r>
            <a:endParaRPr lang="es-ES" sz="1200" dirty="0">
              <a:solidFill>
                <a:schemeClr val="dk1"/>
              </a:solidFill>
              <a:latin typeface="Lato"/>
              <a:ea typeface="Lato"/>
              <a:cs typeface="Lato"/>
              <a:sym typeface="Lato"/>
            </a:endParaRPr>
          </a:p>
        </p:txBody>
      </p:sp>
      <p:sp>
        <p:nvSpPr>
          <p:cNvPr id="3" name="Rectángulo 2"/>
          <p:cNvSpPr/>
          <p:nvPr/>
        </p:nvSpPr>
        <p:spPr>
          <a:xfrm>
            <a:off x="7861655" y="4348713"/>
            <a:ext cx="1237839" cy="276999"/>
          </a:xfrm>
          <a:prstGeom prst="rect">
            <a:avLst/>
          </a:prstGeom>
        </p:spPr>
        <p:txBody>
          <a:bodyPr wrap="none">
            <a:spAutoFit/>
          </a:bodyPr>
          <a:lstStyle/>
          <a:p>
            <a:pPr lvl="0" algn="ctr"/>
            <a:r>
              <a:rPr lang="es-ES" sz="1200" dirty="0" err="1" smtClean="0">
                <a:solidFill>
                  <a:schemeClr val="dk1"/>
                </a:solidFill>
                <a:latin typeface="Lato"/>
                <a:ea typeface="Lato"/>
                <a:cs typeface="Lato"/>
                <a:sym typeface="Lato"/>
              </a:rPr>
              <a:t>Documentation</a:t>
            </a:r>
            <a:endParaRPr lang="es-ES" sz="1200" dirty="0">
              <a:solidFill>
                <a:schemeClr val="dk1"/>
              </a:solidFill>
              <a:latin typeface="Lato"/>
              <a:ea typeface="Lato"/>
              <a:cs typeface="Lato"/>
              <a:sym typeface="Lato"/>
            </a:endParaRPr>
          </a:p>
        </p:txBody>
      </p:sp>
      <p:sp>
        <p:nvSpPr>
          <p:cNvPr id="7" name="Rectángulo 6"/>
          <p:cNvSpPr/>
          <p:nvPr/>
        </p:nvSpPr>
        <p:spPr>
          <a:xfrm>
            <a:off x="8540951" y="2452248"/>
            <a:ext cx="651140" cy="276999"/>
          </a:xfrm>
          <a:prstGeom prst="rect">
            <a:avLst/>
          </a:prstGeom>
        </p:spPr>
        <p:txBody>
          <a:bodyPr wrap="none">
            <a:spAutoFit/>
          </a:bodyPr>
          <a:lstStyle/>
          <a:p>
            <a:pPr lvl="0" algn="ctr"/>
            <a:r>
              <a:rPr lang="es-ES" sz="1200" smtClean="0">
                <a:solidFill>
                  <a:schemeClr val="dk1"/>
                </a:solidFill>
                <a:latin typeface="Lato"/>
                <a:ea typeface="Lato"/>
                <a:cs typeface="Lato"/>
                <a:sym typeface="Lato"/>
              </a:rPr>
              <a:t>Design</a:t>
            </a:r>
            <a:endParaRPr lang="es-ES" sz="1200" dirty="0">
              <a:solidFill>
                <a:schemeClr val="dk1"/>
              </a:solidFill>
              <a:latin typeface="Lato"/>
              <a:ea typeface="Lato"/>
              <a:cs typeface="Lato"/>
              <a:sym typeface="Lato"/>
            </a:endParaRPr>
          </a:p>
        </p:txBody>
      </p:sp>
    </p:spTree>
    <p:extLst>
      <p:ext uri="{BB962C8B-B14F-4D97-AF65-F5344CB8AC3E}">
        <p14:creationId xmlns:p14="http://schemas.microsoft.com/office/powerpoint/2010/main" val="2831405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748</Words>
  <Application>Microsoft Office PowerPoint</Application>
  <PresentationFormat>Presentación en pantalla (16:9)</PresentationFormat>
  <Paragraphs>129</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Berlin Sans FB Demi</vt:lpstr>
      <vt:lpstr>Lato</vt:lpstr>
      <vt:lpstr>Arial</vt:lpstr>
      <vt:lpstr>Wingdings</vt:lpstr>
      <vt:lpstr>Raleway</vt:lpstr>
      <vt:lpstr>Antonio template</vt:lpstr>
      <vt:lpstr>Web Application Development Project for Educational Management </vt:lpstr>
      <vt:lpstr>Proposed changes</vt:lpstr>
      <vt:lpstr>What do these changes affect?</vt:lpstr>
      <vt:lpstr>What do these changes affect?</vt:lpstr>
      <vt:lpstr>What do these changes affect?</vt:lpstr>
      <vt:lpstr>Risk assessment</vt:lpstr>
      <vt:lpstr>Effort</vt:lpstr>
      <vt:lpstr>Effort</vt:lpstr>
      <vt:lpstr>Presentación de PowerPoint</vt:lpstr>
      <vt:lpstr>Time</vt:lpstr>
      <vt:lpstr>Budget</vt:lpstr>
      <vt:lpstr>Human resources</vt:lpstr>
      <vt:lpstr>Web Application Development Project for Educational Management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Project for Educational Management </dc:title>
  <cp:lastModifiedBy>neri</cp:lastModifiedBy>
  <cp:revision>34</cp:revision>
  <dcterms:modified xsi:type="dcterms:W3CDTF">2023-09-23T02:29:01Z</dcterms:modified>
</cp:coreProperties>
</file>