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78" r:id="rId6"/>
    <p:sldId id="349" r:id="rId7"/>
    <p:sldId id="328" r:id="rId8"/>
    <p:sldId id="313" r:id="rId9"/>
    <p:sldId id="279" r:id="rId10"/>
    <p:sldId id="314" r:id="rId11"/>
    <p:sldId id="317" r:id="rId12"/>
    <p:sldId id="320" r:id="rId13"/>
    <p:sldId id="335" r:id="rId14"/>
    <p:sldId id="336" r:id="rId15"/>
    <p:sldId id="337" r:id="rId16"/>
    <p:sldId id="321" r:id="rId17"/>
    <p:sldId id="342" r:id="rId18"/>
    <p:sldId id="340" r:id="rId19"/>
    <p:sldId id="339" r:id="rId20"/>
    <p:sldId id="343" r:id="rId21"/>
    <p:sldId id="319" r:id="rId22"/>
    <p:sldId id="322" r:id="rId23"/>
    <p:sldId id="332" r:id="rId24"/>
    <p:sldId id="323" r:id="rId25"/>
    <p:sldId id="318" r:id="rId26"/>
    <p:sldId id="348" r:id="rId27"/>
    <p:sldId id="344" r:id="rId28"/>
    <p:sldId id="346" r:id="rId29"/>
    <p:sldId id="347" r:id="rId30"/>
    <p:sldId id="341" r:id="rId31"/>
    <p:sldId id="331" r:id="rId32"/>
    <p:sldId id="306" r:id="rId33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0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46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26 יוני 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26 יוני 18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8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320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499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5443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437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1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0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8466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6442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1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813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2628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108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0746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4371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1951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4487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35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767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729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82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6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26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570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213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46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48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3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A51379-84EC-4041-B2BF-3F3AB93855BD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1BBA149-B3A1-4F14-9504-7E53A7F8ECD1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4DEC984-F673-487B-BBB0-57B4028CEF07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63E4854-9D34-4BF9-AADD-54DF8523A2FA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95415923-A628-44AA-8733-48A4DDC5E77A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9A418CDA-9106-40E1-8E60-B40D2ADE9B83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1E693EA-40FB-434C-BE0F-8751498CA291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8B3507-2E73-47CD-83D9-201F532B3B19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FA3B8BB-C4E7-47A5-98DB-21CBAEE8358C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7AA837B-75F6-4F05-BCE3-394E3A16D0E6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 dirty="0"/>
              <a:t>לחץ על הסמל כדי להוסיף תמונה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1E974C6-B04C-4C82-BF29-246737A6CAD9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E1CFA0-9BD8-4120-B209-8BBDD08AD3FA}" type="datetime8">
              <a:rPr lang="he-IL" smtClean="0"/>
              <a:t>26 יוני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hdr="0" ftr="0" dt="0"/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75">
                        <a14:foregroundMark x1="72375" y1="30567" x2="53500" y2="23482"/>
                        <a14:foregroundMark x1="50125" y1="43117" x2="50125" y2="43117"/>
                        <a14:foregroundMark x1="50625" y1="26316" x2="51625" y2="62146"/>
                        <a14:foregroundMark x1="63500" y1="62146" x2="74750" y2="27935"/>
                        <a14:foregroundMark x1="22750" y1="30769" x2="16500" y2="31579"/>
                        <a14:foregroundMark x1="27125" y1="38259" x2="27500" y2="59312"/>
                        <a14:foregroundMark x1="34750" y1="43725" x2="36750" y2="46761"/>
                        <a14:foregroundMark x1="34125" y1="36235" x2="39250" y2="58502"/>
                        <a14:foregroundMark x1="28625" y1="90283" x2="72125" y2="91903"/>
                        <a14:foregroundMark x1="47250" y1="74089" x2="53125" y2="75101"/>
                        <a14:foregroundMark x1="46250" y1="62551" x2="59750" y2="69028"/>
                        <a14:foregroundMark x1="59250" y1="37652" x2="74250" y2="51619"/>
                        <a14:foregroundMark x1="85750" y1="39069" x2="82000" y2="39069"/>
                        <a14:foregroundMark x1="98000" y1="86032" x2="93750" y2="88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847379"/>
            <a:ext cx="7620000" cy="47053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260648"/>
            <a:ext cx="8735325" cy="2000251"/>
          </a:xfrm>
        </p:spPr>
        <p:txBody>
          <a:bodyPr rtlCol="1">
            <a:normAutofit/>
          </a:bodyPr>
          <a:lstStyle/>
          <a:p>
            <a:pPr algn="ctr" rtl="0"/>
            <a:r>
              <a:rPr lang="en-US" sz="11000" dirty="0">
                <a:latin typeface="Consolas" panose="020B0609020204030204" pitchFamily="49" charset="0"/>
              </a:rPr>
              <a:t>Go Get Them</a:t>
            </a:r>
            <a:endParaRPr lang="he-IL" sz="11000" dirty="0">
              <a:latin typeface="Consolas" panose="020B0609020204030204" pitchFamily="49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noProof="0" smtClean="0"/>
              <a:pPr/>
              <a:t>1</a:t>
            </a:fld>
            <a:endParaRPr lang="he-IL" noProof="0" dirty="0"/>
          </a:p>
        </p:txBody>
      </p:sp>
      <p:sp>
        <p:nvSpPr>
          <p:cNvPr id="6" name="כותרת משנה 4"/>
          <p:cNvSpPr txBox="1">
            <a:spLocks/>
          </p:cNvSpPr>
          <p:nvPr/>
        </p:nvSpPr>
        <p:spPr>
          <a:xfrm>
            <a:off x="1" y="6552729"/>
            <a:ext cx="12188824" cy="11967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121899" tIns="60949" rIns="121899" bIns="60949" rtlCol="1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Gilad Weiss &amp; Neria Tzidkani</a:t>
            </a:r>
            <a:endParaRPr lang="he-IL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Concurrency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Its always good for a programming language to have support for concurrency.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GO, running a function in parallel is as easy as adding the word ‘go’ before a function call. These functions are called routines, and are managed by GO’s scheduler.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also supports communication between routines using routes called channels.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117485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Defer, Panic and Recover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 is a function call that will occur when the program is about to exit.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there are multiple defer calls, they will be executed in LIFO order.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main use of defer function is to catch exceptions and release the resources that were being used when the exception occurred.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814658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; Semicolon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“semicolons are for parsers, not for developers”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There are no terminating semicolons (;) in GO (in some rare cases there are, but mostly not).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reality, semicolons are injected during the build phase to every line that can be the end of a statement.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forces the use of Java-style code formatting, but makes the code look more pleasant overall.</a:t>
            </a: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46113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++/-- operator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avoids the confusion caused by the ++ and -- operators by treating them like statements.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they were treated as expressions and so things like </a:t>
            </a:r>
            <a:b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“a = a++ + ++a” were possible. 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GO, ++ and -- are always postfix and don't return a value, so they have to appear on their own.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is much better than Python’s approach, which is to abolish the ++ operator entirely.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457328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Compilation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Thanks to its simple syntax, it’s easy to build a compiler and an intelliSense 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(code-completion aid)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for GO.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GCC standardization.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Optimization on assembly.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113988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 fontScale="85000" lnSpcReduction="20000"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No default arguments.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No function/operator overloading.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Ambiguous function calls can’t happen because functions can have only one signature. Overloading isn’t an option.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Why? Because the developers hate confusing code.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No nested function declaration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Anonymous functions are allowed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Positional arguments.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Variadic support (unlimited passed arguments)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Watch me: https://stackoverflow.com/a/35092570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There can be multiple arguments in both function calls and function returns.</a:t>
            </a:r>
            <a:endParaRPr lang="en-US" sz="1600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692906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implements stack-dynamic activation record instances, and its stack frame is built as follows: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16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142084" y="2852936"/>
            <a:ext cx="59046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source: src/runtime/stack.go</a:t>
            </a:r>
          </a:p>
          <a:p>
            <a:pPr algn="ctr" rtl="0"/>
            <a:r>
              <a:rPr lang="en-US" sz="16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Stack frame layout in x86 architecture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args from caller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frame-&gt;argp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return address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caller's BP (*) | (*) if fp_enabled &amp;&amp; varp &lt; sp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frame-&gt;varp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   locals     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|  args to callee  |</a:t>
            </a:r>
          </a:p>
          <a:p>
            <a:pPr algn="l" rtl="0"/>
            <a:r>
              <a:rPr lang="en-US" sz="1600" dirty="0">
                <a:latin typeface="Consolas" panose="020B0609020204030204" pitchFamily="49" charset="0"/>
              </a:rPr>
              <a:t>+------------------+ &lt;- frame-&gt;sp</a:t>
            </a:r>
          </a:p>
        </p:txBody>
      </p:sp>
      <p:cxnSp>
        <p:nvCxnSpPr>
          <p:cNvPr id="5" name="מחבר חץ ישר 4"/>
          <p:cNvCxnSpPr/>
          <p:nvPr/>
        </p:nvCxnSpPr>
        <p:spPr>
          <a:xfrm>
            <a:off x="2854052" y="3501008"/>
            <a:ext cx="0" cy="252028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9418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 statements are allowed, but only in the same scope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897511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Types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Static &amp; Strong.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To avoid confusion and potentially disastrous mistakes, GO does not allow implied casting. all casting must be done explicitly.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186398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OOP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7"/>
            <a:ext cx="10522768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is not object oriented.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makes the objects "feel" lighter, and also allows for more abstract code due to GO's interesting implementation of interfaces.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2845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are we </a:t>
            </a:r>
            <a:r>
              <a:rPr lang="en-US" b="1" dirty="0" err="1">
                <a:latin typeface="Open Sans Hebrew" panose="00000500000000000000" pitchFamily="2" charset="-79"/>
                <a:cs typeface="Open Sans Hebrew" panose="00000500000000000000" pitchFamily="2" charset="-79"/>
              </a:rPr>
              <a:t>GO</a:t>
            </a:r>
            <a:r>
              <a:rPr lang="en-US" dirty="0" err="1">
                <a:latin typeface="Open Sans Hebrew" panose="00000500000000000000" pitchFamily="2" charset="-79"/>
                <a:cs typeface="Open Sans Hebrew" panose="00000500000000000000" pitchFamily="2" charset="-79"/>
              </a:rPr>
              <a:t>ing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to talk about?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3" y="1701797"/>
            <a:ext cx="5626224" cy="4462272"/>
          </a:xfrm>
        </p:spPr>
        <p:txBody>
          <a:bodyPr rtlCol="1">
            <a:normAutofit fontScale="77500" lnSpcReduction="20000"/>
          </a:bodyPr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 use go?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declaration in C and Go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Unused imports and variables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Concurrency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Defer, Panic and Recover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; Semicolon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++/-- operator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Compilation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&amp; method calls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Goto statements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</a:t>
            </a:fld>
            <a:endParaRPr lang="he-IL" dirty="0"/>
          </a:p>
        </p:txBody>
      </p:sp>
      <p:sp>
        <p:nvSpPr>
          <p:cNvPr id="5" name="מציין מיקום תוכן 13"/>
          <p:cNvSpPr txBox="1">
            <a:spLocks/>
          </p:cNvSpPr>
          <p:nvPr/>
        </p:nvSpPr>
        <p:spPr>
          <a:xfrm>
            <a:off x="6289591" y="1662941"/>
            <a:ext cx="5626224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 fontScale="77500" lnSpcReduction="20000"/>
          </a:bodyPr>
          <a:lstStyle>
            <a:lvl1pPr marL="304747" indent="-304747" algn="r" defTabSz="1218987" rtl="1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24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18987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2373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2848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Types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OOP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Inheritance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Duck typing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Memory allocation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Garbage collector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Tidbits</a:t>
            </a:r>
          </a:p>
        </p:txBody>
      </p:sp>
    </p:spTree>
    <p:extLst>
      <p:ext uri="{BB962C8B-B14F-4D97-AF65-F5344CB8AC3E}">
        <p14:creationId xmlns:p14="http://schemas.microsoft.com/office/powerpoint/2010/main" val="3304735321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Inheritance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provides two features to replace class inheritance: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Embedding, which can be viewed as an automated form of composition or delegation.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Interfaces, which provide runtime polymorphism.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61350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0808"/>
            <a:ext cx="10360501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a function returns an interface type, but that type was not instantiated, it will not be nil.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type will always have some kind of instance, even if it contains nothing. the only way to return nil from a function is to explicitly return nil.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9886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Duck Typing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7"/>
            <a:ext cx="10360501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doesn’t fully support duck typing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Interfaces in GO take the form of "duck typing".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 object implements the functions of an interface, it can be referred to as that interface.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means that every data-type implements the blank interface: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interface{}</a:t>
            </a:r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2523769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Pointers in GO are very similar to their C counterparts, but very different in several ways: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There is no pointer arithmetic. You can’t change the address a pointer points to, except to assign a new address to it. 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pointers and arrays are essentially the same thing. In GO, arrays are values, and the lack of pointer arithmetic makes pointers to arrays very limited.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C, often a null pointer is used to signify that something went wrong in a function. In GO, it is possible to return multiple values, so there is no need for a null pointer to signify errors.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02474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Memory Allocation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1" y="1701797"/>
            <a:ext cx="10360501" cy="4462272"/>
          </a:xfrm>
        </p:spPr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Dynamic variables are allocated on the heap.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Static variables are allocated on the stack.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If they aren’t too big.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Big variables are allocated on the heap and are managed by the garbage collector.</a:t>
            </a: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311524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1" y="1701797"/>
            <a:ext cx="10522769" cy="4462272"/>
          </a:xfrm>
        </p:spPr>
        <p:txBody>
          <a:bodyPr rtlCol="1">
            <a:normAutofit/>
          </a:bodyPr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new(T)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 allocates zeroized storage for a new item of type T and returns its address, a value of type *T.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 GO terminology, it returns a pointer to a newly allocated zero value of type T.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make()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function, on the other hand, is a special built-in function that is used to initialize slices, maps, and channels.</a:t>
            </a: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make()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can only be used to initialize, and that, unlike the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new()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function, does not return a pointer.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12162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new vs make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26</a:t>
            </a:fld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772816"/>
            <a:ext cx="10439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057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Garbage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ציין מיקום תוכן 13"/>
              <p:cNvSpPr>
                <a:spLocks noGrp="1"/>
              </p:cNvSpPr>
              <p:nvPr>
                <p:ph idx="1"/>
              </p:nvPr>
            </p:nvSpPr>
            <p:spPr/>
            <p:txBody>
              <a:bodyPr rtlCol="1">
                <a:normAutofit lnSpcReduction="10000"/>
              </a:bodyPr>
              <a:lstStyle/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GO's garbage collector uses Dijkstra’s tri-color mark &amp; sweep algorithm.</a:t>
                </a: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The collector starts at the roots (globals) and works its way toward the leaves (last in the reference chain).</a:t>
                </a: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A write barrier runs in parallel, and watches for new allocations that connect to pointers on the heap, in case they occur during the mark phase.</a:t>
                </a:r>
              </a:p>
              <a:p>
                <a:pPr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Although this process is concurrent, there is a very short "Stop The World" phase to cover pointers on the stack. </a:t>
                </a:r>
              </a:p>
              <a:p>
                <a:pPr lvl="1" algn="just" rtl="0"/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usually under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Hebrew" panose="00000500000000000000" pitchFamily="2" charset="-79"/>
                      </a:rPr>
                      <m:t>𝜇</m:t>
                    </m:r>
                  </m:oMath>
                </a14:m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100 seconds, often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Hebrew" panose="00000500000000000000" pitchFamily="2" charset="-79"/>
                      </a:rPr>
                      <m:t>𝜇</m:t>
                    </m:r>
                  </m:oMath>
                </a14:m>
                <a:r>
                  <a:rPr lang="en-US" dirty="0">
                    <a:latin typeface="Open Sans Hebrew" panose="00000500000000000000" pitchFamily="2" charset="-79"/>
                    <a:cs typeface="Open Sans Hebrew" panose="00000500000000000000" pitchFamily="2" charset="-79"/>
                  </a:rPr>
                  <a:t>10 seconds.</a:t>
                </a:r>
              </a:p>
            </p:txBody>
          </p:sp>
        </mc:Choice>
        <mc:Fallback xmlns="">
          <p:sp>
            <p:nvSpPr>
              <p:cNvPr id="14" name="מציין מיקום תוכן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3005" r="-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90769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Tidbits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Today, GO’s compiler is written in GO.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very first GO compiler was written in C.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developers hate functional-programming.</a:t>
            </a:r>
          </a:p>
          <a:p>
            <a:pPr lvl="1"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even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“(cond)? s1 : s2”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Support for imports directly from GitHub repositories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Mostly,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if-else-if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... is translated to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switch-case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during compilation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041362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0"/>
            <a:ext cx="6701177" cy="685800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29</a:t>
            </a:fld>
            <a:endParaRPr lang="he-IL" dirty="0"/>
          </a:p>
        </p:txBody>
      </p:sp>
      <p:sp>
        <p:nvSpPr>
          <p:cNvPr id="9" name="כותרת 12"/>
          <p:cNvSpPr>
            <a:spLocks noGrp="1"/>
          </p:cNvSpPr>
          <p:nvPr>
            <p:ph type="title"/>
          </p:nvPr>
        </p:nvSpPr>
        <p:spPr>
          <a:xfrm>
            <a:off x="1053852" y="260648"/>
            <a:ext cx="10360501" cy="1223963"/>
          </a:xfrm>
        </p:spPr>
        <p:txBody>
          <a:bodyPr rtlCol="1">
            <a:normAutofit/>
          </a:bodyPr>
          <a:lstStyle/>
          <a:p>
            <a:pPr rtl="0"/>
            <a:r>
              <a:rPr lang="en-US" sz="6900" dirty="0">
                <a:solidFill>
                  <a:schemeClr val="accent1"/>
                </a:solidFill>
                <a:latin typeface="Open Sans Hebrew" panose="00000500000000000000" pitchFamily="2" charset="-79"/>
                <a:cs typeface="Open Sans Hebrew" panose="00000500000000000000" pitchFamily="2" charset="-79"/>
              </a:rPr>
              <a:t>Questions?</a:t>
            </a:r>
            <a:endParaRPr lang="he-IL" sz="6900" dirty="0">
              <a:solidFill>
                <a:schemeClr val="accent1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9689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Why use GO?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Fast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Simple</a:t>
            </a:r>
          </a:p>
          <a:p>
            <a:pPr lvl="1"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i.e.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while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foreach 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and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loops are spelled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‘for’.</a:t>
            </a:r>
          </a:p>
          <a:p>
            <a:pPr lvl="1"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loops have between 0 and 2 counters. no counters is a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while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one counter is a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, two counters is a simultaneous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 and </a:t>
            </a:r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foreach</a:t>
            </a:r>
            <a:r>
              <a:rPr lang="en-US" sz="22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.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Basically, a better C</a:t>
            </a:r>
          </a:p>
          <a:p>
            <a:pPr algn="l" rtl="0"/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55428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declaration in C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returnType funcName (paramType paramName, … ){…}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i.e.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int foo (int* x){…}</a:t>
            </a:r>
          </a:p>
          <a:p>
            <a:pPr algn="l" rtl="0"/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443394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Function declaration in Go</a:t>
            </a:r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 fN (pN1 [pN2…] pT , … ) (returnType no.1 …){…}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Multiple return values!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i.e.</a:t>
            </a:r>
          </a:p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func sumAtois(s t string) (bool , int){</a:t>
            </a:r>
            <a:b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	/** CODE **/</a:t>
            </a:r>
            <a:b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	return true, someInt</a:t>
            </a:r>
            <a:b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}</a:t>
            </a:r>
          </a:p>
          <a:p>
            <a:pPr algn="l" rtl="0"/>
            <a:r>
              <a:rPr lang="en-US" sz="2000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P.S. c++14 recommended function declaration syntax is similar to GO’s. Coincidence?</a:t>
            </a:r>
            <a:br>
              <a:rPr lang="en-US" sz="2000" dirty="0">
                <a:latin typeface="Open Sans Hebrew" panose="00000500000000000000" pitchFamily="2" charset="-79"/>
                <a:cs typeface="Open Sans Hebrew" panose="00000500000000000000" pitchFamily="2" charset="-79"/>
              </a:rPr>
            </a:br>
            <a:r>
              <a:rPr lang="en-US" sz="2000" dirty="0">
                <a:latin typeface="Consolas" panose="020B0609020204030204" pitchFamily="49" charset="0"/>
                <a:cs typeface="Open Sans Hebrew" panose="00000500000000000000" pitchFamily="2" charset="-79"/>
              </a:rPr>
              <a:t>auto sunAtois(string s, string t) -&gt; decltype({bool , int}) {…}</a:t>
            </a:r>
          </a:p>
          <a:p>
            <a:pPr algn="l" rtl="0"/>
            <a:endParaRPr lang="he-IL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84212" y="6381328"/>
            <a:ext cx="1015735" cy="365125"/>
          </a:xfrm>
        </p:spPr>
        <p:txBody>
          <a:bodyPr/>
          <a:lstStyle/>
          <a:p>
            <a:pPr rtl="1"/>
            <a:fld id="{C014DD1E-5D91-48A3-AD6D-45FBA980D106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92260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Let’s get complex!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is the meaning in C++ ?</a:t>
            </a: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void (*(*f[])())()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503223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Let’s get complex!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What is the meaning in C++ ?</a:t>
            </a:r>
          </a:p>
          <a:p>
            <a:pPr algn="just" rtl="0"/>
            <a:r>
              <a:rPr lang="en-US" dirty="0">
                <a:latin typeface="Consolas" panose="020B0609020204030204" pitchFamily="49" charset="0"/>
                <a:cs typeface="Open Sans Hebrew" panose="00000500000000000000" pitchFamily="2" charset="-79"/>
              </a:rPr>
              <a:t>void (*(*f[])())()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Defines f as an array of unspecified size of pointers to functions that return pointers to functions that return void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581251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Let’s get complex!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The equivalent in GO is</a:t>
            </a:r>
          </a:p>
          <a:p>
            <a:pPr algn="just" rtl="0"/>
            <a:r>
              <a:rPr lang="en-US" sz="4000" dirty="0">
                <a:latin typeface="Consolas" panose="020B0609020204030204" pitchFamily="49" charset="0"/>
                <a:cs typeface="Open Sans Hebrew" panose="00000500000000000000" pitchFamily="2" charset="-79"/>
              </a:rPr>
              <a:t>f  :=  [][]func() (func() ){}</a:t>
            </a:r>
          </a:p>
          <a:p>
            <a:pPr algn="just" rtl="0"/>
            <a:endParaRPr lang="en-US" dirty="0"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8</a:t>
            </a:fld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2998068" y="292157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428" y="2921574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function without arguments that returns</a:t>
            </a:r>
          </a:p>
          <a:p>
            <a:pPr algn="ctr" rtl="0"/>
            <a:r>
              <a:rPr lang="en-US" sz="2800" dirty="0"/>
              <a:t>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4172" y="2921573"/>
            <a:ext cx="2160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function without arguments that returns</a:t>
            </a:r>
          </a:p>
          <a:p>
            <a:pPr algn="ctr" rtl="0"/>
            <a:r>
              <a:rPr lang="en-US" sz="2800" dirty="0"/>
              <a:t>The next token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4612" y="299695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allocation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1884" y="2927675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Implicit</a:t>
            </a:r>
          </a:p>
          <a:p>
            <a:pPr algn="ctr"/>
            <a:r>
              <a:rPr lang="en-US" sz="2800" dirty="0"/>
              <a:t>definition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370572214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684212" y="249470"/>
            <a:ext cx="10360501" cy="1223963"/>
          </a:xfrm>
        </p:spPr>
        <p:txBody>
          <a:bodyPr rtlCol="1"/>
          <a:lstStyle/>
          <a:p>
            <a:pPr algn="l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Unused import &amp; variables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3" y="1701797"/>
            <a:ext cx="8722568" cy="4462272"/>
          </a:xfrm>
        </p:spPr>
        <p:txBody>
          <a:bodyPr rtlCol="1"/>
          <a:lstStyle/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GO won’t compile your code if there is an unused import or variable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This restriction accelerates build time</a:t>
            </a:r>
          </a:p>
          <a:p>
            <a:pPr algn="just" rtl="0"/>
            <a:r>
              <a:rPr lang="en-US" dirty="0">
                <a:latin typeface="Open Sans Hebrew" panose="00000500000000000000" pitchFamily="2" charset="-79"/>
                <a:cs typeface="Open Sans Hebrew" panose="00000500000000000000" pitchFamily="2" charset="-79"/>
              </a:rPr>
              <a:t>A way around this restriction is to assign a variable to itself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9</a:t>
            </a:fld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780" y="4149080"/>
            <a:ext cx="2752725" cy="269557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984" y="2612383"/>
            <a:ext cx="2705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060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1695</TotalTime>
  <Words>1377</Words>
  <Application>Microsoft Office PowerPoint</Application>
  <PresentationFormat>מותאם אישית</PresentationFormat>
  <Paragraphs>217</Paragraphs>
  <Slides>29</Slides>
  <Notes>29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Open Sans Hebrew</vt:lpstr>
      <vt:lpstr>Tahoma</vt:lpstr>
      <vt:lpstr>טכנולוגיה 16x9</vt:lpstr>
      <vt:lpstr>Go Get Them</vt:lpstr>
      <vt:lpstr>What are we GOing to talk about?</vt:lpstr>
      <vt:lpstr>Why use GO?</vt:lpstr>
      <vt:lpstr>Function declaration in C</vt:lpstr>
      <vt:lpstr>Function declaration in Go</vt:lpstr>
      <vt:lpstr>Let’s get complex!</vt:lpstr>
      <vt:lpstr>Let’s get complex!</vt:lpstr>
      <vt:lpstr>Let’s get complex!</vt:lpstr>
      <vt:lpstr>Unused import &amp; variables</vt:lpstr>
      <vt:lpstr>Concurrency</vt:lpstr>
      <vt:lpstr>Defer, Panic and Recover</vt:lpstr>
      <vt:lpstr>; Semicolon</vt:lpstr>
      <vt:lpstr>++/-- operator</vt:lpstr>
      <vt:lpstr>Compilation</vt:lpstr>
      <vt:lpstr>Function &amp; Method calls</vt:lpstr>
      <vt:lpstr>Function &amp; Method calls</vt:lpstr>
      <vt:lpstr>Goto</vt:lpstr>
      <vt:lpstr>Types</vt:lpstr>
      <vt:lpstr>OOP</vt:lpstr>
      <vt:lpstr>Inheritance</vt:lpstr>
      <vt:lpstr>Interface</vt:lpstr>
      <vt:lpstr>Duck Typing</vt:lpstr>
      <vt:lpstr>Pointers</vt:lpstr>
      <vt:lpstr>Memory Allocation</vt:lpstr>
      <vt:lpstr>new vs make</vt:lpstr>
      <vt:lpstr>new vs make</vt:lpstr>
      <vt:lpstr>Garbage Collector</vt:lpstr>
      <vt:lpstr>Tidbits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Go! by Neria &amp; Gilad</dc:title>
  <dc:creator>Neria Tzidkani;Gilad Weiss</dc:creator>
  <cp:lastModifiedBy>Neria Tzidkani</cp:lastModifiedBy>
  <cp:revision>127</cp:revision>
  <dcterms:created xsi:type="dcterms:W3CDTF">2018-01-07T19:39:00Z</dcterms:created>
  <dcterms:modified xsi:type="dcterms:W3CDTF">2018-06-26T14:47:02Z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