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7" r:id="rId5"/>
    <p:sldId id="278" r:id="rId6"/>
    <p:sldId id="349" r:id="rId7"/>
    <p:sldId id="279" r:id="rId8"/>
    <p:sldId id="314" r:id="rId9"/>
    <p:sldId id="317" r:id="rId10"/>
    <p:sldId id="320" r:id="rId11"/>
    <p:sldId id="335" r:id="rId12"/>
    <p:sldId id="336" r:id="rId13"/>
    <p:sldId id="350" r:id="rId14"/>
    <p:sldId id="337" r:id="rId15"/>
    <p:sldId id="321" r:id="rId16"/>
    <p:sldId id="342" r:id="rId17"/>
    <p:sldId id="340" r:id="rId18"/>
    <p:sldId id="339" r:id="rId19"/>
    <p:sldId id="343" r:id="rId20"/>
    <p:sldId id="319" r:id="rId21"/>
    <p:sldId id="322" r:id="rId22"/>
    <p:sldId id="332" r:id="rId23"/>
    <p:sldId id="323" r:id="rId24"/>
    <p:sldId id="318" r:id="rId25"/>
    <p:sldId id="348" r:id="rId26"/>
    <p:sldId id="344" r:id="rId27"/>
    <p:sldId id="346" r:id="rId28"/>
    <p:sldId id="347" r:id="rId29"/>
    <p:sldId id="341" r:id="rId30"/>
    <p:sldId id="331" r:id="rId31"/>
    <p:sldId id="306" r:id="rId32"/>
  </p:sldIdLst>
  <p:sldSz cx="12188825" cy="6858000"/>
  <p:notesSz cx="6858000" cy="9144000"/>
  <p:defaultTextStyle>
    <a:defPPr algn="r" rtl="1">
      <a:defRPr lang="he-il"/>
    </a:defPPr>
    <a:lvl1pPr marL="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80" autoAdjust="0"/>
    <p:restoredTop sz="92584" autoAdjust="0"/>
  </p:normalViewPr>
  <p:slideViewPr>
    <p:cSldViewPr>
      <p:cViewPr>
        <p:scale>
          <a:sx n="100" d="100"/>
          <a:sy n="100" d="100"/>
        </p:scale>
        <p:origin x="1026" y="2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BDDD32B-AB37-438A-ADA4-3443BF8306D1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16 יולי 18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6D18A6-F058-41A1-B5F6-5F38D058AE5A}" type="datetime8">
              <a:rPr lang="he-IL" smtClean="0"/>
              <a:pPr/>
              <a:t>16 יולי 18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BA5BD7-F043-4D1B-AA17-CD412FC534DE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1497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3728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4993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15443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4378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noProof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אפשר</a:t>
            </a:r>
            <a:r>
              <a:rPr lang="he-IL" baseline="0" noProof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להחזיר גם פונקציה</a:t>
            </a:r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12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09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8466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6442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01159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262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8135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1086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0746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4371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1951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4487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0357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67674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0729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823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68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213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146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3480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034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585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320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אלכסונים"/>
          <p:cNvGrpSpPr/>
          <p:nvPr/>
        </p:nvGrpSpPr>
        <p:grpSpPr>
          <a:xfrm flipH="1">
            <a:off x="-109712" y="4145281"/>
            <a:ext cx="4686117" cy="2731407"/>
            <a:chOff x="5638800" y="3108960"/>
            <a:chExt cx="3515503" cy="2048555"/>
          </a:xfrm>
        </p:grpSpPr>
        <p:cxnSp>
          <p:nvCxnSpPr>
            <p:cNvPr id="14" name="מחבר ישר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מחבר ישר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קווים תחתונים"/>
          <p:cNvGrpSpPr/>
          <p:nvPr/>
        </p:nvGrpSpPr>
        <p:grpSpPr>
          <a:xfrm flipH="1">
            <a:off x="6722582" y="6057149"/>
            <a:ext cx="5498726" cy="820207"/>
            <a:chOff x="-6689" y="4553748"/>
            <a:chExt cx="4125119" cy="615155"/>
          </a:xfrm>
        </p:grpSpPr>
        <p:sp>
          <p:nvSpPr>
            <p:cNvPr id="9" name="צורה חופשית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צורה חופשית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1">
            <a:normAutofit/>
          </a:bodyPr>
          <a:lstStyle>
            <a:lvl1pPr algn="r" rtl="1"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22" name="מציין מיקום של תאריך 2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4A51379-84EC-4041-B2BF-3F3AB93855BD}" type="datetime8">
              <a:rPr lang="he-IL" smtClean="0"/>
              <a:t>16 יולי 18</a:t>
            </a:fld>
            <a:endParaRPr lang="he-IL" dirty="0"/>
          </a:p>
        </p:txBody>
      </p:sp>
      <p:sp>
        <p:nvSpPr>
          <p:cNvPr id="23" name="מציין מיקום של כותרת תחתונה 2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1BBA149-B3A1-4F14-9504-7E53A7F8ECD1}" type="datetime8">
              <a:rPr lang="he-IL" smtClean="0"/>
              <a:t>16 יולי 18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00957" y="584200"/>
            <a:ext cx="2742486" cy="5588000"/>
          </a:xfrm>
        </p:spPr>
        <p:txBody>
          <a:bodyPr vert="eaVert"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682941" y="584200"/>
            <a:ext cx="7414869" cy="5588000"/>
          </a:xfrm>
        </p:spPr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A4DEC984-F673-487B-BBB0-57B4028CEF07}" type="datetime8">
              <a:rPr lang="he-IL" smtClean="0"/>
              <a:t>16 יולי 18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63E4854-9D34-4BF9-AADD-54DF8523A2FA}" type="datetime8">
              <a:rPr lang="he-IL" smtClean="0"/>
              <a:t>16 יולי 18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אלכסונים"/>
          <p:cNvGrpSpPr/>
          <p:nvPr/>
        </p:nvGrpSpPr>
        <p:grpSpPr>
          <a:xfrm flipH="1">
            <a:off x="-28852" y="4145281"/>
            <a:ext cx="4686117" cy="2731407"/>
            <a:chOff x="5638800" y="3108960"/>
            <a:chExt cx="3515503" cy="2048555"/>
          </a:xfrm>
        </p:grpSpPr>
        <p:cxnSp>
          <p:nvCxnSpPr>
            <p:cNvPr id="12" name="מחבר ישר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מחבר ישר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מחבר ישר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1" anchor="b">
            <a:normAutofit/>
          </a:bodyPr>
          <a:lstStyle>
            <a:lvl1pPr algn="r" rtl="1">
              <a:defRPr sz="5400" b="0" cap="none" baseline="0"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918829" y="4951266"/>
            <a:ext cx="7645145" cy="1220933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r" rtl="1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95415923-A628-44AA-8733-48A4DDC5E77A}" type="datetime8">
              <a:rPr lang="he-IL" smtClean="0"/>
              <a:t>16 יולי 18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2941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964765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9A418CDA-9106-40E1-8E60-B40D2ADE9B83}" type="datetime8">
              <a:rPr lang="he-IL" smtClean="0"/>
              <a:t>16 יולי 18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8344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88344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966105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970168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 baseline="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1E693EA-40FB-434C-BE0F-8751498CA291}" type="datetime8">
              <a:rPr lang="he-IL" smtClean="0"/>
              <a:t>16 יולי 18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A8B3507-2E73-47CD-83D9-201F532B3B19}" type="datetime8">
              <a:rPr lang="he-IL" smtClean="0"/>
              <a:t>16 יולי 18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AFA3B8BB-C4E7-47A5-98DB-21CBAEE8358C}" type="datetime8">
              <a:rPr lang="he-IL" smtClean="0"/>
              <a:t>16 יולי 18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79987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79987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2941" y="584200"/>
            <a:ext cx="6094413" cy="558800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77AA837B-75F6-4F05-BCE3-394E3A16D0E6}" type="datetime8">
              <a:rPr lang="he-IL" smtClean="0"/>
              <a:t>16 יולי 18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88186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88186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idx="1"/>
          </p:nvPr>
        </p:nvSpPr>
        <p:spPr>
          <a:xfrm>
            <a:off x="68294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1">
            <a:normAutofit/>
          </a:bodyPr>
          <a:lstStyle>
            <a:lvl1pPr marL="0" indent="0" algn="r" rtl="1">
              <a:buNone/>
              <a:defRPr sz="2800"/>
            </a:lvl1pPr>
            <a:lvl2pPr marL="609493" indent="0" algn="r" rtl="1">
              <a:buNone/>
              <a:defRPr sz="3700"/>
            </a:lvl2pPr>
            <a:lvl3pPr marL="1218987" indent="0" algn="r" rtl="1">
              <a:buNone/>
              <a:defRPr sz="3200"/>
            </a:lvl3pPr>
            <a:lvl4pPr marL="1828480" indent="0" algn="r" rtl="1">
              <a:buNone/>
              <a:defRPr sz="2700"/>
            </a:lvl4pPr>
            <a:lvl5pPr marL="2437973" indent="0" algn="r" rtl="1">
              <a:buNone/>
              <a:defRPr sz="2700"/>
            </a:lvl5pPr>
            <a:lvl6pPr marL="3047467" indent="0" algn="r" rtl="1">
              <a:buNone/>
              <a:defRPr sz="2700"/>
            </a:lvl6pPr>
            <a:lvl7pPr marL="3656960" indent="0" algn="r" rtl="1">
              <a:buNone/>
              <a:defRPr sz="2700"/>
            </a:lvl7pPr>
            <a:lvl8pPr marL="4266453" indent="0" algn="r" rtl="1">
              <a:buNone/>
              <a:defRPr sz="2700"/>
            </a:lvl8pPr>
            <a:lvl9pPr marL="4875947" indent="0" algn="r" rtl="1">
              <a:buNone/>
              <a:defRPr sz="2700"/>
            </a:lvl9pPr>
          </a:lstStyle>
          <a:p>
            <a:pPr rtl="1"/>
            <a:r>
              <a:rPr lang="he-IL" dirty="0"/>
              <a:t>לחץ על הסמל כדי להוסיף תמונה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1E974C6-B04C-4C82-BF29-246737A6CAD9}" type="datetime8">
              <a:rPr lang="he-IL" smtClean="0"/>
              <a:t>16 יולי 18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ווים משמאל"/>
          <p:cNvGrpSpPr/>
          <p:nvPr/>
        </p:nvGrpSpPr>
        <p:grpSpPr>
          <a:xfrm flipH="1">
            <a:off x="11368832" y="-3174"/>
            <a:ext cx="819993" cy="5229225"/>
            <a:chOff x="-11906" y="-2381"/>
            <a:chExt cx="615155" cy="3921919"/>
          </a:xfrm>
        </p:grpSpPr>
        <p:sp>
          <p:nvSpPr>
            <p:cNvPr id="10" name="צורה חופשית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4212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/>
          </a:bodyPr>
          <a:lstStyle/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200654" y="6356352"/>
            <a:ext cx="284227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FE1CFA0-9BD8-4120-B209-8BBDD08AD3FA}" type="datetime8">
              <a:rPr lang="he-IL" smtClean="0"/>
              <a:t>16 יולי 18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918830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82941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hf hdr="0" ftr="0" dt="0"/>
  <p:txStyles>
    <p:titleStyle>
      <a:lvl1pPr algn="r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875">
                        <a14:foregroundMark x1="72375" y1="30567" x2="53500" y2="23482"/>
                        <a14:foregroundMark x1="50125" y1="43117" x2="50125" y2="43117"/>
                        <a14:foregroundMark x1="50625" y1="26316" x2="51625" y2="62146"/>
                        <a14:foregroundMark x1="63500" y1="62146" x2="74750" y2="27935"/>
                        <a14:foregroundMark x1="22750" y1="30769" x2="16500" y2="31579"/>
                        <a14:foregroundMark x1="27125" y1="38259" x2="27500" y2="59312"/>
                        <a14:foregroundMark x1="34750" y1="43725" x2="36750" y2="46761"/>
                        <a14:foregroundMark x1="34125" y1="36235" x2="39250" y2="58502"/>
                        <a14:foregroundMark x1="28625" y1="90283" x2="72125" y2="91903"/>
                        <a14:foregroundMark x1="47250" y1="74089" x2="53125" y2="75101"/>
                        <a14:foregroundMark x1="46250" y1="62551" x2="59750" y2="69028"/>
                        <a14:foregroundMark x1="59250" y1="37652" x2="74250" y2="51619"/>
                        <a14:foregroundMark x1="85750" y1="39069" x2="82000" y2="39069"/>
                        <a14:foregroundMark x1="98000" y1="86032" x2="93750" y2="88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3" y="1847379"/>
            <a:ext cx="7620000" cy="470535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5176" y="260648"/>
            <a:ext cx="8735325" cy="2000251"/>
          </a:xfrm>
        </p:spPr>
        <p:txBody>
          <a:bodyPr rtlCol="1">
            <a:normAutofit/>
          </a:bodyPr>
          <a:lstStyle/>
          <a:p>
            <a:pPr algn="ctr" rtl="0"/>
            <a:r>
              <a:rPr lang="en-US" sz="11000" dirty="0">
                <a:latin typeface="Consolas" panose="020B0609020204030204" pitchFamily="49" charset="0"/>
              </a:rPr>
              <a:t>Go Get Them</a:t>
            </a:r>
            <a:endParaRPr lang="he-IL" sz="11000" dirty="0">
              <a:latin typeface="Consolas" panose="020B0609020204030204" pitchFamily="49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noProof="0" smtClean="0"/>
              <a:pPr/>
              <a:t>1</a:t>
            </a:fld>
            <a:endParaRPr lang="he-IL" noProof="0" dirty="0"/>
          </a:p>
        </p:txBody>
      </p:sp>
      <p:sp>
        <p:nvSpPr>
          <p:cNvPr id="6" name="כותרת משנה 4"/>
          <p:cNvSpPr txBox="1">
            <a:spLocks/>
          </p:cNvSpPr>
          <p:nvPr/>
        </p:nvSpPr>
        <p:spPr>
          <a:xfrm>
            <a:off x="1" y="6552729"/>
            <a:ext cx="12188824" cy="119675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vert="horz" lIns="121899" tIns="60949" rIns="121899" bIns="60949" rtlCol="1">
            <a:norm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Gilad Weiss &amp; Neria Tzidkani</a:t>
            </a:r>
            <a:endParaRPr lang="he-IL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Defer, Panic and Recover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Panic is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the equivalent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 of throw in C</a:t>
            </a:r>
          </a:p>
          <a:p>
            <a:pPr algn="just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Recover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is completely different from catch in C</a:t>
            </a:r>
          </a:p>
          <a:p>
            <a:pPr lvl="1" algn="just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It can appear only in a deferred function</a:t>
            </a:r>
          </a:p>
          <a:p>
            <a:pPr lvl="1" algn="just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All the deferred functions will run in LIFO order until a recover command is reached. The recovery section will execute and the program will resume from where the panic occurred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91752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; Semicolon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i="1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“ semicolons </a:t>
            </a:r>
            <a:r>
              <a:rPr lang="en-US" i="1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are for parsers, not for </a:t>
            </a:r>
            <a:r>
              <a:rPr lang="en-US" i="1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developers ”</a:t>
            </a:r>
            <a:endParaRPr lang="en-US" i="1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There are no terminating semicolons (;) in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(in some rare cases there are, but mostly not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)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 reality, semicolons are injected during the build phase to every line that can be the end of a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statement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This forces the use of Java-style code formatting, but makes the code look more pleasant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overall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04611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++/-- operator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avoids the confusion caused by the ++ and -- operators by treating them like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statements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 C, they were treated as expressions and so things like </a:t>
            </a:r>
            <a:b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</a:b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“a = a++ + ++a” were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possible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Go,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++ and -- are always postfix and don't return a value, so they have to appear on their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own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This is much better than Python’s approach, which is to abolish the ++ operator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entirely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45732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Compilation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Thanks to its simple syntax, it’s easy to build a compiler and an intelliSense </a:t>
            </a:r>
            <a:r>
              <a:rPr lang="en-US" sz="22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(code-completion aid)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for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GCC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standardization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Optimization on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assembly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1139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Function &amp; Method calls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 fontScale="92500" lnSpcReduction="20000"/>
          </a:bodyPr>
          <a:lstStyle/>
          <a:p>
            <a:pPr algn="just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No default arguments or overloading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lvl="1" algn="just" rtl="0">
              <a:lnSpc>
                <a:spcPct val="120000"/>
              </a:lnSpc>
            </a:pP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Ambiguous function calls can’t happen because functions can have only one signature. Overloading isn’t an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option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Why? Because the developers hate confusing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code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No nested function declaration</a:t>
            </a: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Anonymous functions are allowed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Positional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arguments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Variadic support (unlimited passed arguments)</a:t>
            </a: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Watch me: https://stackoverflow.com/a/35092570</a:t>
            </a:r>
          </a:p>
          <a:p>
            <a:pPr algn="just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Functions can return multiple values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69290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Function &amp; Method calls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Go implements stack-dynamic activation record instances, and its stack frame is built as follows: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15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3142084" y="2852936"/>
            <a:ext cx="59046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i="1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source: src/runtime/stack.go</a:t>
            </a:r>
          </a:p>
          <a:p>
            <a:pPr algn="ctr" rtl="0"/>
            <a:r>
              <a:rPr lang="en-US" sz="16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Stack frame layout in x86 architecture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+------------------+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| args from caller |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+------------------+ &lt;- frame-&gt;argp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|  return address  |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+------------------+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|  caller's BP (*) | (*) if fp_enabled &amp;&amp; varp &lt; sp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+------------------+ &lt;- frame-&gt;varp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|     locals       |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+------------------+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|  args to callee  |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+------------------+ &lt;- frame-&gt;sp</a:t>
            </a:r>
          </a:p>
        </p:txBody>
      </p:sp>
      <p:cxnSp>
        <p:nvCxnSpPr>
          <p:cNvPr id="5" name="מחבר חץ ישר 4"/>
          <p:cNvCxnSpPr/>
          <p:nvPr/>
        </p:nvCxnSpPr>
        <p:spPr>
          <a:xfrm>
            <a:off x="2854052" y="3501008"/>
            <a:ext cx="0" cy="252028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941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Goto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Goto statements are allowed, but only in the same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scope</a:t>
            </a:r>
          </a:p>
          <a:p>
            <a:pPr algn="just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Hence, Go’s association with the structured programming paradigm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89751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Types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Static &amp;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Strong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To avoid confusion and potentially disastrous mistakes,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does not allow implied casting. all casting must be done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explicitly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18639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OOP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684212" y="1701797"/>
            <a:ext cx="10522768" cy="4462272"/>
          </a:xfrm>
        </p:spPr>
        <p:txBody>
          <a:bodyPr rtlCol="1"/>
          <a:lstStyle/>
          <a:p>
            <a:pPr algn="just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is not object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oriented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This makes the objects "feel" lighter, and also allows for more abstract code due to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Go's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interesting implementation of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interfaces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4284542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Inheritance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provides two features to replace class inheritance: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Embedding, which can be viewed as an automated form of composition or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delegation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Interfaces, which provide runtime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polymorphism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061350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What are we </a:t>
            </a:r>
            <a:r>
              <a:rPr lang="en-US" b="1" dirty="0" err="1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</a:t>
            </a:r>
            <a:r>
              <a:rPr lang="en-US" dirty="0" err="1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ing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to talk about?</a:t>
            </a:r>
            <a:endParaRPr lang="he-IL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684213" y="1701797"/>
            <a:ext cx="5626224" cy="4462272"/>
          </a:xfrm>
        </p:spPr>
        <p:txBody>
          <a:bodyPr rtlCol="1">
            <a:normAutofit fontScale="77500" lnSpcReduction="20000"/>
          </a:bodyPr>
          <a:lstStyle/>
          <a:p>
            <a:pPr algn="l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Why Go?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l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Why Go is better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than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C</a:t>
            </a:r>
            <a:endParaRPr lang="en-US" dirty="0" smtClean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l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Unused imports and variables</a:t>
            </a:r>
          </a:p>
          <a:p>
            <a:pPr algn="l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Concurrency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Defer, Panic and Recover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; Semicolon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++/-- operator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Compilation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Function &amp; method calls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Goto statements</a:t>
            </a:r>
            <a:endParaRPr lang="he-IL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</a:t>
            </a:fld>
            <a:endParaRPr lang="he-IL" dirty="0"/>
          </a:p>
        </p:txBody>
      </p:sp>
      <p:sp>
        <p:nvSpPr>
          <p:cNvPr id="5" name="מציין מיקום תוכן 13"/>
          <p:cNvSpPr txBox="1">
            <a:spLocks/>
          </p:cNvSpPr>
          <p:nvPr/>
        </p:nvSpPr>
        <p:spPr>
          <a:xfrm>
            <a:off x="6289591" y="1662941"/>
            <a:ext cx="5626224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 fontScale="77500" lnSpcReduction="20000"/>
          </a:bodyPr>
          <a:lstStyle>
            <a:lvl1pPr marL="304747" indent="-304747" algn="r" defTabSz="1218987" rtl="1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-231607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240" indent="-231607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18987" indent="-231607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23733" indent="-231607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28480" indent="-231607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Types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OOP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Inheritance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Interface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Duck typing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Pointers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Memory allocation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New vs make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Garbage collector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Tidbits</a:t>
            </a:r>
          </a:p>
        </p:txBody>
      </p:sp>
    </p:spTree>
    <p:extLst>
      <p:ext uri="{BB962C8B-B14F-4D97-AF65-F5344CB8AC3E}">
        <p14:creationId xmlns:p14="http://schemas.microsoft.com/office/powerpoint/2010/main" val="33047353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Interface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684212" y="1700808"/>
            <a:ext cx="10360501" cy="4462272"/>
          </a:xfrm>
        </p:spPr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If a function returns an interface type, but that type was not instantiated, it will not be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nil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 type will always have some kind of instance, even if it contains nothing. the only way to return nil from a function is to explicitly return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nil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798862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Duck Typing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684212" y="1701797"/>
            <a:ext cx="10360501" cy="4462272"/>
          </a:xfrm>
        </p:spPr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Go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doesn’t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support duck typing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Interfaces in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take the form of "duck typing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"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If the object implements the functions of an interface, it can be referred to as that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interface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This means that every data-type implements the blank interface: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interface{}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2523769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Pointers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Pointers in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are very similar to their C counterparts, but very different in several ways:</a:t>
            </a: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There is no pointer arithmetic. You can’t change the address a pointer points to, except to assign a new address to it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.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 C, pointers and arrays are essentially the same thing. In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Go,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arrays are values, and the lack of pointer arithmetic makes pointers to arrays very limited.</a:t>
            </a: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 C, often a null pointer is used to signify that something went wrong in a function. In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Go,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it is possible to return multiple values, so there is no need for a null pointer to signify errors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.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6024741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Memory Allocation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684211" y="1701797"/>
            <a:ext cx="10360501" cy="4462272"/>
          </a:xfrm>
        </p:spPr>
        <p:txBody>
          <a:bodyPr rtlCol="1">
            <a:normAutofit/>
          </a:bodyPr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Dynamic variables are allocated on the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heap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Static variables are allocated on the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stack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If they aren’t too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big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Big variables are allocated on the heap and are managed by the garbage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collector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3115242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new vs make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684211" y="1701797"/>
            <a:ext cx="10522769" cy="4462272"/>
          </a:xfrm>
        </p:spPr>
        <p:txBody>
          <a:bodyPr rtlCol="1">
            <a:normAutofit/>
          </a:bodyPr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new(T)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function allocates zeroized storage for a new item of type T and returns its address, a value of type *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T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terminology, it returns a pointer to a newly allocated zero value of type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T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make()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function, on the other hand, is a special built-in function that is used to initialize slices, maps, and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channels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make()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can only be used to initialize, and that, unlike the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new()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function, does not return a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pointer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2121622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new vs make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25</a:t>
            </a:fld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772816"/>
            <a:ext cx="10439400" cy="4200525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991620574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Garbage Collector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מציין מיקום תוכן 13"/>
              <p:cNvSpPr>
                <a:spLocks noGrp="1"/>
              </p:cNvSpPr>
              <p:nvPr>
                <p:ph idx="1"/>
              </p:nvPr>
            </p:nvSpPr>
            <p:spPr/>
            <p:txBody>
              <a:bodyPr rtlCol="1">
                <a:normAutofit lnSpcReduction="10000"/>
              </a:bodyPr>
              <a:lstStyle/>
              <a:p>
                <a:pPr algn="just" rtl="0"/>
                <a:r>
                  <a:rPr lang="en-US" dirty="0" smtClean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Go's </a:t>
                </a:r>
                <a:r>
                  <a:rPr lang="en-US" dirty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garbage collector uses Dijkstra’s tri-color mark &amp; sweep </a:t>
                </a:r>
                <a:r>
                  <a:rPr lang="en-US" dirty="0" smtClean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algorithm</a:t>
                </a:r>
                <a:endParaRPr lang="en-US" dirty="0">
                  <a:latin typeface="Open Sans Hebrew" panose="00000500000000000000" pitchFamily="2" charset="-79"/>
                  <a:cs typeface="Open Sans Hebrew" panose="00000500000000000000" pitchFamily="2" charset="-79"/>
                </a:endParaRPr>
              </a:p>
              <a:p>
                <a:pPr algn="just" rtl="0"/>
                <a:r>
                  <a:rPr lang="en-US" dirty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The collector starts at the roots (globals) and works its way toward the leaves (last in the reference chain</a:t>
                </a:r>
                <a:r>
                  <a:rPr lang="en-US" dirty="0" smtClean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)</a:t>
                </a:r>
                <a:endParaRPr lang="en-US" dirty="0">
                  <a:latin typeface="Open Sans Hebrew" panose="00000500000000000000" pitchFamily="2" charset="-79"/>
                  <a:cs typeface="Open Sans Hebrew" panose="00000500000000000000" pitchFamily="2" charset="-79"/>
                </a:endParaRPr>
              </a:p>
              <a:p>
                <a:pPr algn="just" rtl="0"/>
                <a:r>
                  <a:rPr lang="en-US" dirty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A write barrier runs in parallel, and watches for new allocations that connect to pointers on the heap, in case they occur during the mark </a:t>
                </a:r>
                <a:r>
                  <a:rPr lang="en-US" dirty="0" smtClean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phase</a:t>
                </a:r>
                <a:endParaRPr lang="en-US" dirty="0">
                  <a:latin typeface="Open Sans Hebrew" panose="00000500000000000000" pitchFamily="2" charset="-79"/>
                  <a:cs typeface="Open Sans Hebrew" panose="00000500000000000000" pitchFamily="2" charset="-79"/>
                </a:endParaRPr>
              </a:p>
              <a:p>
                <a:pPr algn="just" rtl="0"/>
                <a:r>
                  <a:rPr lang="en-US" dirty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Although this process is concurrent, there is a very short "Stop The World" phase to cover pointers on the stack</a:t>
                </a:r>
                <a:r>
                  <a:rPr lang="en-US" dirty="0" smtClean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.</a:t>
                </a:r>
                <a:endParaRPr lang="en-US" dirty="0">
                  <a:latin typeface="Open Sans Hebrew" panose="00000500000000000000" pitchFamily="2" charset="-79"/>
                  <a:cs typeface="Open Sans Hebrew" panose="00000500000000000000" pitchFamily="2" charset="-79"/>
                </a:endParaRPr>
              </a:p>
              <a:p>
                <a:pPr lvl="1" algn="just" rtl="0"/>
                <a:r>
                  <a:rPr lang="en-US" dirty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usually under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Hebrew" panose="00000500000000000000" pitchFamily="2" charset="-79"/>
                      </a:rPr>
                      <m:t>𝜇</m:t>
                    </m:r>
                  </m:oMath>
                </a14:m>
                <a:r>
                  <a:rPr lang="en-US" dirty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100 seconds, often around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Hebrew" panose="00000500000000000000" pitchFamily="2" charset="-79"/>
                      </a:rPr>
                      <m:t>𝜇</m:t>
                    </m:r>
                  </m:oMath>
                </a14:m>
                <a:r>
                  <a:rPr lang="en-US" dirty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10 </a:t>
                </a:r>
                <a:r>
                  <a:rPr lang="en-US" dirty="0" smtClean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seconds</a:t>
                </a:r>
                <a:endParaRPr lang="en-US" dirty="0">
                  <a:latin typeface="Open Sans Hebrew" panose="00000500000000000000" pitchFamily="2" charset="-79"/>
                  <a:cs typeface="Open Sans Hebrew" panose="00000500000000000000" pitchFamily="2" charset="-79"/>
                </a:endParaRPr>
              </a:p>
            </p:txBody>
          </p:sp>
        </mc:Choice>
        <mc:Fallback>
          <p:sp>
            <p:nvSpPr>
              <p:cNvPr id="14" name="מציין מיקום תוכן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5" t="-2596" r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7907698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Tidbits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Today,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Go’s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compiler is written in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 very first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compiler was written in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C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 developers hate functional-programming.</a:t>
            </a: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eve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“ </a:t>
            </a:r>
            <a:r>
              <a:rPr lang="en-US" dirty="0" smtClean="0">
                <a:latin typeface="Consolas" panose="020B0609020204030204" pitchFamily="49" charset="0"/>
                <a:cs typeface="Open Sans Hebrew" panose="00000500000000000000" pitchFamily="2" charset="-79"/>
              </a:rPr>
              <a:t>(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cond)? s1 : </a:t>
            </a:r>
            <a:r>
              <a:rPr lang="en-US" dirty="0" smtClean="0">
                <a:latin typeface="Consolas" panose="020B0609020204030204" pitchFamily="49" charset="0"/>
                <a:cs typeface="Open Sans Hebrew" panose="00000500000000000000" pitchFamily="2" charset="-79"/>
              </a:rPr>
              <a:t>s2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”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Support for imports directly from GitHub repositories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Mostly,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if-else-if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... is translated to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switch-case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during compilation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0413625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0"/>
            <a:ext cx="6701177" cy="6858000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28</a:t>
            </a:fld>
            <a:endParaRPr lang="he-IL" dirty="0"/>
          </a:p>
        </p:txBody>
      </p:sp>
      <p:sp>
        <p:nvSpPr>
          <p:cNvPr id="9" name="כותרת 12"/>
          <p:cNvSpPr>
            <a:spLocks noGrp="1"/>
          </p:cNvSpPr>
          <p:nvPr>
            <p:ph type="title"/>
          </p:nvPr>
        </p:nvSpPr>
        <p:spPr>
          <a:xfrm>
            <a:off x="1053852" y="260648"/>
            <a:ext cx="10360501" cy="1223963"/>
          </a:xfrm>
        </p:spPr>
        <p:txBody>
          <a:bodyPr rtlCol="1">
            <a:normAutofit/>
          </a:bodyPr>
          <a:lstStyle/>
          <a:p>
            <a:pPr rtl="0"/>
            <a:r>
              <a:rPr lang="en-US" sz="6900" dirty="0">
                <a:solidFill>
                  <a:schemeClr val="accent1"/>
                </a:solidFill>
                <a:latin typeface="Open Sans Hebrew" panose="00000500000000000000" pitchFamily="2" charset="-79"/>
                <a:cs typeface="Open Sans Hebrew" panose="00000500000000000000" pitchFamily="2" charset="-79"/>
              </a:rPr>
              <a:t>Questions?</a:t>
            </a:r>
            <a:endParaRPr lang="he-IL" sz="6900" dirty="0">
              <a:solidFill>
                <a:schemeClr val="accent1"/>
              </a:solidFill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96893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Why Go?</a:t>
            </a:r>
            <a:endParaRPr lang="he-IL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 lnSpcReduction="10000"/>
          </a:bodyPr>
          <a:lstStyle/>
          <a:p>
            <a:pPr algn="l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Fast</a:t>
            </a:r>
          </a:p>
          <a:p>
            <a:pPr lvl="1" algn="l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Revolutionary build time</a:t>
            </a:r>
          </a:p>
          <a:p>
            <a:pPr lvl="1" algn="l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Extensive concurrency support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l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Safe</a:t>
            </a:r>
          </a:p>
          <a:p>
            <a:pPr lvl="1" algn="l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Strong-type and memory managed</a:t>
            </a:r>
            <a:endParaRPr lang="en-US" dirty="0" smtClean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l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Simple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lvl="1"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i.e.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while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,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foreach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and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for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loops are spelle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 ‘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for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’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lvl="2" algn="just" rtl="0"/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for</a:t>
            </a:r>
            <a:r>
              <a:rPr lang="en-US" sz="18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loops have between 0 and 2 counters. no counters is a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while</a:t>
            </a:r>
            <a:r>
              <a:rPr lang="en-US" sz="18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, one counter is a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for</a:t>
            </a:r>
            <a:r>
              <a:rPr lang="en-US" sz="18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, two counters is a simultaneous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for</a:t>
            </a:r>
            <a:r>
              <a:rPr lang="en-US" sz="18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and </a:t>
            </a:r>
            <a:r>
              <a:rPr lang="en-US" dirty="0" err="1" smtClean="0">
                <a:latin typeface="Consolas" panose="020B0609020204030204" pitchFamily="49" charset="0"/>
                <a:cs typeface="Open Sans Hebrew" panose="00000500000000000000" pitchFamily="2" charset="-79"/>
              </a:rPr>
              <a:t>foreach</a:t>
            </a:r>
            <a:endParaRPr lang="en-US" sz="1800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l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In short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,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a better C</a:t>
            </a:r>
          </a:p>
          <a:p>
            <a:pPr algn="l" rtl="0"/>
            <a:endParaRPr lang="he-IL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35542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Why better than C? – Here’s an example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What is the meaning in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C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?</a:t>
            </a:r>
          </a:p>
          <a:p>
            <a:pPr algn="just" rtl="0"/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void (*(*f[])())()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50322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Why better than C? – Here’s an example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What is the meaning in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C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?</a:t>
            </a:r>
          </a:p>
          <a:p>
            <a:pPr algn="just" rtl="0"/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void (*(*f[])())()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Defines f as an array of unspecified size of pointers to functions that return pointers to functions that return void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58125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Why better than C? – Here’s an example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The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equivalent in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is</a:t>
            </a:r>
          </a:p>
          <a:p>
            <a:pPr algn="just" rtl="0"/>
            <a:r>
              <a:rPr lang="en-US" dirty="0" smtClean="0">
                <a:latin typeface="Consolas" panose="020B0609020204030204" pitchFamily="49" charset="0"/>
                <a:cs typeface="Open Sans Hebrew" panose="00000500000000000000" pitchFamily="2" charset="-79"/>
              </a:rPr>
              <a:t> </a:t>
            </a:r>
            <a:r>
              <a:rPr lang="en-US" sz="4000" dirty="0" smtClean="0">
                <a:latin typeface="Consolas" panose="020B0609020204030204" pitchFamily="49" charset="0"/>
                <a:cs typeface="Open Sans Hebrew" panose="00000500000000000000" pitchFamily="2" charset="-79"/>
              </a:rPr>
              <a:t>f  </a:t>
            </a:r>
            <a:r>
              <a:rPr lang="en-US" sz="4000" dirty="0">
                <a:latin typeface="Consolas" panose="020B0609020204030204" pitchFamily="49" charset="0"/>
                <a:cs typeface="Open Sans Hebrew" panose="00000500000000000000" pitchFamily="2" charset="-79"/>
              </a:rPr>
              <a:t>:=  [][]func() (func() </a:t>
            </a:r>
            <a:r>
              <a:rPr lang="en-US" sz="4000" dirty="0" smtClean="0">
                <a:latin typeface="Consolas" panose="020B0609020204030204" pitchFamily="49" charset="0"/>
                <a:cs typeface="Open Sans Hebrew" panose="00000500000000000000" pitchFamily="2" charset="-79"/>
              </a:rPr>
              <a:t>){}</a:t>
            </a:r>
          </a:p>
          <a:p>
            <a:pPr algn="just" rtl="0"/>
            <a:endParaRPr lang="en-US" sz="4000" dirty="0">
              <a:latin typeface="Consolas" panose="020B0609020204030204" pitchFamily="49" charset="0"/>
              <a:cs typeface="Open Sans Hebrew" panose="00000500000000000000" pitchFamily="2" charset="-79"/>
            </a:endParaRPr>
          </a:p>
          <a:p>
            <a:pPr algn="just" rtl="0"/>
            <a:endParaRPr lang="en-US" sz="4000" dirty="0" smtClean="0">
              <a:latin typeface="Consolas" panose="020B0609020204030204" pitchFamily="49" charset="0"/>
              <a:cs typeface="Open Sans Hebrew" panose="00000500000000000000" pitchFamily="2" charset="-79"/>
            </a:endParaRPr>
          </a:p>
          <a:p>
            <a:pPr algn="just" rtl="0"/>
            <a:endParaRPr lang="en-US" sz="4000" dirty="0">
              <a:latin typeface="Consolas" panose="020B0609020204030204" pitchFamily="49" charset="0"/>
              <a:cs typeface="Open Sans Hebrew" panose="00000500000000000000" pitchFamily="2" charset="-79"/>
            </a:endParaRPr>
          </a:p>
          <a:p>
            <a:pPr algn="just" rtl="0"/>
            <a:endParaRPr lang="en-US" sz="4000" dirty="0" smtClean="0">
              <a:latin typeface="Consolas" panose="020B0609020204030204" pitchFamily="49" charset="0"/>
              <a:cs typeface="Open Sans Hebrew" panose="00000500000000000000" pitchFamily="2" charset="-79"/>
            </a:endParaRPr>
          </a:p>
          <a:p>
            <a:pPr algn="just" rtl="0"/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6</a:t>
            </a:fld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3214092" y="292157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2d array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2921574"/>
            <a:ext cx="2160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dirty="0"/>
              <a:t>function without arguments that returns</a:t>
            </a:r>
          </a:p>
          <a:p>
            <a:pPr algn="ctr" rtl="0"/>
            <a:r>
              <a:rPr lang="en-US" sz="2800" dirty="0"/>
              <a:t>void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0196" y="2921573"/>
            <a:ext cx="2160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dirty="0"/>
              <a:t>function without arguments that returns</a:t>
            </a:r>
          </a:p>
          <a:p>
            <a:pPr algn="ctr" rtl="0"/>
            <a:r>
              <a:rPr lang="en-US" sz="2800" dirty="0"/>
              <a:t>The next token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10636" y="299695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dirty="0"/>
              <a:t>allocation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7908" y="2927675"/>
            <a:ext cx="1872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Implicit</a:t>
            </a:r>
          </a:p>
          <a:p>
            <a:pPr algn="ctr"/>
            <a:r>
              <a:rPr lang="en-US" sz="2800" dirty="0"/>
              <a:t>definition and assignment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2121" y="5776228"/>
            <a:ext cx="106109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9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P.S. </a:t>
            </a:r>
            <a:r>
              <a:rPr lang="en-US" sz="1900" dirty="0" err="1">
                <a:latin typeface="Open Sans Hebrew" panose="00000500000000000000" pitchFamily="2" charset="-79"/>
                <a:cs typeface="Open Sans Hebrew" panose="00000500000000000000" pitchFamily="2" charset="-79"/>
              </a:rPr>
              <a:t>c++</a:t>
            </a:r>
            <a:r>
              <a:rPr lang="en-US" sz="19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14 recommended function declaration syntax is similar to Go’s. Coincidence?</a:t>
            </a:r>
            <a:br>
              <a:rPr lang="en-US" sz="1900" dirty="0">
                <a:latin typeface="Open Sans Hebrew" panose="00000500000000000000" pitchFamily="2" charset="-79"/>
                <a:cs typeface="Open Sans Hebrew" panose="00000500000000000000" pitchFamily="2" charset="-79"/>
              </a:rPr>
            </a:br>
            <a:r>
              <a:rPr lang="en-US" sz="1900" dirty="0">
                <a:latin typeface="Consolas" panose="020B0609020204030204" pitchFamily="49" charset="0"/>
                <a:cs typeface="Open Sans Hebrew" panose="00000500000000000000" pitchFamily="2" charset="-79"/>
              </a:rPr>
              <a:t>auto </a:t>
            </a:r>
            <a:r>
              <a:rPr lang="en-US" sz="1900" dirty="0" err="1">
                <a:latin typeface="Consolas" panose="020B0609020204030204" pitchFamily="49" charset="0"/>
                <a:cs typeface="Open Sans Hebrew" panose="00000500000000000000" pitchFamily="2" charset="-79"/>
              </a:rPr>
              <a:t>sunAtois</a:t>
            </a:r>
            <a:r>
              <a:rPr lang="en-US" sz="1900" dirty="0">
                <a:latin typeface="Consolas" panose="020B0609020204030204" pitchFamily="49" charset="0"/>
                <a:cs typeface="Open Sans Hebrew" panose="00000500000000000000" pitchFamily="2" charset="-79"/>
              </a:rPr>
              <a:t>(string s, string t) -&gt; </a:t>
            </a:r>
            <a:r>
              <a:rPr lang="en-US" sz="1900" dirty="0" err="1">
                <a:latin typeface="Consolas" panose="020B0609020204030204" pitchFamily="49" charset="0"/>
                <a:cs typeface="Open Sans Hebrew" panose="00000500000000000000" pitchFamily="2" charset="-79"/>
              </a:rPr>
              <a:t>decltype</a:t>
            </a:r>
            <a:r>
              <a:rPr lang="en-US" sz="1900" dirty="0">
                <a:latin typeface="Consolas" panose="020B0609020204030204" pitchFamily="49" charset="0"/>
                <a:cs typeface="Open Sans Hebrew" panose="00000500000000000000" pitchFamily="2" charset="-79"/>
              </a:rPr>
              <a:t>({bool , int}) {…}</a:t>
            </a:r>
            <a:endParaRPr lang="en-US" sz="1900" dirty="0">
              <a:latin typeface="Consolas" panose="020B0609020204030204" pitchFamily="49" charset="0"/>
              <a:cs typeface="Open Sans Hebrew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57221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684212" y="249470"/>
            <a:ext cx="10360501" cy="1223963"/>
          </a:xfrm>
        </p:spPr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Unused import &amp; variables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684213" y="1701797"/>
            <a:ext cx="10360500" cy="2231136"/>
          </a:xfrm>
        </p:spPr>
        <p:txBody>
          <a:bodyPr rtlCol="1"/>
          <a:lstStyle/>
          <a:p>
            <a:pPr algn="just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won’t compile your code if there is an unused import or variable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This restriction accelerates build time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A way around this restriction is to assign a variable to itself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7</a:t>
            </a:fld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3"/>
          <a:srcRect r="596"/>
          <a:stretch/>
        </p:blipFill>
        <p:spPr>
          <a:xfrm>
            <a:off x="6310436" y="4001494"/>
            <a:ext cx="2736304" cy="269557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092" y="4682531"/>
            <a:ext cx="2705100" cy="133350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9272806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Concurrency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Its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always good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for a programming language to have support for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concurrency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Go,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running a function in parallel is as easy as adding the word ‘go’ before a function call. These functions are called routines, and are managed by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Go’s scheduler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Go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also supports communication between routines using routes called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channels</a:t>
            </a:r>
          </a:p>
          <a:p>
            <a:pPr algn="just" rtl="0"/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This support means that Go is associated with the concurrent programming paradigm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11748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Defer, Panic and Recover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Defer is a function call that will occur when the program is about to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exit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If there are multiple defer calls, they will be executed in LIFO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order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 main use of defer function is to catch exceptions and release the resources that were being used when the exception </a:t>
            </a:r>
            <a:r>
              <a:rPr lang="en-US" dirty="0" smtClean="0">
                <a:latin typeface="Open Sans Hebrew" panose="00000500000000000000" pitchFamily="2" charset="-79"/>
                <a:cs typeface="Open Sans Hebrew" panose="00000500000000000000" pitchFamily="2" charset="-79"/>
              </a:rPr>
              <a:t>occurred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81465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טכנולוגיה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3_TF02787990.potx" id="{F3E051B8-4A18-4BE6-95A6-CDDD2921A287}" vid="{0104B8EC-A7CA-455E-81F6-09E5E76CE49B}"/>
    </a:ext>
  </a:extLst>
</a:theme>
</file>

<file path=ppt/theme/theme2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שלשות של קווים מעגליים (מסך רחב)</Template>
  <TotalTime>1829</TotalTime>
  <Words>1396</Words>
  <Application>Microsoft Office PowerPoint</Application>
  <PresentationFormat>מותאם אישית</PresentationFormat>
  <Paragraphs>220</Paragraphs>
  <Slides>28</Slides>
  <Notes>28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Open Sans Hebrew</vt:lpstr>
      <vt:lpstr>Tahoma</vt:lpstr>
      <vt:lpstr>טכנולוגיה 16x9</vt:lpstr>
      <vt:lpstr>Go Get Them</vt:lpstr>
      <vt:lpstr>What are we GOing to talk about?</vt:lpstr>
      <vt:lpstr>Why Go?</vt:lpstr>
      <vt:lpstr>Why better than C? – Here’s an example</vt:lpstr>
      <vt:lpstr>Why better than C? – Here’s an example</vt:lpstr>
      <vt:lpstr>Why better than C? – Here’s an example</vt:lpstr>
      <vt:lpstr>Unused import &amp; variables</vt:lpstr>
      <vt:lpstr>Concurrency</vt:lpstr>
      <vt:lpstr>Defer, Panic and Recover</vt:lpstr>
      <vt:lpstr>Defer, Panic and Recover</vt:lpstr>
      <vt:lpstr>; Semicolon</vt:lpstr>
      <vt:lpstr>++/-- operator</vt:lpstr>
      <vt:lpstr>Compilation</vt:lpstr>
      <vt:lpstr>Function &amp; Method calls</vt:lpstr>
      <vt:lpstr>Function &amp; Method calls</vt:lpstr>
      <vt:lpstr>Goto</vt:lpstr>
      <vt:lpstr>Types</vt:lpstr>
      <vt:lpstr>OOP</vt:lpstr>
      <vt:lpstr>Inheritance</vt:lpstr>
      <vt:lpstr>Interface</vt:lpstr>
      <vt:lpstr>Duck Typing</vt:lpstr>
      <vt:lpstr>Pointers</vt:lpstr>
      <vt:lpstr>Memory Allocation</vt:lpstr>
      <vt:lpstr>new vs make</vt:lpstr>
      <vt:lpstr>new vs make</vt:lpstr>
      <vt:lpstr>Garbage Collector</vt:lpstr>
      <vt:lpstr>Tidbits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Go! by Neria &amp; Gilad</dc:title>
  <dc:creator>Neria Tzidkani;Gilad Weiss</dc:creator>
  <cp:lastModifiedBy>Neria Tzidkani</cp:lastModifiedBy>
  <cp:revision>141</cp:revision>
  <dcterms:created xsi:type="dcterms:W3CDTF">2018-01-07T19:39:00Z</dcterms:created>
  <dcterms:modified xsi:type="dcterms:W3CDTF">2018-07-16T09:25:33Z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