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5" r:id="rId5"/>
  </p:sldMasterIdLst>
  <p:notesMasterIdLst>
    <p:notesMasterId r:id="rId2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2G2if4xu1yUlWkIiMEx1RRD1D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698204-72FA-AB3D-CEE3-EF82E3411C5B}" v="14" dt="2024-02-21T15:29:59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customschemas.google.com/relationships/presentationmetadata" Target="meta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ka Tribockaja" userId="S::enrika@codeacademy.lt::af70034f-6747-4306-867e-c4e82cb3e8bf" providerId="AD" clId="Web-{DF698204-72FA-AB3D-CEE3-EF82E3411C5B}"/>
    <pc:docChg chg="modSld">
      <pc:chgData name="Enrika Tribockaja" userId="S::enrika@codeacademy.lt::af70034f-6747-4306-867e-c4e82cb3e8bf" providerId="AD" clId="Web-{DF698204-72FA-AB3D-CEE3-EF82E3411C5B}" dt="2024-02-21T15:29:58.592" v="5" actId="20577"/>
      <pc:docMkLst>
        <pc:docMk/>
      </pc:docMkLst>
      <pc:sldChg chg="modSp">
        <pc:chgData name="Enrika Tribockaja" userId="S::enrika@codeacademy.lt::af70034f-6747-4306-867e-c4e82cb3e8bf" providerId="AD" clId="Web-{DF698204-72FA-AB3D-CEE3-EF82E3411C5B}" dt="2024-02-21T15:29:58.592" v="5" actId="20577"/>
        <pc:sldMkLst>
          <pc:docMk/>
          <pc:sldMk cId="0" sldId="263"/>
        </pc:sldMkLst>
        <pc:spChg chg="mod">
          <ac:chgData name="Enrika Tribockaja" userId="S::enrika@codeacademy.lt::af70034f-6747-4306-867e-c4e82cb3e8bf" providerId="AD" clId="Web-{DF698204-72FA-AB3D-CEE3-EF82E3411C5B}" dt="2024-02-21T15:29:58.592" v="5" actId="20577"/>
          <ac:spMkLst>
            <pc:docMk/>
            <pc:sldMk cId="0" sldId="263"/>
            <ac:spMk id="20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f4fa17838_0_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26" name="Google Shape;226;g10f4fa1783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f4fa17838_0_1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0f4fa17838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f4fa17838_0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44" name="Google Shape;244;g10f4fa1783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f4fa17838_0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52" name="Google Shape;252;g10f4fa1783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f4fa17838_0_1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59" name="Google Shape;259;g10f4fa17838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f4fa17838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66" name="Google Shape;266;g10f4fa1783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f4fa17838_0_1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73" name="Google Shape;273;g10f4fa1783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f4fa17838_0_2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80" name="Google Shape;280;g10f4fa1783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f4fa17838_0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87" name="Google Shape;287;g10f4fa17838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f4fa17838_0_2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10f4fa17838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f4fa17838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61" name="Google Shape;161;g10f4fa1783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f4fa17838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68" name="Google Shape;168;g10f4fa1783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f4fa17838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77" name="Google Shape;177;g10f4fa1783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f4fa17838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88" name="Google Shape;188;g10f4fa1783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f4fa17838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96" name="Google Shape;196;g10f4fa1783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f4fa17838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06" name="Google Shape;206;g10f4fa1783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5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5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"/>
          <p:cNvSpPr txBox="1">
            <a:spLocks noGrp="1"/>
          </p:cNvSpPr>
          <p:nvPr>
            <p:ph type="subTitle" idx="1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8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8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8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48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9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9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49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49"/>
          <p:cNvSpPr txBox="1">
            <a:spLocks noGrp="1"/>
          </p:cNvSpPr>
          <p:nvPr>
            <p:ph type="body" idx="3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0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0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50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50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1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2"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2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2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52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52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52"/>
          <p:cNvSpPr txBox="1">
            <a:spLocks noGrp="1"/>
          </p:cNvSpPr>
          <p:nvPr>
            <p:ph type="body" idx="4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3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3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body" idx="2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body" idx="3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3"/>
          <p:cNvSpPr txBox="1">
            <a:spLocks noGrp="1"/>
          </p:cNvSpPr>
          <p:nvPr>
            <p:ph type="body" idx="4"/>
          </p:nvPr>
        </p:nvSpPr>
        <p:spPr>
          <a:xfrm>
            <a:off x="48024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53"/>
          <p:cNvSpPr txBox="1">
            <a:spLocks noGrp="1"/>
          </p:cNvSpPr>
          <p:nvPr>
            <p:ph type="body" idx="5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53"/>
          <p:cNvSpPr txBox="1">
            <a:spLocks noGrp="1"/>
          </p:cNvSpPr>
          <p:nvPr>
            <p:ph type="body" idx="6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ubTitle" idx="1"/>
          </p:nvPr>
        </p:nvSpPr>
        <p:spPr>
          <a:xfrm>
            <a:off x="480240" y="459360"/>
            <a:ext cx="56149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7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69" name="Google Shape;69;p17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/>
              <a:t>System.String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Dėstytojas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Vilmantas Neviera</a:t>
            </a:r>
            <a:endParaRPr/>
          </a:p>
        </p:txBody>
      </p:sp>
      <p:pic>
        <p:nvPicPr>
          <p:cNvPr id="130" name="Google Shape;130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grpSp>
        <p:nvGrpSpPr>
          <p:cNvPr id="219" name="Google Shape;219;p5"/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220" name="Google Shape;220;p5"/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"/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Užduotis nr. 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2" name="Google Shape;222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5"/>
          <p:cNvSpPr txBox="1"/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Sukurti eilutės tipo kintamąjį ir jam priskirti tekstą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Rasti n-tąjį eilutės simbolį ir jį atspausdinti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Rasti teksto ilgį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lt-LT"/>
              <a:t>word[index]</a:t>
            </a:r>
            <a:endParaRPr/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lt-LT"/>
              <a:t>word.length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f4fa17838_0_138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Grąžina naują eilutę kopijuojant nurodytų simbolių seką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lt-LT" sz="1500">
                <a:solidFill>
                  <a:schemeClr val="dk1"/>
                </a:solidFill>
              </a:rPr>
              <a:t>string </a:t>
            </a:r>
            <a:r>
              <a:rPr lang="lt-LT" sz="1500">
                <a:solidFill>
                  <a:srgbClr val="7F6000"/>
                </a:solidFill>
              </a:rPr>
              <a:t>subs </a:t>
            </a:r>
            <a:r>
              <a:rPr lang="lt-LT" sz="1500">
                <a:solidFill>
                  <a:schemeClr val="dk1"/>
                </a:solidFill>
              </a:rPr>
              <a:t>= word.</a:t>
            </a:r>
            <a:r>
              <a:rPr lang="lt-LT" sz="1500" b="1">
                <a:solidFill>
                  <a:schemeClr val="dk1"/>
                </a:solidFill>
              </a:rPr>
              <a:t>Substring</a:t>
            </a:r>
            <a:r>
              <a:rPr lang="lt-LT" sz="1500">
                <a:solidFill>
                  <a:schemeClr val="dk1"/>
                </a:solidFill>
              </a:rPr>
              <a:t>(i, k);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lt-LT" sz="1500">
                <a:solidFill>
                  <a:schemeClr val="dk1"/>
                </a:solidFill>
              </a:rPr>
              <a:t>grąžina </a:t>
            </a:r>
            <a:r>
              <a:rPr lang="lt-LT" sz="1500" b="1">
                <a:solidFill>
                  <a:schemeClr val="dk1"/>
                </a:solidFill>
              </a:rPr>
              <a:t>k </a:t>
            </a:r>
            <a:r>
              <a:rPr lang="lt-LT" sz="1500">
                <a:solidFill>
                  <a:schemeClr val="dk1"/>
                </a:solidFill>
              </a:rPr>
              <a:t>ilgio eilutę nuo indekso </a:t>
            </a:r>
            <a:r>
              <a:rPr lang="lt-LT" sz="1500" b="1">
                <a:solidFill>
                  <a:schemeClr val="dk1"/>
                </a:solidFill>
              </a:rPr>
              <a:t>i</a:t>
            </a:r>
            <a:endParaRPr sz="1500" b="1" i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lt-LT" sz="1500">
                <a:solidFill>
                  <a:schemeClr val="dk1"/>
                </a:solidFill>
              </a:rPr>
              <a:t>string </a:t>
            </a:r>
            <a:r>
              <a:rPr lang="lt-LT" sz="1500">
                <a:solidFill>
                  <a:srgbClr val="7F6000"/>
                </a:solidFill>
              </a:rPr>
              <a:t>subs </a:t>
            </a:r>
            <a:r>
              <a:rPr lang="lt-LT" sz="1500">
                <a:solidFill>
                  <a:schemeClr val="dk1"/>
                </a:solidFill>
              </a:rPr>
              <a:t>= word.</a:t>
            </a:r>
            <a:r>
              <a:rPr lang="lt-LT" sz="1500" b="1">
                <a:solidFill>
                  <a:schemeClr val="dk1"/>
                </a:solidFill>
              </a:rPr>
              <a:t>Substring</a:t>
            </a:r>
            <a:r>
              <a:rPr lang="lt-LT" sz="1500">
                <a:solidFill>
                  <a:schemeClr val="dk1"/>
                </a:solidFill>
              </a:rPr>
              <a:t>(i)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lt-LT" sz="1500">
                <a:solidFill>
                  <a:schemeClr val="dk1"/>
                </a:solidFill>
              </a:rPr>
              <a:t>grąžina eilutę pradedant nuo </a:t>
            </a:r>
            <a:r>
              <a:rPr lang="lt-LT" sz="1500" b="1">
                <a:solidFill>
                  <a:schemeClr val="dk1"/>
                </a:solidFill>
              </a:rPr>
              <a:t>i</a:t>
            </a:r>
            <a:r>
              <a:rPr lang="lt-LT" sz="1500">
                <a:solidFill>
                  <a:schemeClr val="dk1"/>
                </a:solidFill>
              </a:rPr>
              <a:t>-osios pozicijos iki eilutės galo.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lt-LT" sz="1500">
                <a:solidFill>
                  <a:schemeClr val="dk1"/>
                </a:solidFill>
              </a:rPr>
              <a:t>"CodeAcademy".Substring (2,5);   // rezultatas: "deAca"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lt-LT" sz="1500">
                <a:solidFill>
                  <a:schemeClr val="dk1"/>
                </a:solidFill>
              </a:rPr>
              <a:t>"CodeAcademy".Substring (2);      // rezultatas: "deAcademy"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9" name="Google Shape;229;g10f4fa17838_0_138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Metodas Substring</a:t>
            </a:r>
            <a:endParaRPr/>
          </a:p>
        </p:txBody>
      </p:sp>
      <p:sp>
        <p:nvSpPr>
          <p:cNvPr id="230" name="Google Shape;230;g10f4fa17838_0_138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pic>
        <p:nvPicPr>
          <p:cNvPr id="231" name="Google Shape;231;g10f4fa17838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91" y="3297975"/>
            <a:ext cx="57245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f4fa17838_0_15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grpSp>
        <p:nvGrpSpPr>
          <p:cNvPr id="237" name="Google Shape;237;g10f4fa17838_0_154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238" name="Google Shape;238;g10f4fa17838_0_154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10f4fa17838_0_154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Užduotis nr. </a:t>
              </a:r>
              <a:r>
                <a:rPr lang="lt-LT" sz="1600" b="1">
                  <a:solidFill>
                    <a:srgbClr val="FEFFFF"/>
                  </a:solidFill>
                </a:rPr>
                <a:t>2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0" name="Google Shape;240;g10f4fa17838_0_154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10f4fa17838_0_154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s = “Mano vardas …”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Naudojant metodą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Substring(i)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gauti tik vardą ir jį atspausdinti</a:t>
            </a:r>
            <a:endParaRPr sz="14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Naudojant metodą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Substring(i, k) 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gauti eilutę “Mano” ir ją atspausdinti.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f4fa17838_0_163"/>
          <p:cNvSpPr txBox="1">
            <a:spLocks noGrp="1"/>
          </p:cNvSpPr>
          <p:nvPr>
            <p:ph type="body" idx="2"/>
          </p:nvPr>
        </p:nvSpPr>
        <p:spPr>
          <a:xfrm>
            <a:off x="480400" y="3129350"/>
            <a:ext cx="10859100" cy="3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600"/>
              <a:t>string </a:t>
            </a:r>
            <a:r>
              <a:rPr lang="lt-LT" sz="1600">
                <a:solidFill>
                  <a:srgbClr val="4A86E8"/>
                </a:solidFill>
              </a:rPr>
              <a:t>name </a:t>
            </a:r>
            <a:r>
              <a:rPr lang="lt-LT" sz="1600"/>
              <a:t>= “</a:t>
            </a:r>
            <a:r>
              <a:rPr lang="lt-LT" sz="1600">
                <a:solidFill>
                  <a:srgbClr val="E06666"/>
                </a:solidFill>
              </a:rPr>
              <a:t>CodeAcademy</a:t>
            </a:r>
            <a:r>
              <a:rPr lang="lt-LT" sz="1600"/>
              <a:t>”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4A86E8"/>
                </a:solidFill>
              </a:rPr>
              <a:t>name</a:t>
            </a:r>
            <a:r>
              <a:rPr lang="lt-LT" sz="1600"/>
              <a:t>.indexOf(“</a:t>
            </a:r>
            <a:r>
              <a:rPr lang="lt-LT" sz="1600">
                <a:solidFill>
                  <a:srgbClr val="E06666"/>
                </a:solidFill>
              </a:rPr>
              <a:t>c</a:t>
            </a:r>
            <a:r>
              <a:rPr lang="lt-LT" sz="1600"/>
              <a:t>”);                     // 0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4A86E8"/>
                </a:solidFill>
              </a:rPr>
              <a:t>name</a:t>
            </a:r>
            <a:r>
              <a:rPr lang="lt-LT" sz="1600"/>
              <a:t>.IndexOf(‘</a:t>
            </a:r>
            <a:r>
              <a:rPr lang="lt-LT" sz="1600">
                <a:solidFill>
                  <a:srgbClr val="E06666"/>
                </a:solidFill>
              </a:rPr>
              <a:t>d</a:t>
            </a:r>
            <a:r>
              <a:rPr lang="lt-LT" sz="1600"/>
              <a:t>’); 			// 2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4A86E8"/>
                </a:solidFill>
              </a:rPr>
              <a:t>name</a:t>
            </a:r>
            <a:r>
              <a:rPr lang="lt-LT" sz="1600"/>
              <a:t>.IndexOf(“</a:t>
            </a:r>
            <a:r>
              <a:rPr lang="lt-LT" sz="1600">
                <a:solidFill>
                  <a:srgbClr val="E06666"/>
                </a:solidFill>
              </a:rPr>
              <a:t>Academy</a:t>
            </a:r>
            <a:r>
              <a:rPr lang="lt-LT" sz="1600"/>
              <a:t>”);     // 4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3C78D8"/>
                </a:solidFill>
              </a:rPr>
              <a:t>name</a:t>
            </a:r>
            <a:r>
              <a:rPr lang="lt-LT" sz="1600"/>
              <a:t>.IndexOf(“</a:t>
            </a:r>
            <a:r>
              <a:rPr lang="lt-LT" sz="1600">
                <a:solidFill>
                  <a:srgbClr val="E06666"/>
                </a:solidFill>
              </a:rPr>
              <a:t>d</a:t>
            </a:r>
            <a:r>
              <a:rPr lang="lt-LT" sz="1600"/>
              <a:t>”, 3); 		// 7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3C78D8"/>
                </a:solidFill>
              </a:rPr>
              <a:t>name</a:t>
            </a:r>
            <a:r>
              <a:rPr lang="lt-LT" sz="1600"/>
              <a:t>.IndexOf(“</a:t>
            </a:r>
            <a:r>
              <a:rPr lang="lt-LT" sz="1600">
                <a:solidFill>
                  <a:srgbClr val="E06666"/>
                </a:solidFill>
              </a:rPr>
              <a:t>Pirmadienis</a:t>
            </a:r>
            <a:r>
              <a:rPr lang="lt-LT" sz="1600"/>
              <a:t>”); // -1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3C78D8"/>
                </a:solidFill>
              </a:rPr>
              <a:t>name</a:t>
            </a:r>
            <a:r>
              <a:rPr lang="lt-LT" sz="1600"/>
              <a:t>.LastIndexOf(“</a:t>
            </a:r>
            <a:r>
              <a:rPr lang="lt-LT" sz="1600">
                <a:solidFill>
                  <a:srgbClr val="E06666"/>
                </a:solidFill>
              </a:rPr>
              <a:t>e</a:t>
            </a:r>
            <a:r>
              <a:rPr lang="lt-LT" sz="1600"/>
              <a:t>”) 		// 8</a:t>
            </a:r>
            <a:endParaRPr sz="1600"/>
          </a:p>
        </p:txBody>
      </p:sp>
      <p:sp>
        <p:nvSpPr>
          <p:cNvPr id="247" name="Google Shape;247;g10f4fa17838_0_16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Metodas IndexOf</a:t>
            </a:r>
            <a:endParaRPr/>
          </a:p>
        </p:txBody>
      </p:sp>
      <p:sp>
        <p:nvSpPr>
          <p:cNvPr id="248" name="Google Shape;248;g10f4fa17838_0_16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pic>
        <p:nvPicPr>
          <p:cNvPr id="249" name="Google Shape;249;g10f4fa17838_0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16" y="2060525"/>
            <a:ext cx="57245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f4fa17838_0_170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Metodas Trim()</a:t>
            </a:r>
            <a:endParaRPr/>
          </a:p>
        </p:txBody>
      </p:sp>
      <p:sp>
        <p:nvSpPr>
          <p:cNvPr id="255" name="Google Shape;255;g10f4fa17838_0_170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sp>
        <p:nvSpPr>
          <p:cNvPr id="256" name="Google Shape;256;g10f4fa17838_0_170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/>
              <a:t>string </a:t>
            </a:r>
            <a:r>
              <a:rPr lang="lt-LT" sz="1600">
                <a:solidFill>
                  <a:srgbClr val="3C78D8"/>
                </a:solidFill>
              </a:rPr>
              <a:t>word2 </a:t>
            </a:r>
            <a:r>
              <a:rPr lang="lt-LT" sz="1600"/>
              <a:t>= </a:t>
            </a:r>
            <a:r>
              <a:rPr lang="lt-LT" sz="1600">
                <a:solidFill>
                  <a:srgbClr val="3C78D8"/>
                </a:solidFill>
              </a:rPr>
              <a:t>word1</a:t>
            </a:r>
            <a:r>
              <a:rPr lang="lt-LT" sz="1600"/>
              <a:t>.Trim();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lt-LT" sz="1600"/>
              <a:t>grąžina naują eilutę sudarytą iš word1 atmetus jos pradžioje ir gale esančius tarpus. Viduriniai tarpai neatmetami.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string </a:t>
            </a:r>
            <a:r>
              <a:rPr lang="lt-LT" sz="1600">
                <a:solidFill>
                  <a:srgbClr val="3C78D8"/>
                </a:solidFill>
              </a:rPr>
              <a:t>word1 </a:t>
            </a:r>
            <a:r>
              <a:rPr lang="lt-LT" sz="1600"/>
              <a:t>= </a:t>
            </a:r>
            <a:r>
              <a:rPr lang="lt-LT" sz="1600">
                <a:solidFill>
                  <a:srgbClr val="E06666"/>
                </a:solidFill>
              </a:rPr>
              <a:t>“   Sveikas,    Jonai !   “</a:t>
            </a:r>
            <a:r>
              <a:rPr lang="lt-LT" sz="1600"/>
              <a:t>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string </a:t>
            </a:r>
            <a:r>
              <a:rPr lang="lt-LT" sz="1600">
                <a:solidFill>
                  <a:srgbClr val="3C78D8"/>
                </a:solidFill>
              </a:rPr>
              <a:t>word2 </a:t>
            </a:r>
            <a:r>
              <a:rPr lang="lt-LT" sz="1600"/>
              <a:t>= </a:t>
            </a:r>
            <a:r>
              <a:rPr lang="lt-LT" sz="1600">
                <a:solidFill>
                  <a:srgbClr val="3C78D8"/>
                </a:solidFill>
              </a:rPr>
              <a:t>word1</a:t>
            </a:r>
            <a:r>
              <a:rPr lang="lt-LT" sz="1600"/>
              <a:t>.Trim();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38761D"/>
                </a:solidFill>
              </a:rPr>
              <a:t>//word1 yra “   Sveikas,    Jonai !   “ - su tarpais</a:t>
            </a:r>
            <a:endParaRPr sz="1600"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38761D"/>
                </a:solidFill>
              </a:rPr>
              <a:t>// word2 yra “Sveikas,    Jonai !” = be tarpų galuose</a:t>
            </a:r>
            <a:endParaRPr sz="16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f4fa17838_0_178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Eilučių sujungimo metodai</a:t>
            </a:r>
            <a:endParaRPr/>
          </a:p>
        </p:txBody>
      </p:sp>
      <p:sp>
        <p:nvSpPr>
          <p:cNvPr id="262" name="Google Shape;262;g10f4fa17838_0_178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sp>
        <p:nvSpPr>
          <p:cNvPr id="263" name="Google Shape;263;g10f4fa17838_0_178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string </a:t>
            </a:r>
            <a:r>
              <a:rPr lang="lt-LT" sz="1600">
                <a:solidFill>
                  <a:srgbClr val="3C78D8"/>
                </a:solidFill>
              </a:rPr>
              <a:t>word1 </a:t>
            </a:r>
            <a:r>
              <a:rPr lang="lt-LT" sz="1600"/>
              <a:t>= </a:t>
            </a:r>
            <a:r>
              <a:rPr lang="lt-LT" sz="1600">
                <a:solidFill>
                  <a:srgbClr val="E06666"/>
                </a:solidFill>
              </a:rPr>
              <a:t>“ap”</a:t>
            </a:r>
            <a:r>
              <a:rPr lang="lt-LT" sz="1600"/>
              <a:t>, </a:t>
            </a:r>
            <a:r>
              <a:rPr lang="lt-LT" sz="1600">
                <a:solidFill>
                  <a:srgbClr val="3C78D8"/>
                </a:solidFill>
              </a:rPr>
              <a:t>word2 </a:t>
            </a:r>
            <a:r>
              <a:rPr lang="lt-LT" sz="1600"/>
              <a:t>= </a:t>
            </a:r>
            <a:r>
              <a:rPr lang="lt-LT" sz="1600">
                <a:solidFill>
                  <a:srgbClr val="E06666"/>
                </a:solidFill>
              </a:rPr>
              <a:t>“gal”</a:t>
            </a:r>
            <a:r>
              <a:rPr lang="lt-LT" sz="1600"/>
              <a:t>, </a:t>
            </a:r>
            <a:r>
              <a:rPr lang="lt-LT" sz="1600">
                <a:solidFill>
                  <a:srgbClr val="3C78D8"/>
                </a:solidFill>
              </a:rPr>
              <a:t>word3 </a:t>
            </a:r>
            <a:r>
              <a:rPr lang="lt-LT" sz="1600"/>
              <a:t>= </a:t>
            </a:r>
            <a:r>
              <a:rPr lang="lt-LT" sz="1600">
                <a:solidFill>
                  <a:srgbClr val="E06666"/>
                </a:solidFill>
              </a:rPr>
              <a:t>“voti”</a:t>
            </a:r>
            <a:r>
              <a:rPr lang="lt-LT" sz="1600"/>
              <a:t>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string </a:t>
            </a:r>
            <a:r>
              <a:rPr lang="lt-LT" sz="1600">
                <a:solidFill>
                  <a:srgbClr val="3C78D8"/>
                </a:solidFill>
              </a:rPr>
              <a:t>result </a:t>
            </a:r>
            <a:r>
              <a:rPr lang="lt-LT" sz="1600"/>
              <a:t>= </a:t>
            </a:r>
            <a:r>
              <a:rPr lang="lt-LT" sz="1600">
                <a:solidFill>
                  <a:srgbClr val="3C78D8"/>
                </a:solidFill>
              </a:rPr>
              <a:t>word1 </a:t>
            </a:r>
            <a:r>
              <a:rPr lang="lt-LT" sz="1600"/>
              <a:t>+ </a:t>
            </a:r>
            <a:r>
              <a:rPr lang="lt-LT" sz="1600">
                <a:solidFill>
                  <a:srgbClr val="3C78D8"/>
                </a:solidFill>
              </a:rPr>
              <a:t>word2 </a:t>
            </a:r>
            <a:r>
              <a:rPr lang="lt-LT" sz="1600"/>
              <a:t>+ </a:t>
            </a:r>
            <a:r>
              <a:rPr lang="lt-LT" sz="1600">
                <a:solidFill>
                  <a:srgbClr val="3C78D8"/>
                </a:solidFill>
              </a:rPr>
              <a:t>word3</a:t>
            </a:r>
            <a:r>
              <a:rPr lang="lt-LT" sz="1600"/>
              <a:t>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string result = </a:t>
            </a:r>
            <a:r>
              <a:rPr lang="lt-LT" sz="1600">
                <a:solidFill>
                  <a:srgbClr val="E06666"/>
                </a:solidFill>
              </a:rPr>
              <a:t>“”</a:t>
            </a:r>
            <a:endParaRPr sz="1600">
              <a:solidFill>
                <a:srgbClr val="E0666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3C78D8"/>
                </a:solidFill>
              </a:rPr>
              <a:t>result </a:t>
            </a:r>
            <a:r>
              <a:rPr lang="lt-LT" sz="1600"/>
              <a:t>+= </a:t>
            </a:r>
            <a:r>
              <a:rPr lang="lt-LT" sz="1600">
                <a:solidFill>
                  <a:srgbClr val="3C78D8"/>
                </a:solidFill>
              </a:rPr>
              <a:t>word1</a:t>
            </a:r>
            <a:r>
              <a:rPr lang="lt-LT" sz="1600"/>
              <a:t>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3C78D8"/>
                </a:solidFill>
              </a:rPr>
              <a:t>result </a:t>
            </a:r>
            <a:r>
              <a:rPr lang="lt-LT" sz="1600"/>
              <a:t>+= </a:t>
            </a:r>
            <a:r>
              <a:rPr lang="lt-LT" sz="1600">
                <a:solidFill>
                  <a:srgbClr val="3C78D8"/>
                </a:solidFill>
              </a:rPr>
              <a:t>word2</a:t>
            </a:r>
            <a:r>
              <a:rPr lang="lt-LT" sz="1600"/>
              <a:t>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3C78D8"/>
                </a:solidFill>
              </a:rPr>
              <a:t>result </a:t>
            </a:r>
            <a:r>
              <a:rPr lang="lt-LT" sz="1600"/>
              <a:t>+= </a:t>
            </a:r>
            <a:r>
              <a:rPr lang="lt-LT" sz="1600">
                <a:solidFill>
                  <a:srgbClr val="3C78D8"/>
                </a:solidFill>
              </a:rPr>
              <a:t>word3</a:t>
            </a:r>
            <a:r>
              <a:rPr lang="lt-LT" sz="1600"/>
              <a:t>;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f4fa17838_0_184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Skaičių vertimas tekstu</a:t>
            </a:r>
            <a:endParaRPr/>
          </a:p>
        </p:txBody>
      </p:sp>
      <p:sp>
        <p:nvSpPr>
          <p:cNvPr id="269" name="Google Shape;269;g10f4fa17838_0_184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sp>
        <p:nvSpPr>
          <p:cNvPr id="270" name="Google Shape;270;g10f4fa17838_0_184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Papraščiausi būdai tai padaryt: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lt-LT" sz="1600"/>
              <a:t>string </a:t>
            </a:r>
            <a:r>
              <a:rPr lang="lt-LT" sz="1600">
                <a:solidFill>
                  <a:srgbClr val="3C78D8"/>
                </a:solidFill>
              </a:rPr>
              <a:t>s</a:t>
            </a:r>
            <a:r>
              <a:rPr lang="lt-LT" sz="1600"/>
              <a:t> = </a:t>
            </a:r>
            <a:r>
              <a:rPr lang="lt-LT" sz="1600">
                <a:solidFill>
                  <a:srgbClr val="E06666"/>
                </a:solidFill>
              </a:rPr>
              <a:t>“”</a:t>
            </a:r>
            <a:r>
              <a:rPr lang="lt-LT" sz="1600"/>
              <a:t> + </a:t>
            </a:r>
            <a:r>
              <a:rPr lang="lt-LT" sz="1600">
                <a:solidFill>
                  <a:srgbClr val="3C78D8"/>
                </a:solidFill>
              </a:rPr>
              <a:t>number</a:t>
            </a:r>
            <a:r>
              <a:rPr lang="lt-LT" sz="1600"/>
              <a:t>;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lt-LT" sz="1600">
                <a:solidFill>
                  <a:srgbClr val="3C78D8"/>
                </a:solidFill>
              </a:rPr>
              <a:t>s</a:t>
            </a:r>
            <a:r>
              <a:rPr lang="lt-LT" sz="1600"/>
              <a:t> =  </a:t>
            </a:r>
            <a:r>
              <a:rPr lang="lt-LT" sz="1600">
                <a:solidFill>
                  <a:srgbClr val="E06666"/>
                </a:solidFill>
              </a:rPr>
              <a:t>“”</a:t>
            </a:r>
            <a:r>
              <a:rPr lang="lt-LT" sz="1600"/>
              <a:t> + 123; // “123”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lt-LT" sz="1600"/>
              <a:t>string s = Convert.ToString(</a:t>
            </a:r>
            <a:r>
              <a:rPr lang="lt-LT" sz="1600">
                <a:solidFill>
                  <a:srgbClr val="3C78D8"/>
                </a:solidFill>
              </a:rPr>
              <a:t>number</a:t>
            </a:r>
            <a:r>
              <a:rPr lang="lt-LT" sz="1600"/>
              <a:t>)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lt-LT" sz="1600">
                <a:solidFill>
                  <a:srgbClr val="3C78D8"/>
                </a:solidFill>
              </a:rPr>
              <a:t>s</a:t>
            </a:r>
            <a:r>
              <a:rPr lang="lt-LT" sz="1600"/>
              <a:t> = Convert.ToString(123); 		// “123”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lt-LT" sz="1600">
                <a:solidFill>
                  <a:srgbClr val="3C78D8"/>
                </a:solidFill>
              </a:rPr>
              <a:t>s</a:t>
            </a:r>
            <a:r>
              <a:rPr lang="lt-LT" sz="1600"/>
              <a:t> = Convert.ToString(123.1231); 	// “123.1231”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b="1"/>
              <a:t>Convert </a:t>
            </a:r>
            <a:r>
              <a:rPr lang="lt-LT" sz="1600"/>
              <a:t>yra klasė skirta konvertuoti skirtingus kintamųjų tipus. Taip pat yra metodai kaip </a:t>
            </a:r>
            <a:r>
              <a:rPr lang="lt-LT" sz="1600" b="1"/>
              <a:t>Convert.ToInt32()</a:t>
            </a:r>
            <a:r>
              <a:rPr lang="lt-LT" sz="1600"/>
              <a:t>, </a:t>
            </a:r>
            <a:r>
              <a:rPr lang="lt-LT" sz="1600" b="1"/>
              <a:t>Convert.ToChar()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f4fa17838_0_192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Klausimai pasikartojimui</a:t>
            </a:r>
            <a:endParaRPr/>
          </a:p>
        </p:txBody>
      </p:sp>
      <p:sp>
        <p:nvSpPr>
          <p:cNvPr id="276" name="Google Shape;276;g10f4fa17838_0_192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sp>
        <p:nvSpPr>
          <p:cNvPr id="277" name="Google Shape;277;g10f4fa17838_0_192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/>
              <a:t>Kokiam paketui priklauso String klasė?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/>
              <a:t>Kokia reikšmė bus grąžinta: “Laba diena”.Length?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/>
              <a:t>Kaip apibrėžti tuščią eilutę?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/>
              <a:t>String </a:t>
            </a:r>
            <a:r>
              <a:rPr lang="lt-LT" sz="1600">
                <a:solidFill>
                  <a:srgbClr val="3C78D8"/>
                </a:solidFill>
              </a:rPr>
              <a:t>city </a:t>
            </a:r>
            <a:r>
              <a:rPr lang="lt-LT" sz="1600"/>
              <a:t>= </a:t>
            </a:r>
            <a:r>
              <a:rPr lang="lt-LT" sz="1600">
                <a:solidFill>
                  <a:srgbClr val="E06666"/>
                </a:solidFill>
              </a:rPr>
              <a:t>"Vilnius"</a:t>
            </a:r>
            <a:r>
              <a:rPr lang="lt-LT" sz="1600"/>
              <a:t>; Ką grąžins </a:t>
            </a:r>
            <a:r>
              <a:rPr lang="lt-LT" sz="1600">
                <a:solidFill>
                  <a:srgbClr val="3C78D8"/>
                </a:solidFill>
              </a:rPr>
              <a:t>city</a:t>
            </a:r>
            <a:r>
              <a:rPr lang="lt-LT" sz="1600"/>
              <a:t>[2]?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>
                <a:solidFill>
                  <a:srgbClr val="3C78D8"/>
                </a:solidFill>
              </a:rPr>
              <a:t>city</a:t>
            </a:r>
            <a:r>
              <a:rPr lang="lt-LT" sz="1600"/>
              <a:t>.Substring(2, 4)?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>
                <a:solidFill>
                  <a:srgbClr val="3C78D8"/>
                </a:solidFill>
              </a:rPr>
              <a:t>city</a:t>
            </a:r>
            <a:r>
              <a:rPr lang="lt-LT" sz="1600"/>
              <a:t>.LastIndexOf(“i”)?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f4fa17838_0_20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Klausimai pasikartojimui</a:t>
            </a:r>
            <a:endParaRPr/>
          </a:p>
        </p:txBody>
      </p:sp>
      <p:sp>
        <p:nvSpPr>
          <p:cNvPr id="283" name="Google Shape;283;g10f4fa17838_0_20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sp>
        <p:nvSpPr>
          <p:cNvPr id="284" name="Google Shape;284;g10f4fa17838_0_20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/>
              <a:t>Ką atlieka </a:t>
            </a:r>
            <a:r>
              <a:rPr lang="lt-LT" sz="1600" b="1"/>
              <a:t>Trim() </a:t>
            </a:r>
            <a:r>
              <a:rPr lang="lt-LT" sz="1600"/>
              <a:t>metodas?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/>
              <a:t>Kokia bus </a:t>
            </a:r>
            <a:r>
              <a:rPr lang="lt-LT" sz="1600" b="1"/>
              <a:t>s </a:t>
            </a:r>
            <a:r>
              <a:rPr lang="lt-LT" sz="1600"/>
              <a:t>reikšmė? </a:t>
            </a:r>
            <a:r>
              <a:rPr lang="lt-LT" sz="1600">
                <a:solidFill>
                  <a:srgbClr val="3C78D8"/>
                </a:solidFill>
              </a:rPr>
              <a:t>s</a:t>
            </a:r>
            <a:r>
              <a:rPr lang="lt-LT" sz="1600"/>
              <a:t> = </a:t>
            </a:r>
            <a:r>
              <a:rPr lang="lt-LT" sz="1600">
                <a:solidFill>
                  <a:srgbClr val="E06666"/>
                </a:solidFill>
              </a:rPr>
              <a:t>“dėdė”</a:t>
            </a:r>
            <a:r>
              <a:rPr lang="lt-LT" sz="1600"/>
              <a:t>.Replace(</a:t>
            </a:r>
            <a:r>
              <a:rPr lang="lt-LT" sz="1600">
                <a:solidFill>
                  <a:srgbClr val="E06666"/>
                </a:solidFill>
              </a:rPr>
              <a:t>“d”</a:t>
            </a:r>
            <a:r>
              <a:rPr lang="lt-LT" sz="1600"/>
              <a:t>,</a:t>
            </a:r>
            <a:r>
              <a:rPr lang="lt-LT" sz="1600">
                <a:solidFill>
                  <a:srgbClr val="E06666"/>
                </a:solidFill>
              </a:rPr>
              <a:t>”m”</a:t>
            </a:r>
            <a:r>
              <a:rPr lang="lt-LT" sz="1600"/>
              <a:t>);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/>
              <a:t>Kaip pakeičia </a:t>
            </a:r>
            <a:r>
              <a:rPr lang="lt-LT" sz="1600" b="1"/>
              <a:t>s</a:t>
            </a:r>
            <a:r>
              <a:rPr lang="lt-LT" sz="1600"/>
              <a:t> eilutę metodo </a:t>
            </a:r>
            <a:r>
              <a:rPr lang="lt-LT" sz="1600">
                <a:solidFill>
                  <a:srgbClr val="3C78D8"/>
                </a:solidFill>
              </a:rPr>
              <a:t>s</a:t>
            </a:r>
            <a:r>
              <a:rPr lang="lt-LT" sz="1600"/>
              <a:t>.ToUpperInvariant() iškvietimas?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/>
              <a:t>Koks paprasčiausias būdas skaičių paversti eilute (tekstu) ?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f4fa17838_0_209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Klausimai pasikartojimui</a:t>
            </a:r>
            <a:endParaRPr/>
          </a:p>
        </p:txBody>
      </p:sp>
      <p:sp>
        <p:nvSpPr>
          <p:cNvPr id="290" name="Google Shape;290;g10f4fa17838_0_209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sp>
        <p:nvSpPr>
          <p:cNvPr id="291" name="Google Shape;291;g10f4fa17838_0_209"/>
          <p:cNvSpPr txBox="1">
            <a:spLocks noGrp="1"/>
          </p:cNvSpPr>
          <p:nvPr>
            <p:ph type="body" idx="2"/>
          </p:nvPr>
        </p:nvSpPr>
        <p:spPr>
          <a:xfrm>
            <a:off x="451300" y="2160900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string </a:t>
            </a:r>
            <a:r>
              <a:rPr lang="lt-LT" sz="1600">
                <a:solidFill>
                  <a:srgbClr val="3C78D8"/>
                </a:solidFill>
              </a:rPr>
              <a:t>test </a:t>
            </a:r>
            <a:r>
              <a:rPr lang="lt-LT" sz="1600"/>
              <a:t>= </a:t>
            </a:r>
            <a:r>
              <a:rPr lang="lt-LT" sz="1600">
                <a:solidFill>
                  <a:srgbClr val="E06666"/>
                </a:solidFill>
              </a:rPr>
              <a:t>"Hello my friend!"</a:t>
            </a:r>
            <a:r>
              <a:rPr lang="lt-LT" sz="1600"/>
              <a:t>;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3C78D8"/>
                </a:solidFill>
              </a:rPr>
              <a:t>test</a:t>
            </a:r>
            <a:r>
              <a:rPr lang="lt-LT" sz="1600"/>
              <a:t>.Substring(5);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string </a:t>
            </a:r>
            <a:r>
              <a:rPr lang="lt-LT" sz="1600">
                <a:solidFill>
                  <a:srgbClr val="3C78D8"/>
                </a:solidFill>
              </a:rPr>
              <a:t>hello </a:t>
            </a:r>
            <a:r>
              <a:rPr lang="lt-LT" sz="1600"/>
              <a:t>= </a:t>
            </a:r>
            <a:r>
              <a:rPr lang="lt-LT" sz="1600">
                <a:solidFill>
                  <a:srgbClr val="3C78D8"/>
                </a:solidFill>
              </a:rPr>
              <a:t>test</a:t>
            </a:r>
            <a:r>
              <a:rPr lang="lt-LT" sz="1600"/>
              <a:t>.Substring(0, 5);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string </a:t>
            </a:r>
            <a:r>
              <a:rPr lang="lt-LT" sz="1600">
                <a:solidFill>
                  <a:srgbClr val="6D9EEB"/>
                </a:solidFill>
              </a:rPr>
              <a:t>friend </a:t>
            </a:r>
            <a:r>
              <a:rPr lang="lt-LT" sz="1600"/>
              <a:t>= </a:t>
            </a:r>
            <a:r>
              <a:rPr lang="lt-LT" sz="1600">
                <a:solidFill>
                  <a:srgbClr val="3C78D8"/>
                </a:solidFill>
              </a:rPr>
              <a:t>test</a:t>
            </a:r>
            <a:r>
              <a:rPr lang="lt-LT" sz="1600"/>
              <a:t>.Substring(8, 7);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char </a:t>
            </a:r>
            <a:r>
              <a:rPr lang="lt-LT" sz="1600">
                <a:solidFill>
                  <a:srgbClr val="3C78D8"/>
                </a:solidFill>
              </a:rPr>
              <a:t>m </a:t>
            </a:r>
            <a:r>
              <a:rPr lang="lt-LT" sz="1600"/>
              <a:t>= </a:t>
            </a:r>
            <a:r>
              <a:rPr lang="lt-LT" sz="1600">
                <a:solidFill>
                  <a:srgbClr val="3C78D8"/>
                </a:solidFill>
              </a:rPr>
              <a:t>test</a:t>
            </a:r>
            <a:r>
              <a:rPr lang="lt-LT" sz="1600"/>
              <a:t>[6];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string </a:t>
            </a:r>
            <a:r>
              <a:rPr lang="lt-LT" sz="1600">
                <a:solidFill>
                  <a:srgbClr val="3C78D8"/>
                </a:solidFill>
              </a:rPr>
              <a:t>replacedE </a:t>
            </a:r>
            <a:r>
              <a:rPr lang="lt-LT" sz="1600"/>
              <a:t>= </a:t>
            </a:r>
            <a:r>
              <a:rPr lang="lt-LT" sz="1600">
                <a:solidFill>
                  <a:srgbClr val="3C78D8"/>
                </a:solidFill>
              </a:rPr>
              <a:t>test</a:t>
            </a:r>
            <a:r>
              <a:rPr lang="lt-LT" sz="1600"/>
              <a:t>.Replace(</a:t>
            </a:r>
            <a:r>
              <a:rPr lang="lt-LT" sz="1600">
                <a:solidFill>
                  <a:srgbClr val="E06666"/>
                </a:solidFill>
              </a:rPr>
              <a:t>'e'</a:t>
            </a:r>
            <a:r>
              <a:rPr lang="lt-LT" sz="1600"/>
              <a:t>,</a:t>
            </a:r>
            <a:r>
              <a:rPr lang="lt-LT" sz="1600">
                <a:solidFill>
                  <a:srgbClr val="E06666"/>
                </a:solidFill>
              </a:rPr>
              <a:t> 'W'</a:t>
            </a:r>
            <a:r>
              <a:rPr lang="lt-LT" sz="1600"/>
              <a:t>);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int </a:t>
            </a:r>
            <a:r>
              <a:rPr lang="lt-LT" sz="1600">
                <a:solidFill>
                  <a:srgbClr val="3C78D8"/>
                </a:solidFill>
              </a:rPr>
              <a:t>myIndex </a:t>
            </a:r>
            <a:r>
              <a:rPr lang="lt-LT" sz="1600"/>
              <a:t>= </a:t>
            </a:r>
            <a:r>
              <a:rPr lang="lt-LT" sz="1600">
                <a:solidFill>
                  <a:srgbClr val="3C78D8"/>
                </a:solidFill>
              </a:rPr>
              <a:t>test</a:t>
            </a:r>
            <a:r>
              <a:rPr lang="lt-LT" sz="1600"/>
              <a:t>.IndexOf(</a:t>
            </a:r>
            <a:r>
              <a:rPr lang="lt-LT" sz="1600">
                <a:solidFill>
                  <a:srgbClr val="E06666"/>
                </a:solidFill>
              </a:rPr>
              <a:t>"my"</a:t>
            </a:r>
            <a:r>
              <a:rPr lang="lt-LT" sz="1600"/>
              <a:t>);</a:t>
            </a:r>
            <a:endParaRPr sz="16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Console.WriteLine(</a:t>
            </a:r>
            <a:r>
              <a:rPr lang="lt-LT" sz="1600">
                <a:solidFill>
                  <a:srgbClr val="E06666"/>
                </a:solidFill>
              </a:rPr>
              <a:t>$"test: {</a:t>
            </a:r>
            <a:r>
              <a:rPr lang="lt-LT" sz="1600">
                <a:solidFill>
                  <a:srgbClr val="3C78D8"/>
                </a:solidFill>
              </a:rPr>
              <a:t>test</a:t>
            </a:r>
            <a:r>
              <a:rPr lang="lt-LT" sz="1600">
                <a:solidFill>
                  <a:srgbClr val="E06666"/>
                </a:solidFill>
              </a:rPr>
              <a:t>}"</a:t>
            </a:r>
            <a:r>
              <a:rPr lang="lt-LT" sz="1600"/>
              <a:t>); 				//test: Hello my friend!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Console.WriteLine(</a:t>
            </a:r>
            <a:r>
              <a:rPr lang="lt-LT" sz="1600">
                <a:solidFill>
                  <a:srgbClr val="E06666"/>
                </a:solidFill>
              </a:rPr>
              <a:t>$"hello: {</a:t>
            </a:r>
            <a:r>
              <a:rPr lang="lt-LT" sz="1600">
                <a:solidFill>
                  <a:srgbClr val="3C78D8"/>
                </a:solidFill>
              </a:rPr>
              <a:t>hello</a:t>
            </a:r>
            <a:r>
              <a:rPr lang="lt-LT" sz="1600">
                <a:solidFill>
                  <a:srgbClr val="E06666"/>
                </a:solidFill>
              </a:rPr>
              <a:t>}"</a:t>
            </a:r>
            <a:r>
              <a:rPr lang="lt-LT" sz="1600"/>
              <a:t>); 			//hello: Hello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Console.WriteLine(</a:t>
            </a:r>
            <a:r>
              <a:rPr lang="lt-LT" sz="1600">
                <a:solidFill>
                  <a:srgbClr val="E06666"/>
                </a:solidFill>
              </a:rPr>
              <a:t>$"friend: {</a:t>
            </a:r>
            <a:r>
              <a:rPr lang="lt-LT" sz="1600">
                <a:solidFill>
                  <a:srgbClr val="6D9EEB"/>
                </a:solidFill>
              </a:rPr>
              <a:t>friend</a:t>
            </a:r>
            <a:r>
              <a:rPr lang="lt-LT" sz="1600">
                <a:solidFill>
                  <a:srgbClr val="E06666"/>
                </a:solidFill>
              </a:rPr>
              <a:t>}"</a:t>
            </a:r>
            <a:r>
              <a:rPr lang="lt-LT" sz="1600"/>
              <a:t>); 			// friend:  friend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Console.WriteLine(</a:t>
            </a:r>
            <a:r>
              <a:rPr lang="lt-LT" sz="1600">
                <a:solidFill>
                  <a:srgbClr val="E06666"/>
                </a:solidFill>
              </a:rPr>
              <a:t>$"m: {</a:t>
            </a:r>
            <a:r>
              <a:rPr lang="lt-LT" sz="1600">
                <a:solidFill>
                  <a:srgbClr val="3C78D8"/>
                </a:solidFill>
              </a:rPr>
              <a:t>m</a:t>
            </a:r>
            <a:r>
              <a:rPr lang="lt-LT" sz="1600">
                <a:solidFill>
                  <a:srgbClr val="E06666"/>
                </a:solidFill>
              </a:rPr>
              <a:t>}"</a:t>
            </a:r>
            <a:r>
              <a:rPr lang="lt-LT" sz="1600"/>
              <a:t>); 				// m: m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Console.WriteLine(</a:t>
            </a:r>
            <a:r>
              <a:rPr lang="lt-LT" sz="1600">
                <a:solidFill>
                  <a:srgbClr val="E06666"/>
                </a:solidFill>
              </a:rPr>
              <a:t>$"replacedE: {</a:t>
            </a:r>
            <a:r>
              <a:rPr lang="lt-LT" sz="1600">
                <a:solidFill>
                  <a:srgbClr val="3C78D8"/>
                </a:solidFill>
              </a:rPr>
              <a:t>replacedE</a:t>
            </a:r>
            <a:r>
              <a:rPr lang="lt-LT" sz="1600">
                <a:solidFill>
                  <a:srgbClr val="E06666"/>
                </a:solidFill>
              </a:rPr>
              <a:t>}"</a:t>
            </a:r>
            <a:r>
              <a:rPr lang="lt-LT" sz="1600"/>
              <a:t>); 		//replacedE: HWllo my friWnd!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Console.WriteLine(</a:t>
            </a:r>
            <a:r>
              <a:rPr lang="lt-LT" sz="1600">
                <a:solidFill>
                  <a:srgbClr val="E06666"/>
                </a:solidFill>
              </a:rPr>
              <a:t>$"myIndex: {</a:t>
            </a:r>
            <a:r>
              <a:rPr lang="lt-LT" sz="1600">
                <a:solidFill>
                  <a:srgbClr val="3C78D8"/>
                </a:solidFill>
              </a:rPr>
              <a:t>myIndex</a:t>
            </a:r>
            <a:r>
              <a:rPr lang="lt-LT" sz="1600">
                <a:solidFill>
                  <a:srgbClr val="E06666"/>
                </a:solidFill>
              </a:rPr>
              <a:t>}"</a:t>
            </a:r>
            <a:r>
              <a:rPr lang="lt-LT" sz="1600"/>
              <a:t>); 		// myIndex: 6</a:t>
            </a:r>
            <a:endParaRPr sz="16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sz="16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System.String</a:t>
            </a:r>
            <a:endParaRPr/>
          </a:p>
        </p:txBody>
      </p:sp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480391" y="1371705"/>
            <a:ext cx="5153927" cy="136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Kaip naudoti string klasę</a:t>
            </a:r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Kokius metodus turi string klasė</a:t>
            </a:r>
            <a:endParaRPr/>
          </a:p>
        </p:txBody>
      </p:sp>
      <p:sp>
        <p:nvSpPr>
          <p:cNvPr id="140" name="Google Shape;140;p2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Kaip yra indeksuojami string reikšmės simboliai</a:t>
            </a:r>
            <a:endParaRPr/>
          </a:p>
        </p:txBody>
      </p:sp>
      <p:grpSp>
        <p:nvGrpSpPr>
          <p:cNvPr id="141" name="Google Shape;141;p2"/>
          <p:cNvGrpSpPr/>
          <p:nvPr/>
        </p:nvGrpSpPr>
        <p:grpSpPr>
          <a:xfrm>
            <a:off x="480390" y="3193409"/>
            <a:ext cx="731478" cy="731478"/>
            <a:chOff x="0" y="0"/>
            <a:chExt cx="731476" cy="731476"/>
          </a:xfrm>
        </p:grpSpPr>
        <p:sp>
          <p:nvSpPr>
            <p:cNvPr id="142" name="Google Shape;142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grpSp>
        <p:nvGrpSpPr>
          <p:cNvPr id="144" name="Google Shape;144;p2"/>
          <p:cNvGrpSpPr/>
          <p:nvPr/>
        </p:nvGrpSpPr>
        <p:grpSpPr>
          <a:xfrm>
            <a:off x="480390" y="4403230"/>
            <a:ext cx="731478" cy="731478"/>
            <a:chOff x="0" y="0"/>
            <a:chExt cx="731476" cy="731476"/>
          </a:xfrm>
        </p:grpSpPr>
        <p:sp>
          <p:nvSpPr>
            <p:cNvPr id="145" name="Google Shape;145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480390" y="5514578"/>
            <a:ext cx="731478" cy="731478"/>
            <a:chOff x="0" y="0"/>
            <a:chExt cx="731476" cy="731476"/>
          </a:xfrm>
        </p:grpSpPr>
        <p:sp>
          <p:nvSpPr>
            <p:cNvPr id="148" name="Google Shape;148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f4fa17838_0_22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grpSp>
        <p:nvGrpSpPr>
          <p:cNvPr id="297" name="Google Shape;297;g10f4fa17838_0_229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298" name="Google Shape;298;g10f4fa17838_0_229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f4fa17838_0_229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>
                  <a:solidFill>
                    <a:srgbClr val="FEFFFF"/>
                  </a:solidFill>
                </a:rPr>
                <a:t>Užduotis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0" name="Google Shape;300;g10f4fa17838_0_229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10f4fa17838_0_229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Išbandyti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klasės metodus: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.Substring()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.Replace()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.IndexOf()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.Trim()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.ToLowerInvariant()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.ToUpperInvariant()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sp>
        <p:nvSpPr>
          <p:cNvPr id="307" name="Google Shape;307;p7"/>
          <p:cNvSpPr/>
          <p:nvPr/>
        </p:nvSpPr>
        <p:spPr>
          <a:xfrm>
            <a:off x="3281760" y="1821960"/>
            <a:ext cx="3750120" cy="32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/>
              <a:t>String klasė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7"/>
          <p:cNvSpPr/>
          <p:nvPr/>
        </p:nvSpPr>
        <p:spPr>
          <a:xfrm>
            <a:off x="3281760" y="2171520"/>
            <a:ext cx="3750120" cy="5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7"/>
          <p:cNvSpPr/>
          <p:nvPr/>
        </p:nvSpPr>
        <p:spPr>
          <a:xfrm>
            <a:off x="480240" y="5032080"/>
            <a:ext cx="2342880" cy="1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0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Naudinga informacija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7"/>
          <p:cNvSpPr/>
          <p:nvPr/>
        </p:nvSpPr>
        <p:spPr>
          <a:xfrm>
            <a:off x="7503480" y="1821960"/>
            <a:ext cx="4207320" cy="79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/>
              <a:t>https://docs.microsoft.com/en-us/dotnet/api/system.string?view=net-6.0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Apie String klasę</a:t>
            </a:r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System.String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String tipo klasės objektas apibrėžia eilutės simbolių seką</a:t>
            </a:r>
            <a:endParaRPr sz="1600">
              <a:solidFill>
                <a:srgbClr val="00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String klasė yra System.String pakete, kuris nereikalauja jo importavimo sakinio</a:t>
            </a:r>
            <a:endParaRPr sz="1600">
              <a:solidFill>
                <a:srgbClr val="00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Kaip ir kitos klasės, String turi aibę konstruktorių ir metodų.</a:t>
            </a:r>
            <a:endParaRPr sz="1600">
              <a:solidFill>
                <a:srgbClr val="00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Skirtingai nuo kitų klasių, String objektams galima taikyti dvi operacijas: + ir +=, kurios apjungia eilutes.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157" name="Google Shape;15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900" y="4575375"/>
            <a:ext cx="4144600" cy="18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7993" y="4575375"/>
            <a:ext cx="4363707" cy="18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f4fa17838_0_15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Eilutės</a:t>
            </a:r>
            <a:endParaRPr/>
          </a:p>
        </p:txBody>
      </p:sp>
      <p:sp>
        <p:nvSpPr>
          <p:cNvPr id="164" name="Google Shape;164;g10f4fa17838_0_15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System.String</a:t>
            </a:r>
            <a:endParaRPr sz="1400"/>
          </a:p>
        </p:txBody>
      </p:sp>
      <p:sp>
        <p:nvSpPr>
          <p:cNvPr id="165" name="Google Shape;165;g10f4fa17838_0_15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Apibrėžiamos parašant tekstą kabutėse:  “Tai tiesioginė eilutė”</a:t>
            </a:r>
            <a:endParaRPr sz="1600">
              <a:solidFill>
                <a:srgbClr val="00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Nekviečia konstruktoriaus.</a:t>
            </a:r>
            <a:endParaRPr sz="1600">
              <a:solidFill>
                <a:srgbClr val="00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Gali būti priskirtos String tipo kintamiesiems.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Gali būti perduotos konstruktorių ir eilučių parametrais.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Turi aibę naudingų String klasės metodų.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f4fa17838_0_30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Eilučių pavyzdžiai</a:t>
            </a:r>
            <a:endParaRPr/>
          </a:p>
        </p:txBody>
      </p:sp>
      <p:sp>
        <p:nvSpPr>
          <p:cNvPr id="171" name="Google Shape;171;g10f4fa17838_0_30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System.String</a:t>
            </a:r>
            <a:endParaRPr sz="1400"/>
          </a:p>
        </p:txBody>
      </p:sp>
      <p:sp>
        <p:nvSpPr>
          <p:cNvPr id="172" name="Google Shape;172;g10f4fa17838_0_30"/>
          <p:cNvSpPr txBox="1">
            <a:spLocks noGrp="1"/>
          </p:cNvSpPr>
          <p:nvPr>
            <p:ph type="body" idx="2"/>
          </p:nvPr>
        </p:nvSpPr>
        <p:spPr>
          <a:xfrm>
            <a:off x="480400" y="5295000"/>
            <a:ext cx="88518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Jei bandysime gauti simbolį su didesniu indeksu, tada gausime klaidą: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>
                <a:solidFill>
                  <a:srgbClr val="FF0000"/>
                </a:solidFill>
              </a:rPr>
              <a:t>System.IndexOutOfRangeException: 'Index was outside the bounds of the array.'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73" name="Google Shape;173;g10f4fa17838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25" y="2129725"/>
            <a:ext cx="3859325" cy="17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0f4fa17838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00" y="4108450"/>
            <a:ext cx="48006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f4fa17838_0_50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Tuščios eilutės</a:t>
            </a:r>
            <a:endParaRPr/>
          </a:p>
        </p:txBody>
      </p:sp>
      <p:sp>
        <p:nvSpPr>
          <p:cNvPr id="180" name="Google Shape;180;g10f4fa17838_0_50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System.String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81" name="Google Shape;181;g10f4fa17838_0_50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Tuščia eilutė neturi nei vieno simbolio; jos ilgis lygus 0.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Tuščia eilutė skiriasi nuo neinicijuotos:string</a:t>
            </a:r>
            <a:endParaRPr sz="1600"/>
          </a:p>
        </p:txBody>
      </p:sp>
      <p:pic>
        <p:nvPicPr>
          <p:cNvPr id="182" name="Google Shape;182;g10f4fa17838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32" y="3178225"/>
            <a:ext cx="2775825" cy="7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0f4fa17838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30" y="5174150"/>
            <a:ext cx="1976025" cy="49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g10f4fa17838_0_50"/>
          <p:cNvCxnSpPr/>
          <p:nvPr/>
        </p:nvCxnSpPr>
        <p:spPr>
          <a:xfrm flipH="1">
            <a:off x="2589700" y="5415300"/>
            <a:ext cx="1397100" cy="8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g10f4fa17838_0_50"/>
          <p:cNvSpPr txBox="1"/>
          <p:nvPr/>
        </p:nvSpPr>
        <p:spPr>
          <a:xfrm>
            <a:off x="4031125" y="5219250"/>
            <a:ext cx="15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b="1"/>
              <a:t>word1</a:t>
            </a:r>
            <a:r>
              <a:rPr lang="lt-LT"/>
              <a:t> yra </a:t>
            </a:r>
            <a:r>
              <a:rPr lang="lt-LT" b="1"/>
              <a:t>null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f4fa17838_0_77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Kiti konstruktoriai</a:t>
            </a:r>
            <a:endParaRPr/>
          </a:p>
        </p:txBody>
      </p:sp>
      <p:sp>
        <p:nvSpPr>
          <p:cNvPr id="191" name="Google Shape;191;g10f4fa17838_0_77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System.String</a:t>
            </a:r>
            <a:endParaRPr sz="1400"/>
          </a:p>
        </p:txBody>
      </p:sp>
      <p:sp>
        <p:nvSpPr>
          <p:cNvPr id="192" name="Google Shape;192;g10f4fa17838_0_77"/>
          <p:cNvSpPr txBox="1"/>
          <p:nvPr/>
        </p:nvSpPr>
        <p:spPr>
          <a:xfrm>
            <a:off x="480400" y="2482925"/>
            <a:ext cx="441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Galima naudoti masyvą, kad sukurti eilutę</a:t>
            </a:r>
            <a:endParaRPr sz="1600"/>
          </a:p>
        </p:txBody>
      </p:sp>
      <p:pic>
        <p:nvPicPr>
          <p:cNvPr id="193" name="Google Shape;193;g10f4fa17838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298975"/>
            <a:ext cx="4779875" cy="6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f4fa17838_0_89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Metodas replace</a:t>
            </a:r>
            <a:endParaRPr/>
          </a:p>
        </p:txBody>
      </p:sp>
      <p:sp>
        <p:nvSpPr>
          <p:cNvPr id="199" name="Google Shape;199;g10f4fa17838_0_89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System.String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00" name="Google Shape;200;g10f4fa17838_0_89"/>
          <p:cNvSpPr txBox="1"/>
          <p:nvPr/>
        </p:nvSpPr>
        <p:spPr>
          <a:xfrm>
            <a:off x="480400" y="2482925"/>
            <a:ext cx="6903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/>
              <a:t>string word2 = word1.Replace(oldChar, newChar);</a:t>
            </a:r>
            <a:endParaRPr sz="1600"/>
          </a:p>
        </p:txBody>
      </p:sp>
      <p:pic>
        <p:nvPicPr>
          <p:cNvPr id="201" name="Google Shape;201;g10f4fa17838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992525"/>
            <a:ext cx="4232425" cy="7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0f4fa17838_0_89"/>
          <p:cNvSpPr txBox="1"/>
          <p:nvPr/>
        </p:nvSpPr>
        <p:spPr>
          <a:xfrm>
            <a:off x="952150" y="2914025"/>
            <a:ext cx="9809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 dirty="0"/>
              <a:t>grąžina naują eilutę, kurioje word1 eilutėje visi </a:t>
            </a:r>
            <a:r>
              <a:rPr lang="lt-LT" sz="1600" dirty="0" err="1"/>
              <a:t>oldChar</a:t>
            </a:r>
            <a:r>
              <a:rPr lang="lt-LT" sz="1600" dirty="0"/>
              <a:t> simboliai pakeisti </a:t>
            </a:r>
            <a:r>
              <a:rPr lang="lt-LT" sz="1600" dirty="0" err="1"/>
              <a:t>newChar</a:t>
            </a:r>
            <a:r>
              <a:rPr lang="lt-LT" sz="1600" dirty="0"/>
              <a:t> simboliu</a:t>
            </a:r>
            <a:endParaRPr sz="1600" dirty="0"/>
          </a:p>
        </p:txBody>
      </p:sp>
      <p:sp>
        <p:nvSpPr>
          <p:cNvPr id="203" name="Google Shape;203;g10f4fa17838_0_89"/>
          <p:cNvSpPr txBox="1"/>
          <p:nvPr/>
        </p:nvSpPr>
        <p:spPr>
          <a:xfrm>
            <a:off x="480400" y="5344900"/>
            <a:ext cx="4965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/>
              <a:t>// word2 yra "papa", o word1 lieka "mama"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f4fa17838_0_105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Parametras length ir []</a:t>
            </a:r>
            <a:endParaRPr/>
          </a:p>
        </p:txBody>
      </p:sp>
      <p:sp>
        <p:nvSpPr>
          <p:cNvPr id="209" name="Google Shape;209;g10f4fa17838_0_105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System.String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10" name="Google Shape;210;g10f4fa17838_0_105"/>
          <p:cNvSpPr txBox="1"/>
          <p:nvPr/>
        </p:nvSpPr>
        <p:spPr>
          <a:xfrm>
            <a:off x="1669975" y="25212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200"/>
              <a:t>string length;</a:t>
            </a:r>
            <a:endParaRPr sz="2200"/>
          </a:p>
        </p:txBody>
      </p:sp>
      <p:sp>
        <p:nvSpPr>
          <p:cNvPr id="211" name="Google Shape;211;g10f4fa17838_0_105"/>
          <p:cNvSpPr txBox="1"/>
          <p:nvPr/>
        </p:nvSpPr>
        <p:spPr>
          <a:xfrm>
            <a:off x="6335600" y="2638000"/>
            <a:ext cx="518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200"/>
              <a:t>Grąžina kiek eilutėje yra simbolių</a:t>
            </a:r>
            <a:endParaRPr sz="2200"/>
          </a:p>
        </p:txBody>
      </p:sp>
      <p:sp>
        <p:nvSpPr>
          <p:cNvPr id="212" name="Google Shape;212;g10f4fa17838_0_105"/>
          <p:cNvSpPr txBox="1"/>
          <p:nvPr/>
        </p:nvSpPr>
        <p:spPr>
          <a:xfrm>
            <a:off x="1669975" y="32963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200"/>
              <a:t>word[index]</a:t>
            </a:r>
            <a:endParaRPr sz="2200"/>
          </a:p>
        </p:txBody>
      </p:sp>
      <p:sp>
        <p:nvSpPr>
          <p:cNvPr id="213" name="Google Shape;213;g10f4fa17838_0_105"/>
          <p:cNvSpPr txBox="1"/>
          <p:nvPr/>
        </p:nvSpPr>
        <p:spPr>
          <a:xfrm>
            <a:off x="6335600" y="3296375"/>
            <a:ext cx="5185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200"/>
              <a:t>Grąžina simbolį esantį index-ojoje pozicijoje.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3AB7FCC0C2B04DBFE4669CA122D8FA" ma:contentTypeVersion="4" ma:contentTypeDescription="Create a new document." ma:contentTypeScope="" ma:versionID="6e3eab56029dba0b9f5e3665a6a81a76">
  <xsd:schema xmlns:xsd="http://www.w3.org/2001/XMLSchema" xmlns:xs="http://www.w3.org/2001/XMLSchema" xmlns:p="http://schemas.microsoft.com/office/2006/metadata/properties" xmlns:ns2="039ecf94-21ac-4e15-b12a-cbdec4cdc845" targetNamespace="http://schemas.microsoft.com/office/2006/metadata/properties" ma:root="true" ma:fieldsID="297d41a9b8935ef12253b07955d4f0cd" ns2:_="">
    <xsd:import namespace="039ecf94-21ac-4e15-b12a-cbdec4cdc8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ecf94-21ac-4e15-b12a-cbdec4cdc8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9A83BE-C768-4FF5-A9FD-5C13451414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40CDF7-EC09-4F49-9ABD-6819808F40E1}"/>
</file>

<file path=customXml/itemProps3.xml><?xml version="1.0" encoding="utf-8"?>
<ds:datastoreItem xmlns:ds="http://schemas.openxmlformats.org/officeDocument/2006/customXml" ds:itemID="{C57C3C32-0AED-4482-9F30-B73D439B3E6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21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3_Office Theme</vt:lpstr>
      <vt:lpstr>System.String</vt:lpstr>
      <vt:lpstr>Šiandien išmoksite</vt:lpstr>
      <vt:lpstr>Apie String klasę</vt:lpstr>
      <vt:lpstr>Eilutės</vt:lpstr>
      <vt:lpstr>Eilučių pavyzdžiai</vt:lpstr>
      <vt:lpstr>Tuščios eilutės</vt:lpstr>
      <vt:lpstr>Kiti konstruktoriai</vt:lpstr>
      <vt:lpstr>Metodas replace</vt:lpstr>
      <vt:lpstr>Parametras length ir []</vt:lpstr>
      <vt:lpstr>PowerPoint Presentation</vt:lpstr>
      <vt:lpstr>Metodas Substring</vt:lpstr>
      <vt:lpstr>PowerPoint Presentation</vt:lpstr>
      <vt:lpstr>Metodas IndexOf</vt:lpstr>
      <vt:lpstr>Metodas Trim()</vt:lpstr>
      <vt:lpstr>Eilučių sujungimo metodai</vt:lpstr>
      <vt:lpstr>Skaičių vertimas tekstu</vt:lpstr>
      <vt:lpstr>Klausimai pasikartojimui</vt:lpstr>
      <vt:lpstr>Klausimai pasikartojimui</vt:lpstr>
      <vt:lpstr>Klausimai pasikartojimui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System.String</dc:title>
  <cp:revision>3</cp:revision>
  <dcterms:modified xsi:type="dcterms:W3CDTF">2024-02-21T15:30:03Z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0x010100673AB7FCC0C2B04DBFE4669CA122D8FA</vt:lpwstr>
  </property>
</Properties>
</file>