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gjQgRnc84fvnHV5hM4eSRfLzfo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348F1-B4A3-A644-7412-004DE924E99D}" v="14" dt="2024-03-07T11:36:49.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BBB348F1-B4A3-A644-7412-004DE924E99D}"/>
    <pc:docChg chg="modSld">
      <pc:chgData name="Enrika Tribockaja" userId="S::enrika@codeacademy.lt::af70034f-6747-4306-867e-c4e82cb3e8bf" providerId="AD" clId="Web-{BBB348F1-B4A3-A644-7412-004DE924E99D}" dt="2024-03-07T11:36:49.064" v="12" actId="1076"/>
      <pc:docMkLst>
        <pc:docMk/>
      </pc:docMkLst>
      <pc:sldChg chg="modSp">
        <pc:chgData name="Enrika Tribockaja" userId="S::enrika@codeacademy.lt::af70034f-6747-4306-867e-c4e82cb3e8bf" providerId="AD" clId="Web-{BBB348F1-B4A3-A644-7412-004DE924E99D}" dt="2024-03-07T11:31:57.261" v="0" actId="1076"/>
        <pc:sldMkLst>
          <pc:docMk/>
          <pc:sldMk cId="0" sldId="259"/>
        </pc:sldMkLst>
        <pc:picChg chg="mod">
          <ac:chgData name="Enrika Tribockaja" userId="S::enrika@codeacademy.lt::af70034f-6747-4306-867e-c4e82cb3e8bf" providerId="AD" clId="Web-{BBB348F1-B4A3-A644-7412-004DE924E99D}" dt="2024-03-07T11:31:57.261" v="0" actId="1076"/>
          <ac:picMkLst>
            <pc:docMk/>
            <pc:sldMk cId="0" sldId="259"/>
            <ac:picMk id="100" creationId="{00000000-0000-0000-0000-000000000000}"/>
          </ac:picMkLst>
        </pc:picChg>
      </pc:sldChg>
      <pc:sldChg chg="modSp">
        <pc:chgData name="Enrika Tribockaja" userId="S::enrika@codeacademy.lt::af70034f-6747-4306-867e-c4e82cb3e8bf" providerId="AD" clId="Web-{BBB348F1-B4A3-A644-7412-004DE924E99D}" dt="2024-03-07T11:33:01.262" v="2" actId="20577"/>
        <pc:sldMkLst>
          <pc:docMk/>
          <pc:sldMk cId="0" sldId="261"/>
        </pc:sldMkLst>
        <pc:spChg chg="mod">
          <ac:chgData name="Enrika Tribockaja" userId="S::enrika@codeacademy.lt::af70034f-6747-4306-867e-c4e82cb3e8bf" providerId="AD" clId="Web-{BBB348F1-B4A3-A644-7412-004DE924E99D}" dt="2024-03-07T11:33:01.262" v="2" actId="20577"/>
          <ac:spMkLst>
            <pc:docMk/>
            <pc:sldMk cId="0" sldId="261"/>
            <ac:spMk id="115" creationId="{00000000-0000-0000-0000-000000000000}"/>
          </ac:spMkLst>
        </pc:spChg>
      </pc:sldChg>
      <pc:sldChg chg="modSp">
        <pc:chgData name="Enrika Tribockaja" userId="S::enrika@codeacademy.lt::af70034f-6747-4306-867e-c4e82cb3e8bf" providerId="AD" clId="Web-{BBB348F1-B4A3-A644-7412-004DE924E99D}" dt="2024-03-07T11:35:00.546" v="5" actId="20577"/>
        <pc:sldMkLst>
          <pc:docMk/>
          <pc:sldMk cId="0" sldId="267"/>
        </pc:sldMkLst>
        <pc:spChg chg="mod">
          <ac:chgData name="Enrika Tribockaja" userId="S::enrika@codeacademy.lt::af70034f-6747-4306-867e-c4e82cb3e8bf" providerId="AD" clId="Web-{BBB348F1-B4A3-A644-7412-004DE924E99D}" dt="2024-03-07T11:35:00.546" v="5" actId="20577"/>
          <ac:spMkLst>
            <pc:docMk/>
            <pc:sldMk cId="0" sldId="267"/>
            <ac:spMk id="166" creationId="{00000000-0000-0000-0000-000000000000}"/>
          </ac:spMkLst>
        </pc:spChg>
      </pc:sldChg>
      <pc:sldChg chg="modSp">
        <pc:chgData name="Enrika Tribockaja" userId="S::enrika@codeacademy.lt::af70034f-6747-4306-867e-c4e82cb3e8bf" providerId="AD" clId="Web-{BBB348F1-B4A3-A644-7412-004DE924E99D}" dt="2024-03-07T11:36:40.032" v="9" actId="20577"/>
        <pc:sldMkLst>
          <pc:docMk/>
          <pc:sldMk cId="0" sldId="270"/>
        </pc:sldMkLst>
        <pc:spChg chg="mod">
          <ac:chgData name="Enrika Tribockaja" userId="S::enrika@codeacademy.lt::af70034f-6747-4306-867e-c4e82cb3e8bf" providerId="AD" clId="Web-{BBB348F1-B4A3-A644-7412-004DE924E99D}" dt="2024-03-07T11:36:40.032" v="9" actId="20577"/>
          <ac:spMkLst>
            <pc:docMk/>
            <pc:sldMk cId="0" sldId="270"/>
            <ac:spMk id="195" creationId="{00000000-0000-0000-0000-000000000000}"/>
          </ac:spMkLst>
        </pc:spChg>
      </pc:sldChg>
      <pc:sldChg chg="modSp">
        <pc:chgData name="Enrika Tribockaja" userId="S::enrika@codeacademy.lt::af70034f-6747-4306-867e-c4e82cb3e8bf" providerId="AD" clId="Web-{BBB348F1-B4A3-A644-7412-004DE924E99D}" dt="2024-03-07T11:36:49.064" v="12" actId="1076"/>
        <pc:sldMkLst>
          <pc:docMk/>
          <pc:sldMk cId="0" sldId="271"/>
        </pc:sldMkLst>
        <pc:spChg chg="mod">
          <ac:chgData name="Enrika Tribockaja" userId="S::enrika@codeacademy.lt::af70034f-6747-4306-867e-c4e82cb3e8bf" providerId="AD" clId="Web-{BBB348F1-B4A3-A644-7412-004DE924E99D}" dt="2024-03-07T11:36:49.064" v="12" actId="1076"/>
          <ac:spMkLst>
            <pc:docMk/>
            <pc:sldMk cId="0" sldId="271"/>
            <ac:spMk id="205" creationId="{00000000-0000-0000-0000-000000000000}"/>
          </ac:spMkLst>
        </pc:spChg>
        <pc:picChg chg="mod">
          <ac:chgData name="Enrika Tribockaja" userId="S::enrika@codeacademy.lt::af70034f-6747-4306-867e-c4e82cb3e8bf" providerId="AD" clId="Web-{BBB348F1-B4A3-A644-7412-004DE924E99D}" dt="2024-03-07T11:36:46.751" v="11" actId="1076"/>
          <ac:picMkLst>
            <pc:docMk/>
            <pc:sldMk cId="0" sldId="271"/>
            <ac:picMk id="20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3181aee8f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5" name="Google Shape;145;g253181aee8f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3181aee8f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3" name="Google Shape;153;g253181aee8f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3181aee8f_0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62" name="Google Shape;162;g253181aee8f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53181aee8f_0_10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253181aee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3181aee8f_0_1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1" name="Google Shape;191;g253181aee8f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3181aee8f_0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98" name="Google Shape;198;g253181aee8f_0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3181aee8f_0_1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8" name="Google Shape;208;g253181aee8f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3181aee8f_0_17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253181aee8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88" name="Google Shape;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3181aee8f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95" name="Google Shape;95;g253181aee8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3181aee8f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3" name="Google Shape;103;g253181aee8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3181aee8f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1" name="Google Shape;111;g253181aee8f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3181aee8f_0_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9" name="Google Shape;119;g253181aee8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3181aee8f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8" name="Google Shape;128;g253181aee8f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3181aee8f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6" name="Google Shape;136;g253181aee8f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Metodai</a:t>
            </a:r>
            <a:endParaRPr sz="6000" b="1" i="0" u="none" strike="noStrike" cap="none">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Dėstytojas</a:t>
            </a:r>
            <a:endParaRPr/>
          </a:p>
          <a:p>
            <a:pPr marL="0" lvl="0" indent="0" algn="l" rtl="0">
              <a:lnSpc>
                <a:spcPct val="90000"/>
              </a:lnSpc>
              <a:spcBef>
                <a:spcPts val="1000"/>
              </a:spcBef>
              <a:spcAft>
                <a:spcPts val="0"/>
              </a:spcAft>
              <a:buClr>
                <a:srgbClr val="000000"/>
              </a:buClr>
              <a:buSzPts val="1600"/>
              <a:buFont typeface="Arial"/>
              <a:buNone/>
            </a:pPr>
            <a:r>
              <a:rPr lang="lt-LT"/>
              <a:t>Vilmantas Neviera</a:t>
            </a:r>
            <a:endParaRPr/>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53181aee8f_0_6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Metodo kvietimas iš kito metodo</a:t>
            </a:r>
            <a:endParaRPr/>
          </a:p>
        </p:txBody>
      </p:sp>
      <p:sp>
        <p:nvSpPr>
          <p:cNvPr id="148" name="Google Shape;148;g253181aee8f_0_6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49" name="Google Shape;149;g253181aee8f_0_64"/>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Čia matome kaip galima utilizuoti vieno metodo kvietimą iš kito.</a:t>
            </a:r>
            <a:endParaRPr sz="1600"/>
          </a:p>
          <a:p>
            <a:pPr marL="0" lvl="0" indent="0" algn="l" rtl="0">
              <a:lnSpc>
                <a:spcPct val="150000"/>
              </a:lnSpc>
              <a:spcBef>
                <a:spcPts val="0"/>
              </a:spcBef>
              <a:spcAft>
                <a:spcPts val="0"/>
              </a:spcAft>
              <a:buNone/>
            </a:pPr>
            <a:r>
              <a:rPr lang="lt-LT" sz="1600"/>
              <a:t>Dažniausiai dėl vienos eilutės kodo mes metodo</a:t>
            </a:r>
            <a:endParaRPr sz="1600"/>
          </a:p>
          <a:p>
            <a:pPr marL="0" lvl="0" indent="0" algn="l" rtl="0">
              <a:lnSpc>
                <a:spcPct val="150000"/>
              </a:lnSpc>
              <a:spcBef>
                <a:spcPts val="0"/>
              </a:spcBef>
              <a:spcAft>
                <a:spcPts val="0"/>
              </a:spcAft>
              <a:buNone/>
            </a:pPr>
            <a:r>
              <a:rPr lang="lt-LT" sz="1600"/>
              <a:t>nekursime, bet pavyzdžio dėlei galime susikurt</a:t>
            </a:r>
            <a:endParaRPr sz="1600"/>
          </a:p>
        </p:txBody>
      </p:sp>
      <p:pic>
        <p:nvPicPr>
          <p:cNvPr id="150" name="Google Shape;150;g253181aee8f_0_64"/>
          <p:cNvPicPr preferRelativeResize="0"/>
          <p:nvPr/>
        </p:nvPicPr>
        <p:blipFill>
          <a:blip r:embed="rId3">
            <a:alphaModFix/>
          </a:blip>
          <a:stretch>
            <a:fillRect/>
          </a:stretch>
        </p:blipFill>
        <p:spPr>
          <a:xfrm>
            <a:off x="5348963" y="2751375"/>
            <a:ext cx="5229225" cy="24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53181aee8f_0_7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Metodų pavyzdžiai</a:t>
            </a:r>
            <a:endParaRPr/>
          </a:p>
        </p:txBody>
      </p:sp>
      <p:sp>
        <p:nvSpPr>
          <p:cNvPr id="156" name="Google Shape;156;g253181aee8f_0_7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57" name="Google Shape;157;g253181aee8f_0_72"/>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Metodas apskaičiuojantis atstumą tarp dviejų taškų dvimatėje erdvėje naudojant euklidinės erdvės formulę.</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Šis metodas apskaičiuoja trikampio plotą</a:t>
            </a:r>
            <a:endParaRPr sz="1600"/>
          </a:p>
        </p:txBody>
      </p:sp>
      <p:pic>
        <p:nvPicPr>
          <p:cNvPr id="158" name="Google Shape;158;g253181aee8f_0_72"/>
          <p:cNvPicPr preferRelativeResize="0"/>
          <p:nvPr/>
        </p:nvPicPr>
        <p:blipFill>
          <a:blip r:embed="rId3">
            <a:alphaModFix/>
          </a:blip>
          <a:stretch>
            <a:fillRect/>
          </a:stretch>
        </p:blipFill>
        <p:spPr>
          <a:xfrm>
            <a:off x="1072938" y="2976550"/>
            <a:ext cx="8086725" cy="904875"/>
          </a:xfrm>
          <a:prstGeom prst="rect">
            <a:avLst/>
          </a:prstGeom>
          <a:noFill/>
          <a:ln>
            <a:noFill/>
          </a:ln>
        </p:spPr>
      </p:pic>
      <p:pic>
        <p:nvPicPr>
          <p:cNvPr id="159" name="Google Shape;159;g253181aee8f_0_72"/>
          <p:cNvPicPr preferRelativeResize="0"/>
          <p:nvPr/>
        </p:nvPicPr>
        <p:blipFill>
          <a:blip r:embed="rId4">
            <a:alphaModFix/>
          </a:blip>
          <a:stretch>
            <a:fillRect/>
          </a:stretch>
        </p:blipFill>
        <p:spPr>
          <a:xfrm>
            <a:off x="1072938" y="4522863"/>
            <a:ext cx="7515225" cy="96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53181aee8f_0_8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Metodų pavyzdžiai</a:t>
            </a:r>
            <a:endParaRPr/>
          </a:p>
        </p:txBody>
      </p:sp>
      <p:sp>
        <p:nvSpPr>
          <p:cNvPr id="165" name="Google Shape;165;g253181aee8f_0_8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66" name="Google Shape;166;g253181aee8f_0_81"/>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Šis metodas apskaičiuoja ar metai yra keliamieji.</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indent="0">
              <a:lnSpc>
                <a:spcPct val="150000"/>
              </a:lnSpc>
              <a:spcBef>
                <a:spcPts val="0"/>
              </a:spcBef>
            </a:pPr>
            <a:r>
              <a:rPr lang="lt-LT" sz="1600" dirty="0"/>
              <a:t>Šis metodas su truputį </a:t>
            </a:r>
            <a:r>
              <a:rPr lang="lt-LT" sz="1600" dirty="0" err="1"/>
              <a:t>sudetingesne</a:t>
            </a:r>
            <a:r>
              <a:rPr lang="lt-LT" sz="1600" dirty="0"/>
              <a:t> sintakse, patikrina ar telefono numeris yra tinkamo ilgio ir ar visi simboliai tekste yra skaitmenys</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67" name="Google Shape;167;g253181aee8f_0_81"/>
          <p:cNvPicPr preferRelativeResize="0"/>
          <p:nvPr/>
        </p:nvPicPr>
        <p:blipFill>
          <a:blip r:embed="rId3">
            <a:alphaModFix/>
          </a:blip>
          <a:stretch>
            <a:fillRect/>
          </a:stretch>
        </p:blipFill>
        <p:spPr>
          <a:xfrm>
            <a:off x="581713" y="2788100"/>
            <a:ext cx="6334125" cy="914400"/>
          </a:xfrm>
          <a:prstGeom prst="rect">
            <a:avLst/>
          </a:prstGeom>
          <a:noFill/>
          <a:ln>
            <a:noFill/>
          </a:ln>
        </p:spPr>
      </p:pic>
      <p:pic>
        <p:nvPicPr>
          <p:cNvPr id="168" name="Google Shape;168;g253181aee8f_0_81"/>
          <p:cNvPicPr preferRelativeResize="0"/>
          <p:nvPr/>
        </p:nvPicPr>
        <p:blipFill>
          <a:blip r:embed="rId4">
            <a:alphaModFix/>
          </a:blip>
          <a:stretch>
            <a:fillRect/>
          </a:stretch>
        </p:blipFill>
        <p:spPr>
          <a:xfrm>
            <a:off x="581725" y="5359850"/>
            <a:ext cx="6762750" cy="9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Metodai</a:t>
            </a:r>
            <a:endParaRPr/>
          </a:p>
        </p:txBody>
      </p:sp>
      <p:grpSp>
        <p:nvGrpSpPr>
          <p:cNvPr id="174" name="Google Shape;174;p5"/>
          <p:cNvGrpSpPr/>
          <p:nvPr/>
        </p:nvGrpSpPr>
        <p:grpSpPr>
          <a:xfrm>
            <a:off x="480002" y="898237"/>
            <a:ext cx="1835100" cy="464100"/>
            <a:chOff x="0" y="0"/>
            <a:chExt cx="1835100" cy="464100"/>
          </a:xfrm>
        </p:grpSpPr>
        <p:sp>
          <p:nvSpPr>
            <p:cNvPr id="175" name="Google Shape;175;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1</a:t>
              </a:r>
              <a:endParaRPr sz="1600" b="1" i="0" u="none" strike="noStrike" cap="none">
                <a:solidFill>
                  <a:srgbClr val="FEFFFF"/>
                </a:solidFill>
                <a:latin typeface="Arial"/>
                <a:ea typeface="Arial"/>
                <a:cs typeface="Arial"/>
                <a:sym typeface="Arial"/>
              </a:endParaRPr>
            </a:p>
          </p:txBody>
        </p:sp>
      </p:grpSp>
      <p:pic>
        <p:nvPicPr>
          <p:cNvPr id="177" name="Google Shape;177;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78" name="Google Shape;178;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metodą pavadinimu </a:t>
            </a:r>
            <a:r>
              <a:rPr lang="lt-LT" b="1">
                <a:solidFill>
                  <a:schemeClr val="dk1"/>
                </a:solidFill>
                <a:latin typeface="Courier New"/>
                <a:ea typeface="Courier New"/>
                <a:cs typeface="Courier New"/>
                <a:sym typeface="Courier New"/>
              </a:rPr>
              <a:t>IsPasswordValid</a:t>
            </a:r>
            <a:r>
              <a:rPr lang="lt-LT">
                <a:solidFill>
                  <a:schemeClr val="dk1"/>
                </a:solidFill>
                <a:latin typeface="Courier New"/>
                <a:ea typeface="Courier New"/>
                <a:cs typeface="Courier New"/>
                <a:sym typeface="Courier New"/>
              </a:rPr>
              <a:t>, kuris priima vieną </a:t>
            </a:r>
            <a:r>
              <a:rPr lang="lt-LT" b="1">
                <a:solidFill>
                  <a:schemeClr val="dk1"/>
                </a:solidFill>
                <a:latin typeface="Courier New"/>
                <a:ea typeface="Courier New"/>
                <a:cs typeface="Courier New"/>
                <a:sym typeface="Courier New"/>
              </a:rPr>
              <a:t>string </a:t>
            </a:r>
            <a:r>
              <a:rPr lang="lt-LT">
                <a:solidFill>
                  <a:schemeClr val="dk1"/>
                </a:solidFill>
                <a:latin typeface="Courier New"/>
                <a:ea typeface="Courier New"/>
                <a:cs typeface="Courier New"/>
                <a:sym typeface="Courier New"/>
              </a:rPr>
              <a:t>tipo parametrą (</a:t>
            </a:r>
            <a:r>
              <a:rPr lang="lt-LT" b="1">
                <a:solidFill>
                  <a:schemeClr val="dk1"/>
                </a:solidFill>
                <a:latin typeface="Courier New"/>
                <a:ea typeface="Courier New"/>
                <a:cs typeface="Courier New"/>
                <a:sym typeface="Courier New"/>
              </a:rPr>
              <a:t>password</a:t>
            </a:r>
            <a:r>
              <a:rPr lang="lt-LT">
                <a:solidFill>
                  <a:schemeClr val="dk1"/>
                </a:solidFill>
                <a:latin typeface="Courier New"/>
                <a:ea typeface="Courier New"/>
                <a:cs typeface="Courier New"/>
                <a:sym typeface="Courier New"/>
              </a:rPr>
              <a:t>). Metodas turėtų grąžinti </a:t>
            </a:r>
            <a:r>
              <a:rPr lang="lt-LT" b="1">
                <a:solidFill>
                  <a:schemeClr val="dk1"/>
                </a:solidFill>
                <a:latin typeface="Courier New"/>
                <a:ea typeface="Courier New"/>
                <a:cs typeface="Courier New"/>
                <a:sym typeface="Courier New"/>
              </a:rPr>
              <a:t>true</a:t>
            </a:r>
            <a:r>
              <a:rPr lang="lt-LT">
                <a:solidFill>
                  <a:schemeClr val="dk1"/>
                </a:solidFill>
                <a:latin typeface="Courier New"/>
                <a:ea typeface="Courier New"/>
                <a:cs typeface="Courier New"/>
                <a:sym typeface="Courier New"/>
              </a:rPr>
              <a:t>, jei </a:t>
            </a:r>
            <a:r>
              <a:rPr lang="lt-LT" b="1">
                <a:solidFill>
                  <a:schemeClr val="dk1"/>
                </a:solidFill>
                <a:latin typeface="Courier New"/>
                <a:ea typeface="Courier New"/>
                <a:cs typeface="Courier New"/>
                <a:sym typeface="Courier New"/>
              </a:rPr>
              <a:t>password </a:t>
            </a:r>
            <a:r>
              <a:rPr lang="lt-LT">
                <a:solidFill>
                  <a:schemeClr val="dk1"/>
                </a:solidFill>
                <a:latin typeface="Courier New"/>
                <a:ea typeface="Courier New"/>
                <a:cs typeface="Courier New"/>
                <a:sym typeface="Courier New"/>
              </a:rPr>
              <a:t>yra ilgesnis nei 8 simboliai, ir </a:t>
            </a:r>
            <a:r>
              <a:rPr lang="lt-LT" b="1">
                <a:solidFill>
                  <a:schemeClr val="dk1"/>
                </a:solidFill>
                <a:latin typeface="Courier New"/>
                <a:ea typeface="Courier New"/>
                <a:cs typeface="Courier New"/>
                <a:sym typeface="Courier New"/>
              </a:rPr>
              <a:t>false</a:t>
            </a:r>
            <a:r>
              <a:rPr lang="lt-LT">
                <a:solidFill>
                  <a:schemeClr val="dk1"/>
                </a:solidFill>
                <a:latin typeface="Courier New"/>
                <a:ea typeface="Courier New"/>
                <a:cs typeface="Courier New"/>
                <a:sym typeface="Courier New"/>
              </a:rPr>
              <a:t>, jei yra trumpesnis.</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metodą pavadinimu </a:t>
            </a:r>
            <a:r>
              <a:rPr lang="lt-LT" b="1">
                <a:solidFill>
                  <a:schemeClr val="dk1"/>
                </a:solidFill>
                <a:latin typeface="Courier New"/>
                <a:ea typeface="Courier New"/>
                <a:cs typeface="Courier New"/>
                <a:sym typeface="Courier New"/>
              </a:rPr>
              <a:t>IsEmailValid</a:t>
            </a:r>
            <a:r>
              <a:rPr lang="lt-LT">
                <a:solidFill>
                  <a:schemeClr val="dk1"/>
                </a:solidFill>
                <a:latin typeface="Courier New"/>
                <a:ea typeface="Courier New"/>
                <a:cs typeface="Courier New"/>
                <a:sym typeface="Courier New"/>
              </a:rPr>
              <a:t>, kuris patikrina ar pateiktas </a:t>
            </a:r>
            <a:r>
              <a:rPr lang="lt-LT" b="1">
                <a:solidFill>
                  <a:schemeClr val="dk1"/>
                </a:solidFill>
                <a:latin typeface="Courier New"/>
                <a:ea typeface="Courier New"/>
                <a:cs typeface="Courier New"/>
                <a:sym typeface="Courier New"/>
              </a:rPr>
              <a:t>string </a:t>
            </a:r>
            <a:r>
              <a:rPr lang="lt-LT">
                <a:solidFill>
                  <a:schemeClr val="dk1"/>
                </a:solidFill>
                <a:latin typeface="Courier New"/>
                <a:ea typeface="Courier New"/>
                <a:cs typeface="Courier New"/>
                <a:sym typeface="Courier New"/>
              </a:rPr>
              <a:t>tipo parametras (</a:t>
            </a:r>
            <a:r>
              <a:rPr lang="lt-LT" b="1">
                <a:solidFill>
                  <a:schemeClr val="dk1"/>
                </a:solidFill>
                <a:latin typeface="Courier New"/>
                <a:ea typeface="Courier New"/>
                <a:cs typeface="Courier New"/>
                <a:sym typeface="Courier New"/>
              </a:rPr>
              <a:t>email</a:t>
            </a:r>
            <a:r>
              <a:rPr lang="lt-LT">
                <a:solidFill>
                  <a:schemeClr val="dk1"/>
                </a:solidFill>
                <a:latin typeface="Courier New"/>
                <a:ea typeface="Courier New"/>
                <a:cs typeface="Courier New"/>
                <a:sym typeface="Courier New"/>
              </a:rPr>
              <a:t>) yra tinkamas el. pašto adresas. Metodas turėtų grąžinti </a:t>
            </a:r>
            <a:r>
              <a:rPr lang="lt-LT" b="1">
                <a:solidFill>
                  <a:schemeClr val="dk1"/>
                </a:solidFill>
                <a:latin typeface="Courier New"/>
                <a:ea typeface="Courier New"/>
                <a:cs typeface="Courier New"/>
                <a:sym typeface="Courier New"/>
              </a:rPr>
              <a:t>true</a:t>
            </a:r>
            <a:r>
              <a:rPr lang="lt-LT">
                <a:solidFill>
                  <a:schemeClr val="dk1"/>
                </a:solidFill>
                <a:latin typeface="Courier New"/>
                <a:ea typeface="Courier New"/>
                <a:cs typeface="Courier New"/>
                <a:sym typeface="Courier New"/>
              </a:rPr>
              <a:t>, jei </a:t>
            </a:r>
            <a:r>
              <a:rPr lang="lt-LT" b="1">
                <a:solidFill>
                  <a:schemeClr val="dk1"/>
                </a:solidFill>
                <a:latin typeface="Courier New"/>
                <a:ea typeface="Courier New"/>
                <a:cs typeface="Courier New"/>
                <a:sym typeface="Courier New"/>
              </a:rPr>
              <a:t>email </a:t>
            </a:r>
            <a:r>
              <a:rPr lang="lt-LT">
                <a:solidFill>
                  <a:schemeClr val="dk1"/>
                </a:solidFill>
                <a:latin typeface="Courier New"/>
                <a:ea typeface="Courier New"/>
                <a:cs typeface="Courier New"/>
                <a:sym typeface="Courier New"/>
              </a:rPr>
              <a:t>yra tinkamas (turi "@" ir "."), arba </a:t>
            </a:r>
            <a:r>
              <a:rPr lang="lt-LT" b="1">
                <a:solidFill>
                  <a:schemeClr val="dk1"/>
                </a:solidFill>
                <a:latin typeface="Courier New"/>
                <a:ea typeface="Courier New"/>
                <a:cs typeface="Courier New"/>
                <a:sym typeface="Courier New"/>
              </a:rPr>
              <a:t>false</a:t>
            </a:r>
            <a:r>
              <a:rPr lang="lt-LT">
                <a:solidFill>
                  <a:schemeClr val="dk1"/>
                </a:solidFill>
                <a:latin typeface="Courier New"/>
                <a:ea typeface="Courier New"/>
                <a:cs typeface="Courier New"/>
                <a:sym typeface="Courier New"/>
              </a:rPr>
              <a:t>, jei yra netinkamas.</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ConvertToEuros</a:t>
            </a:r>
            <a:r>
              <a:rPr lang="lt-LT">
                <a:solidFill>
                  <a:schemeClr val="dk1"/>
                </a:solidFill>
                <a:latin typeface="Courier New"/>
                <a:ea typeface="Courier New"/>
                <a:cs typeface="Courier New"/>
                <a:sym typeface="Courier New"/>
              </a:rPr>
              <a:t>, kuris priima vieną </a:t>
            </a:r>
            <a:r>
              <a:rPr lang="lt-LT" b="1">
                <a:solidFill>
                  <a:schemeClr val="dk1"/>
                </a:solidFill>
                <a:latin typeface="Courier New"/>
                <a:ea typeface="Courier New"/>
                <a:cs typeface="Courier New"/>
                <a:sym typeface="Courier New"/>
              </a:rPr>
              <a:t>double </a:t>
            </a:r>
            <a:r>
              <a:rPr lang="lt-LT">
                <a:solidFill>
                  <a:schemeClr val="dk1"/>
                </a:solidFill>
                <a:latin typeface="Courier New"/>
                <a:ea typeface="Courier New"/>
                <a:cs typeface="Courier New"/>
                <a:sym typeface="Courier New"/>
              </a:rPr>
              <a:t>tipo parametrą (</a:t>
            </a:r>
            <a:r>
              <a:rPr lang="lt-LT" b="1">
                <a:solidFill>
                  <a:schemeClr val="dk1"/>
                </a:solidFill>
                <a:latin typeface="Courier New"/>
                <a:ea typeface="Courier New"/>
                <a:cs typeface="Courier New"/>
                <a:sym typeface="Courier New"/>
              </a:rPr>
              <a:t>dollars</a:t>
            </a:r>
            <a:r>
              <a:rPr lang="lt-LT">
                <a:solidFill>
                  <a:schemeClr val="dk1"/>
                </a:solidFill>
                <a:latin typeface="Courier New"/>
                <a:ea typeface="Courier New"/>
                <a:cs typeface="Courier New"/>
                <a:sym typeface="Courier New"/>
              </a:rPr>
              <a:t>). Metodas turėtų konvertuoti dolerius į eurus pagal fiksuotą kursą (pavyzdžiui, 0.85) ir grąžinti eurų sumą.</a:t>
            </a:r>
            <a:endParaRPr sz="1400" b="0" i="0" u="none" strike="noStrike" cap="none">
              <a:solidFill>
                <a:schemeClr val="dk1"/>
              </a:solidFill>
              <a:latin typeface="Arial"/>
              <a:ea typeface="Arial"/>
              <a:cs typeface="Arial"/>
              <a:sym typeface="Arial"/>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53181aee8f_0_103"/>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Metodai</a:t>
            </a:r>
            <a:endParaRPr/>
          </a:p>
        </p:txBody>
      </p:sp>
      <p:grpSp>
        <p:nvGrpSpPr>
          <p:cNvPr id="184" name="Google Shape;184;g253181aee8f_0_103"/>
          <p:cNvGrpSpPr/>
          <p:nvPr/>
        </p:nvGrpSpPr>
        <p:grpSpPr>
          <a:xfrm>
            <a:off x="480002" y="898237"/>
            <a:ext cx="1835100" cy="464100"/>
            <a:chOff x="0" y="0"/>
            <a:chExt cx="1835100" cy="464100"/>
          </a:xfrm>
        </p:grpSpPr>
        <p:sp>
          <p:nvSpPr>
            <p:cNvPr id="185" name="Google Shape;185;g253181aee8f_0_103"/>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g253181aee8f_0_103"/>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187" name="Google Shape;187;g253181aee8f_0_103"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88" name="Google Shape;188;g253181aee8f_0_103"/>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GetInitials</a:t>
            </a:r>
            <a:r>
              <a:rPr lang="lt-LT">
                <a:solidFill>
                  <a:schemeClr val="dk1"/>
                </a:solidFill>
                <a:latin typeface="Courier New"/>
                <a:ea typeface="Courier New"/>
                <a:cs typeface="Courier New"/>
                <a:sym typeface="Courier New"/>
              </a:rPr>
              <a:t>, kuris priima du </a:t>
            </a:r>
            <a:r>
              <a:rPr lang="lt-LT" b="1">
                <a:solidFill>
                  <a:schemeClr val="dk1"/>
                </a:solidFill>
                <a:latin typeface="Courier New"/>
                <a:ea typeface="Courier New"/>
                <a:cs typeface="Courier New"/>
                <a:sym typeface="Courier New"/>
              </a:rPr>
              <a:t>string </a:t>
            </a:r>
            <a:r>
              <a:rPr lang="lt-LT">
                <a:solidFill>
                  <a:schemeClr val="dk1"/>
                </a:solidFill>
                <a:latin typeface="Courier New"/>
                <a:ea typeface="Courier New"/>
                <a:cs typeface="Courier New"/>
                <a:sym typeface="Courier New"/>
              </a:rPr>
              <a:t>tipo parametrus (</a:t>
            </a:r>
            <a:r>
              <a:rPr lang="lt-LT" b="1">
                <a:solidFill>
                  <a:schemeClr val="dk1"/>
                </a:solidFill>
                <a:latin typeface="Courier New"/>
                <a:ea typeface="Courier New"/>
                <a:cs typeface="Courier New"/>
                <a:sym typeface="Courier New"/>
              </a:rPr>
              <a:t>firstName</a:t>
            </a:r>
            <a:r>
              <a:rPr lang="lt-LT">
                <a:solidFill>
                  <a:schemeClr val="dk1"/>
                </a:solidFill>
                <a:latin typeface="Courier New"/>
                <a:ea typeface="Courier New"/>
                <a:cs typeface="Courier New"/>
                <a:sym typeface="Courier New"/>
              </a:rPr>
              <a:t> ir </a:t>
            </a:r>
            <a:r>
              <a:rPr lang="lt-LT" b="1">
                <a:solidFill>
                  <a:schemeClr val="dk1"/>
                </a:solidFill>
                <a:latin typeface="Courier New"/>
                <a:ea typeface="Courier New"/>
                <a:cs typeface="Courier New"/>
                <a:sym typeface="Courier New"/>
              </a:rPr>
              <a:t>lastName</a:t>
            </a:r>
            <a:r>
              <a:rPr lang="lt-LT">
                <a:solidFill>
                  <a:schemeClr val="dk1"/>
                </a:solidFill>
                <a:latin typeface="Courier New"/>
                <a:ea typeface="Courier New"/>
                <a:cs typeface="Courier New"/>
                <a:sym typeface="Courier New"/>
              </a:rPr>
              <a:t>). Metodas turėtų grąžinti vardą ir pavardę viename sakinyje.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CalculateCylinderVolume</a:t>
            </a:r>
            <a:r>
              <a:rPr lang="lt-LT">
                <a:solidFill>
                  <a:schemeClr val="dk1"/>
                </a:solidFill>
                <a:latin typeface="Courier New"/>
                <a:ea typeface="Courier New"/>
                <a:cs typeface="Courier New"/>
                <a:sym typeface="Courier New"/>
              </a:rPr>
              <a:t>, kuris priima du </a:t>
            </a:r>
            <a:r>
              <a:rPr lang="lt-LT" b="1">
                <a:solidFill>
                  <a:schemeClr val="dk1"/>
                </a:solidFill>
                <a:latin typeface="Courier New"/>
                <a:ea typeface="Courier New"/>
                <a:cs typeface="Courier New"/>
                <a:sym typeface="Courier New"/>
              </a:rPr>
              <a:t>double </a:t>
            </a:r>
            <a:r>
              <a:rPr lang="lt-LT">
                <a:solidFill>
                  <a:schemeClr val="dk1"/>
                </a:solidFill>
                <a:latin typeface="Courier New"/>
                <a:ea typeface="Courier New"/>
                <a:cs typeface="Courier New"/>
                <a:sym typeface="Courier New"/>
              </a:rPr>
              <a:t>tipo parametrus (</a:t>
            </a:r>
            <a:r>
              <a:rPr lang="lt-LT" b="1">
                <a:solidFill>
                  <a:schemeClr val="dk1"/>
                </a:solidFill>
                <a:latin typeface="Courier New"/>
                <a:ea typeface="Courier New"/>
                <a:cs typeface="Courier New"/>
                <a:sym typeface="Courier New"/>
              </a:rPr>
              <a:t>radius</a:t>
            </a:r>
            <a:r>
              <a:rPr lang="lt-LT">
                <a:solidFill>
                  <a:schemeClr val="dk1"/>
                </a:solidFill>
                <a:latin typeface="Courier New"/>
                <a:ea typeface="Courier New"/>
                <a:cs typeface="Courier New"/>
                <a:sym typeface="Courier New"/>
              </a:rPr>
              <a:t> ir </a:t>
            </a:r>
            <a:r>
              <a:rPr lang="lt-LT" b="1">
                <a:solidFill>
                  <a:schemeClr val="dk1"/>
                </a:solidFill>
                <a:latin typeface="Courier New"/>
                <a:ea typeface="Courier New"/>
                <a:cs typeface="Courier New"/>
                <a:sym typeface="Courier New"/>
              </a:rPr>
              <a:t>height</a:t>
            </a:r>
            <a:r>
              <a:rPr lang="lt-LT">
                <a:solidFill>
                  <a:schemeClr val="dk1"/>
                </a:solidFill>
                <a:latin typeface="Courier New"/>
                <a:ea typeface="Courier New"/>
                <a:cs typeface="Courier New"/>
                <a:sym typeface="Courier New"/>
              </a:rPr>
              <a:t>). Metodas turėtų apskaičiuoti ir grąžinti cilindro tūrį.</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IsNumberEven</a:t>
            </a:r>
            <a:r>
              <a:rPr lang="lt-LT">
                <a:solidFill>
                  <a:schemeClr val="dk1"/>
                </a:solidFill>
                <a:latin typeface="Courier New"/>
                <a:ea typeface="Courier New"/>
                <a:cs typeface="Courier New"/>
                <a:sym typeface="Courier New"/>
              </a:rPr>
              <a:t>, kuris priima vieną </a:t>
            </a:r>
            <a:r>
              <a:rPr lang="lt-LT" b="1">
                <a:solidFill>
                  <a:schemeClr val="dk1"/>
                </a:solidFill>
                <a:latin typeface="Courier New"/>
                <a:ea typeface="Courier New"/>
                <a:cs typeface="Courier New"/>
                <a:sym typeface="Courier New"/>
              </a:rPr>
              <a:t>int </a:t>
            </a:r>
            <a:r>
              <a:rPr lang="lt-LT">
                <a:solidFill>
                  <a:schemeClr val="dk1"/>
                </a:solidFill>
                <a:latin typeface="Courier New"/>
                <a:ea typeface="Courier New"/>
                <a:cs typeface="Courier New"/>
                <a:sym typeface="Courier New"/>
              </a:rPr>
              <a:t>tipo parametrą (</a:t>
            </a:r>
            <a:r>
              <a:rPr lang="lt-LT" b="1">
                <a:solidFill>
                  <a:schemeClr val="dk1"/>
                </a:solidFill>
                <a:latin typeface="Courier New"/>
                <a:ea typeface="Courier New"/>
                <a:cs typeface="Courier New"/>
                <a:sym typeface="Courier New"/>
              </a:rPr>
              <a:t>number</a:t>
            </a:r>
            <a:r>
              <a:rPr lang="lt-LT">
                <a:solidFill>
                  <a:schemeClr val="dk1"/>
                </a:solidFill>
                <a:latin typeface="Courier New"/>
                <a:ea typeface="Courier New"/>
                <a:cs typeface="Courier New"/>
                <a:sym typeface="Courier New"/>
              </a:rPr>
              <a:t>). Metodas turėtų grąžinti </a:t>
            </a:r>
            <a:r>
              <a:rPr lang="lt-LT" b="1">
                <a:solidFill>
                  <a:schemeClr val="dk1"/>
                </a:solidFill>
                <a:latin typeface="Courier New"/>
                <a:ea typeface="Courier New"/>
                <a:cs typeface="Courier New"/>
                <a:sym typeface="Courier New"/>
              </a:rPr>
              <a:t>true</a:t>
            </a:r>
            <a:r>
              <a:rPr lang="lt-LT">
                <a:solidFill>
                  <a:schemeClr val="dk1"/>
                </a:solidFill>
                <a:latin typeface="Courier New"/>
                <a:ea typeface="Courier New"/>
                <a:cs typeface="Courier New"/>
                <a:sym typeface="Courier New"/>
              </a:rPr>
              <a:t>, jei skaičius yra lyginis, ir </a:t>
            </a:r>
            <a:r>
              <a:rPr lang="lt-LT" b="1">
                <a:solidFill>
                  <a:schemeClr val="dk1"/>
                </a:solidFill>
                <a:latin typeface="Courier New"/>
                <a:ea typeface="Courier New"/>
                <a:cs typeface="Courier New"/>
                <a:sym typeface="Courier New"/>
              </a:rPr>
              <a:t>false</a:t>
            </a:r>
            <a:r>
              <a:rPr lang="lt-LT">
                <a:solidFill>
                  <a:schemeClr val="dk1"/>
                </a:solidFill>
                <a:latin typeface="Courier New"/>
                <a:ea typeface="Courier New"/>
                <a:cs typeface="Courier New"/>
                <a:sym typeface="Courier New"/>
              </a:rPr>
              <a:t>, jei nelyginis.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Sukurkite metodą </a:t>
            </a:r>
            <a:r>
              <a:rPr lang="lt-LT" b="1">
                <a:solidFill>
                  <a:schemeClr val="dk1"/>
                </a:solidFill>
                <a:latin typeface="Courier New"/>
                <a:ea typeface="Courier New"/>
                <a:cs typeface="Courier New"/>
                <a:sym typeface="Courier New"/>
              </a:rPr>
              <a:t>CalculateRectangleArea</a:t>
            </a:r>
            <a:r>
              <a:rPr lang="lt-LT">
                <a:solidFill>
                  <a:schemeClr val="dk1"/>
                </a:solidFill>
                <a:latin typeface="Courier New"/>
                <a:ea typeface="Courier New"/>
                <a:cs typeface="Courier New"/>
                <a:sym typeface="Courier New"/>
              </a:rPr>
              <a:t>, kuris priima du </a:t>
            </a:r>
            <a:r>
              <a:rPr lang="lt-LT" b="1">
                <a:solidFill>
                  <a:schemeClr val="dk1"/>
                </a:solidFill>
                <a:latin typeface="Courier New"/>
                <a:ea typeface="Courier New"/>
                <a:cs typeface="Courier New"/>
                <a:sym typeface="Courier New"/>
              </a:rPr>
              <a:t>double </a:t>
            </a:r>
            <a:r>
              <a:rPr lang="lt-LT">
                <a:solidFill>
                  <a:schemeClr val="dk1"/>
                </a:solidFill>
                <a:latin typeface="Courier New"/>
                <a:ea typeface="Courier New"/>
                <a:cs typeface="Courier New"/>
                <a:sym typeface="Courier New"/>
              </a:rPr>
              <a:t>tipo parametrus (</a:t>
            </a:r>
            <a:r>
              <a:rPr lang="lt-LT" b="1">
                <a:solidFill>
                  <a:schemeClr val="dk1"/>
                </a:solidFill>
                <a:latin typeface="Courier New"/>
                <a:ea typeface="Courier New"/>
                <a:cs typeface="Courier New"/>
                <a:sym typeface="Courier New"/>
              </a:rPr>
              <a:t>length</a:t>
            </a:r>
            <a:r>
              <a:rPr lang="lt-LT">
                <a:solidFill>
                  <a:schemeClr val="dk1"/>
                </a:solidFill>
                <a:latin typeface="Courier New"/>
                <a:ea typeface="Courier New"/>
                <a:cs typeface="Courier New"/>
                <a:sym typeface="Courier New"/>
              </a:rPr>
              <a:t> ir </a:t>
            </a:r>
            <a:r>
              <a:rPr lang="lt-LT" b="1">
                <a:solidFill>
                  <a:schemeClr val="dk1"/>
                </a:solidFill>
                <a:latin typeface="Courier New"/>
                <a:ea typeface="Courier New"/>
                <a:cs typeface="Courier New"/>
                <a:sym typeface="Courier New"/>
              </a:rPr>
              <a:t>width</a:t>
            </a:r>
            <a:r>
              <a:rPr lang="lt-LT">
                <a:solidFill>
                  <a:schemeClr val="dk1"/>
                </a:solidFill>
                <a:latin typeface="Courier New"/>
                <a:ea typeface="Courier New"/>
                <a:cs typeface="Courier New"/>
                <a:sym typeface="Courier New"/>
              </a:rPr>
              <a:t>). Metodas turėtų apskaičiuoti ir grąžinti stačiakampio plotą.</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53181aee8f_0_13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Rekursija</a:t>
            </a:r>
            <a:endParaRPr/>
          </a:p>
        </p:txBody>
      </p:sp>
      <p:sp>
        <p:nvSpPr>
          <p:cNvPr id="194" name="Google Shape;194;g253181aee8f_0_13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95" name="Google Shape;195;g253181aee8f_0_130"/>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err="1"/>
              <a:t>Rekursija</a:t>
            </a:r>
            <a:r>
              <a:rPr lang="lt-LT" sz="1600" dirty="0"/>
              <a:t> yra kompiuterių mokslo koncepcija, kai funkcija ar metodas save kviečia savo apibrėžime. Paprastai tariant, tai yra kai funkcija sprendžia užduotį naudodama tą pačią užduotį, bet mažesniu mastu, kol pasiekia atvejį, kai atsakymas yra akivaizdus ir gali būti tiesiogiai grąžinamas.</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53181aee8f_0_13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Rekursija</a:t>
            </a:r>
            <a:endParaRPr/>
          </a:p>
        </p:txBody>
      </p:sp>
      <p:sp>
        <p:nvSpPr>
          <p:cNvPr id="201" name="Google Shape;201;g253181aee8f_0_13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202" name="Google Shape;202;g253181aee8f_0_139"/>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Čia matome rekursijos pavyzdį, pradžioj tikriname</a:t>
            </a:r>
            <a:endParaRPr sz="1600"/>
          </a:p>
          <a:p>
            <a:pPr marL="0" lvl="0" indent="0" algn="l" rtl="0">
              <a:lnSpc>
                <a:spcPct val="150000"/>
              </a:lnSpc>
              <a:spcBef>
                <a:spcPts val="0"/>
              </a:spcBef>
              <a:spcAft>
                <a:spcPts val="0"/>
              </a:spcAft>
              <a:buNone/>
            </a:pPr>
            <a:r>
              <a:rPr lang="lt-LT" sz="1600"/>
              <a:t>ar paduotas skaičius nėra nulis, jeigu nulis grąžiname</a:t>
            </a:r>
            <a:endParaRPr sz="1600"/>
          </a:p>
          <a:p>
            <a:pPr marL="0" lvl="0" indent="0" algn="l" rtl="0">
              <a:lnSpc>
                <a:spcPct val="150000"/>
              </a:lnSpc>
              <a:spcBef>
                <a:spcPts val="0"/>
              </a:spcBef>
              <a:spcAft>
                <a:spcPts val="0"/>
              </a:spcAft>
              <a:buNone/>
            </a:pPr>
            <a:r>
              <a:rPr lang="lt-LT" sz="1600"/>
              <a:t>nulį, bet jeigu ne nulis, kviečiamas tas pats metodas </a:t>
            </a:r>
            <a:endParaRPr sz="1600"/>
          </a:p>
          <a:p>
            <a:pPr marL="0" lvl="0" indent="0" algn="l" rtl="0">
              <a:lnSpc>
                <a:spcPct val="150000"/>
              </a:lnSpc>
              <a:spcBef>
                <a:spcPts val="0"/>
              </a:spcBef>
              <a:spcAft>
                <a:spcPts val="0"/>
              </a:spcAft>
              <a:buNone/>
            </a:pPr>
            <a:r>
              <a:rPr lang="lt-LT" sz="1600"/>
              <a:t>tik su vienu skaičiu mažesniu parametru.</a:t>
            </a:r>
            <a:endParaRPr sz="1600"/>
          </a:p>
        </p:txBody>
      </p:sp>
      <p:pic>
        <p:nvPicPr>
          <p:cNvPr id="203" name="Google Shape;203;g253181aee8f_0_139"/>
          <p:cNvPicPr preferRelativeResize="0"/>
          <p:nvPr/>
        </p:nvPicPr>
        <p:blipFill>
          <a:blip r:embed="rId3">
            <a:alphaModFix/>
          </a:blip>
          <a:stretch>
            <a:fillRect/>
          </a:stretch>
        </p:blipFill>
        <p:spPr>
          <a:xfrm>
            <a:off x="655875" y="3847425"/>
            <a:ext cx="4295450" cy="2863624"/>
          </a:xfrm>
          <a:prstGeom prst="rect">
            <a:avLst/>
          </a:prstGeom>
          <a:noFill/>
          <a:ln>
            <a:noFill/>
          </a:ln>
        </p:spPr>
      </p:pic>
      <p:pic>
        <p:nvPicPr>
          <p:cNvPr id="204" name="Google Shape;204;g253181aee8f_0_139"/>
          <p:cNvPicPr preferRelativeResize="0"/>
          <p:nvPr/>
        </p:nvPicPr>
        <p:blipFill>
          <a:blip r:embed="rId4">
            <a:alphaModFix/>
          </a:blip>
          <a:stretch>
            <a:fillRect/>
          </a:stretch>
        </p:blipFill>
        <p:spPr>
          <a:xfrm>
            <a:off x="5908729" y="2306799"/>
            <a:ext cx="4067175" cy="2133600"/>
          </a:xfrm>
          <a:prstGeom prst="rect">
            <a:avLst/>
          </a:prstGeom>
          <a:noFill/>
          <a:ln>
            <a:noFill/>
          </a:ln>
        </p:spPr>
      </p:pic>
      <p:sp>
        <p:nvSpPr>
          <p:cNvPr id="205" name="Google Shape;205;g253181aee8f_0_139"/>
          <p:cNvSpPr/>
          <p:nvPr/>
        </p:nvSpPr>
        <p:spPr>
          <a:xfrm>
            <a:off x="5762528" y="2916977"/>
            <a:ext cx="4628900" cy="2398275"/>
          </a:xfrm>
          <a:custGeom>
            <a:avLst/>
            <a:gdLst/>
            <a:ahLst/>
            <a:cxnLst/>
            <a:rect l="l" t="t" r="r" b="b"/>
            <a:pathLst>
              <a:path w="185156" h="95931" extrusionOk="0">
                <a:moveTo>
                  <a:pt x="0" y="95931"/>
                </a:moveTo>
                <a:cubicBezTo>
                  <a:pt x="23881" y="94502"/>
                  <a:pt x="113756" y="90896"/>
                  <a:pt x="143283" y="87358"/>
                </a:cubicBezTo>
                <a:cubicBezTo>
                  <a:pt x="172811" y="83820"/>
                  <a:pt x="170634" y="87223"/>
                  <a:pt x="177165" y="74704"/>
                </a:cubicBezTo>
                <a:cubicBezTo>
                  <a:pt x="183697" y="62186"/>
                  <a:pt x="188255" y="24698"/>
                  <a:pt x="182472" y="12247"/>
                </a:cubicBezTo>
                <a:cubicBezTo>
                  <a:pt x="176689" y="-204"/>
                  <a:pt x="149135" y="2041"/>
                  <a:pt x="142467" y="0"/>
                </a:cubicBezTo>
              </a:path>
            </a:pathLst>
          </a:custGeom>
          <a:noFill/>
          <a:ln w="9525" cap="flat" cmpd="sng">
            <a:solidFill>
              <a:srgbClr val="FF0000"/>
            </a:solidFill>
            <a:prstDash val="solid"/>
            <a:round/>
            <a:headEnd type="none" w="med" len="med"/>
            <a:tailEnd type="stealth"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53181aee8f_0_15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Rekursija</a:t>
            </a:r>
            <a:endParaRPr/>
          </a:p>
        </p:txBody>
      </p:sp>
      <p:sp>
        <p:nvSpPr>
          <p:cNvPr id="211" name="Google Shape;211;g253181aee8f_0_15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212" name="Google Shape;212;g253181aee8f_0_159"/>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Iškviečiame šį rekursijos metodą:</a:t>
            </a:r>
            <a:endParaRPr sz="1600"/>
          </a:p>
          <a:p>
            <a:pPr marL="0" lvl="0" indent="0" algn="l" rtl="0">
              <a:lnSpc>
                <a:spcPct val="150000"/>
              </a:lnSpc>
              <a:spcBef>
                <a:spcPts val="0"/>
              </a:spcBef>
              <a:spcAft>
                <a:spcPts val="0"/>
              </a:spcAft>
              <a:buNone/>
            </a:pPr>
            <a:endParaRPr sz="1600"/>
          </a:p>
          <a:p>
            <a:pPr marL="1828800" lvl="0" indent="457200" algn="l" rtl="0">
              <a:lnSpc>
                <a:spcPct val="150000"/>
              </a:lnSpc>
              <a:spcBef>
                <a:spcPts val="0"/>
              </a:spcBef>
              <a:spcAft>
                <a:spcPts val="0"/>
              </a:spcAft>
              <a:buNone/>
            </a:pPr>
            <a:r>
              <a:rPr lang="lt-LT" sz="1600"/>
              <a:t>Jo veikimas atrodys štai taip:</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O išvestis bus tokia</a:t>
            </a:r>
            <a:endParaRPr sz="1600"/>
          </a:p>
          <a:p>
            <a:pPr marL="0" lvl="0" indent="0" algn="l" rtl="0">
              <a:lnSpc>
                <a:spcPct val="150000"/>
              </a:lnSpc>
              <a:spcBef>
                <a:spcPts val="0"/>
              </a:spcBef>
              <a:spcAft>
                <a:spcPts val="0"/>
              </a:spcAft>
              <a:buNone/>
            </a:pPr>
            <a:endParaRPr sz="1600"/>
          </a:p>
        </p:txBody>
      </p:sp>
      <p:pic>
        <p:nvPicPr>
          <p:cNvPr id="213" name="Google Shape;213;g253181aee8f_0_159"/>
          <p:cNvPicPr preferRelativeResize="0"/>
          <p:nvPr/>
        </p:nvPicPr>
        <p:blipFill>
          <a:blip r:embed="rId3">
            <a:alphaModFix/>
          </a:blip>
          <a:stretch>
            <a:fillRect/>
          </a:stretch>
        </p:blipFill>
        <p:spPr>
          <a:xfrm>
            <a:off x="3605291" y="2234975"/>
            <a:ext cx="1457325" cy="523875"/>
          </a:xfrm>
          <a:prstGeom prst="rect">
            <a:avLst/>
          </a:prstGeom>
          <a:noFill/>
          <a:ln>
            <a:noFill/>
          </a:ln>
        </p:spPr>
      </p:pic>
      <p:pic>
        <p:nvPicPr>
          <p:cNvPr id="214" name="Google Shape;214;g253181aee8f_0_159"/>
          <p:cNvPicPr preferRelativeResize="0"/>
          <p:nvPr/>
        </p:nvPicPr>
        <p:blipFill>
          <a:blip r:embed="rId4">
            <a:alphaModFix/>
          </a:blip>
          <a:stretch>
            <a:fillRect/>
          </a:stretch>
        </p:blipFill>
        <p:spPr>
          <a:xfrm>
            <a:off x="5970125" y="2285275"/>
            <a:ext cx="6081025" cy="4522399"/>
          </a:xfrm>
          <a:prstGeom prst="rect">
            <a:avLst/>
          </a:prstGeom>
          <a:noFill/>
          <a:ln>
            <a:noFill/>
          </a:ln>
        </p:spPr>
      </p:pic>
      <p:pic>
        <p:nvPicPr>
          <p:cNvPr id="215" name="Google Shape;215;g253181aee8f_0_159"/>
          <p:cNvPicPr preferRelativeResize="0"/>
          <p:nvPr/>
        </p:nvPicPr>
        <p:blipFill>
          <a:blip r:embed="rId5">
            <a:alphaModFix/>
          </a:blip>
          <a:stretch>
            <a:fillRect/>
          </a:stretch>
        </p:blipFill>
        <p:spPr>
          <a:xfrm>
            <a:off x="696766" y="4142700"/>
            <a:ext cx="342900" cy="98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53181aee8f_0_171"/>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Metodai</a:t>
            </a:r>
            <a:endParaRPr/>
          </a:p>
        </p:txBody>
      </p:sp>
      <p:grpSp>
        <p:nvGrpSpPr>
          <p:cNvPr id="221" name="Google Shape;221;g253181aee8f_0_171"/>
          <p:cNvGrpSpPr/>
          <p:nvPr/>
        </p:nvGrpSpPr>
        <p:grpSpPr>
          <a:xfrm>
            <a:off x="480002" y="898237"/>
            <a:ext cx="1835100" cy="464100"/>
            <a:chOff x="0" y="0"/>
            <a:chExt cx="1835100" cy="464100"/>
          </a:xfrm>
        </p:grpSpPr>
        <p:sp>
          <p:nvSpPr>
            <p:cNvPr id="222" name="Google Shape;222;g253181aee8f_0_171"/>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3" name="Google Shape;223;g253181aee8f_0_171"/>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Užduotis nr.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224" name="Google Shape;224;g253181aee8f_0_171"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25" name="Google Shape;225;g253181aee8f_0_171"/>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Naudodami rekursiją, sukurkite Faktorialo skaičiavimo programą.</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Naudodami rekursiją, sukurkite Fibonnaci skaičiavimo programą.</a:t>
            </a:r>
            <a:endParaRPr>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Metodai</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Šiandien išmoksite</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Metodai</a:t>
            </a:r>
            <a:endParaRPr/>
          </a:p>
        </p:txBody>
      </p:sp>
      <p:grpSp>
        <p:nvGrpSpPr>
          <p:cNvPr id="83" name="Google Shape;83;p2"/>
          <p:cNvGrpSpPr/>
          <p:nvPr/>
        </p:nvGrpSpPr>
        <p:grpSpPr>
          <a:xfrm>
            <a:off x="480390" y="3193409"/>
            <a:ext cx="731400" cy="731400"/>
            <a:chOff x="0" y="0"/>
            <a:chExt cx="731400" cy="731400"/>
          </a:xfrm>
        </p:grpSpPr>
        <p:sp>
          <p:nvSpPr>
            <p:cNvPr id="84" name="Google Shape;84;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91" name="Google Shape;91;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92" name="Google Shape;92;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100"/>
              <a:buFont typeface="Arial"/>
              <a:buNone/>
            </a:pPr>
            <a:r>
              <a:rPr lang="lt-LT" sz="1600"/>
              <a:t>Metodai yra blokai kodo, kurie yra sukurti atlikti tam tikrą funkciją. Jie gali būti pernaudojami programos kode ir gali priimti parametrus bei grąžinti rezultatą. Metodai C# kalboje yra labai naudingi kodą organizuojant ir modularizuojant, taip padedant palengvinti programos kūrimą ir priežiūrą.</a:t>
            </a:r>
            <a:endParaRPr sz="1600"/>
          </a:p>
          <a:p>
            <a:pPr marL="0" lvl="0" indent="0" algn="l" rtl="0">
              <a:lnSpc>
                <a:spcPct val="150000"/>
              </a:lnSpc>
              <a:spcBef>
                <a:spcPts val="0"/>
              </a:spcBef>
              <a:spcAft>
                <a:spcPts val="0"/>
              </a:spcAft>
              <a:buClr>
                <a:schemeClr val="dk1"/>
              </a:buClr>
              <a:buSzPts val="1100"/>
              <a:buFont typeface="Arial"/>
              <a:buNone/>
            </a:pPr>
            <a:endParaRPr sz="1600"/>
          </a:p>
          <a:p>
            <a:pPr marL="0" lvl="0" indent="0" algn="l" rtl="0">
              <a:lnSpc>
                <a:spcPct val="150000"/>
              </a:lnSpc>
              <a:spcBef>
                <a:spcPts val="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53181aee8f_0_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98" name="Google Shape;98;g253181aee8f_0_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99" name="Google Shape;99;g253181aee8f_0_8"/>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50000"/>
              </a:lnSpc>
              <a:spcBef>
                <a:spcPts val="0"/>
              </a:spcBef>
              <a:spcAft>
                <a:spcPts val="0"/>
              </a:spcAft>
              <a:buNone/>
            </a:pPr>
            <a:r>
              <a:rPr lang="lt-LT" sz="1600"/>
              <a:t>Metodų sintaksė yra gana paprasta. Štai bendras metodų struktūros pavyzdys: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access_modifier </a:t>
            </a:r>
            <a:r>
              <a:rPr lang="lt-LT" sz="1600"/>
              <a:t>nurodo metodų prieigos lygį, ir tai gali būti </a:t>
            </a:r>
            <a:r>
              <a:rPr lang="lt-LT" sz="1600" b="1"/>
              <a:t>public</a:t>
            </a:r>
            <a:r>
              <a:rPr lang="lt-LT" sz="1600"/>
              <a:t>, </a:t>
            </a:r>
            <a:r>
              <a:rPr lang="lt-LT" sz="1600" b="1"/>
              <a:t>private</a:t>
            </a:r>
            <a:r>
              <a:rPr lang="lt-LT" sz="1600"/>
              <a:t>, </a:t>
            </a:r>
            <a:r>
              <a:rPr lang="lt-LT" sz="1600" b="1"/>
              <a:t>protected</a:t>
            </a:r>
            <a:r>
              <a:rPr lang="lt-LT" sz="1600"/>
              <a:t>, </a:t>
            </a:r>
            <a:r>
              <a:rPr lang="lt-LT" sz="1600" b="1"/>
              <a:t>internal</a:t>
            </a:r>
            <a:r>
              <a:rPr lang="lt-LT" sz="1600"/>
              <a:t>, </a:t>
            </a:r>
            <a:r>
              <a:rPr lang="lt-LT" sz="1600" b="1"/>
              <a:t>protected internal</a:t>
            </a:r>
            <a:r>
              <a:rPr lang="lt-LT" sz="1600"/>
              <a:t> ar </a:t>
            </a:r>
            <a:r>
              <a:rPr lang="lt-LT" sz="1600" b="1"/>
              <a:t>private protected</a:t>
            </a:r>
            <a:r>
              <a:rPr lang="lt-LT" sz="1600"/>
              <a:t>. </a:t>
            </a:r>
            <a:r>
              <a:rPr lang="lt-LT" sz="1600" b="1"/>
              <a:t>public </a:t>
            </a:r>
            <a:r>
              <a:rPr lang="lt-LT" sz="1600"/>
              <a:t>reiškia, kad metodą galima pasiekti bet kurioje programos dalyje, o </a:t>
            </a:r>
            <a:r>
              <a:rPr lang="lt-LT" sz="1600" b="1"/>
              <a:t>private </a:t>
            </a:r>
            <a:r>
              <a:rPr lang="lt-LT" sz="1600"/>
              <a:t>reiškia, kad jis yra pasiekiamas tik iš tos pačios klasės.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return_type </a:t>
            </a:r>
            <a:r>
              <a:rPr lang="lt-LT" sz="1600"/>
              <a:t>nurodo grąžinamą rezultato tipą. Jei metodas nieko negrąžina, naudojamas raktažodis </a:t>
            </a:r>
            <a:r>
              <a:rPr lang="lt-LT" sz="1600" b="1"/>
              <a:t>void</a:t>
            </a:r>
            <a:r>
              <a:rPr lang="lt-LT" sz="1600"/>
              <a: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method_name </a:t>
            </a:r>
            <a:r>
              <a:rPr lang="lt-LT" sz="1600"/>
              <a:t>yra unikalus metodų pavadinimas.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parameter_list </a:t>
            </a:r>
            <a:r>
              <a:rPr lang="lt-LT" sz="1600"/>
              <a:t>yra sąrašas kintamųjų, kuriuos metodas priima kaip parametrus. Kiekvienas parametras turi tipą ir vardą.</a:t>
            </a:r>
            <a:endParaRPr sz="1600"/>
          </a:p>
          <a:p>
            <a:pPr marL="0" lvl="0" indent="0" algn="l" rtl="0">
              <a:lnSpc>
                <a:spcPct val="150000"/>
              </a:lnSpc>
              <a:spcBef>
                <a:spcPts val="0"/>
              </a:spcBef>
              <a:spcAft>
                <a:spcPts val="0"/>
              </a:spcAft>
              <a:buNone/>
            </a:pPr>
            <a:endParaRPr sz="1600"/>
          </a:p>
        </p:txBody>
      </p:sp>
      <p:pic>
        <p:nvPicPr>
          <p:cNvPr id="100" name="Google Shape;100;g253181aee8f_0_8"/>
          <p:cNvPicPr preferRelativeResize="0"/>
          <p:nvPr/>
        </p:nvPicPr>
        <p:blipFill>
          <a:blip r:embed="rId3">
            <a:alphaModFix/>
          </a:blip>
          <a:stretch>
            <a:fillRect/>
          </a:stretch>
        </p:blipFill>
        <p:spPr>
          <a:xfrm>
            <a:off x="6852098" y="2720032"/>
            <a:ext cx="4543425" cy="88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53181aee8f_0_1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106" name="Google Shape;106;g253181aee8f_0_1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07" name="Google Shape;107;g253181aee8f_0_17"/>
          <p:cNvSpPr txBox="1">
            <a:spLocks noGrp="1"/>
          </p:cNvSpPr>
          <p:nvPr>
            <p:ph type="body" idx="2"/>
          </p:nvPr>
        </p:nvSpPr>
        <p:spPr>
          <a:xfrm>
            <a:off x="480400" y="2671875"/>
            <a:ext cx="10859100" cy="4094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Pabandykime sukurti paprastą metodą,  kuris nieko negrąžina, tokie metodai skirti atlitkti kažkokius veiksmus nepranešant apie veiksmų atlikimo rezultatą.</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Paanalizuokime:</a:t>
            </a:r>
            <a:endParaRPr sz="1600"/>
          </a:p>
          <a:p>
            <a:pPr marL="0" lvl="0" indent="0" algn="l" rtl="0">
              <a:lnSpc>
                <a:spcPct val="150000"/>
              </a:lnSpc>
              <a:spcBef>
                <a:spcPts val="0"/>
              </a:spcBef>
              <a:spcAft>
                <a:spcPts val="0"/>
              </a:spcAft>
              <a:buNone/>
            </a:pPr>
            <a:r>
              <a:rPr lang="lt-LT" sz="1600"/>
              <a:t>	Metodas yra </a:t>
            </a:r>
            <a:r>
              <a:rPr lang="lt-LT" sz="1600" b="1"/>
              <a:t>public</a:t>
            </a:r>
            <a:r>
              <a:rPr lang="lt-LT" sz="1600"/>
              <a:t>, reiškia jis bus pasiekiamas</a:t>
            </a:r>
            <a:endParaRPr sz="1600"/>
          </a:p>
          <a:p>
            <a:pPr marL="0" lvl="0" indent="0" algn="l" rtl="0">
              <a:lnSpc>
                <a:spcPct val="150000"/>
              </a:lnSpc>
              <a:spcBef>
                <a:spcPts val="0"/>
              </a:spcBef>
              <a:spcAft>
                <a:spcPts val="0"/>
              </a:spcAft>
              <a:buNone/>
            </a:pPr>
            <a:r>
              <a:rPr lang="lt-LT" sz="1600"/>
              <a:t>iš “išorės”, kas </a:t>
            </a:r>
            <a:r>
              <a:rPr lang="lt-LT" sz="1600" b="1"/>
              <a:t>C#</a:t>
            </a:r>
            <a:r>
              <a:rPr lang="lt-LT" sz="1600"/>
              <a:t> kalboje būtų pasiekiamas iš kitų </a:t>
            </a:r>
            <a:endParaRPr sz="1600"/>
          </a:p>
          <a:p>
            <a:pPr marL="0" lvl="0" indent="0" algn="l" rtl="0">
              <a:lnSpc>
                <a:spcPct val="150000"/>
              </a:lnSpc>
              <a:spcBef>
                <a:spcPts val="0"/>
              </a:spcBef>
              <a:spcAft>
                <a:spcPts val="0"/>
              </a:spcAft>
              <a:buNone/>
            </a:pPr>
            <a:r>
              <a:rPr lang="lt-LT" sz="1600"/>
              <a:t>klasių.</a:t>
            </a:r>
            <a:endParaRPr sz="1600"/>
          </a:p>
          <a:p>
            <a:pPr marL="0" lvl="0" indent="0" algn="l" rtl="0">
              <a:lnSpc>
                <a:spcPct val="150000"/>
              </a:lnSpc>
              <a:spcBef>
                <a:spcPts val="0"/>
              </a:spcBef>
              <a:spcAft>
                <a:spcPts val="0"/>
              </a:spcAft>
              <a:buNone/>
            </a:pPr>
            <a:r>
              <a:rPr lang="lt-LT" sz="1600"/>
              <a:t>	Metodo grąžinimo tipas yra </a:t>
            </a:r>
            <a:r>
              <a:rPr lang="lt-LT" sz="1600" b="1"/>
              <a:t>void</a:t>
            </a:r>
            <a:r>
              <a:rPr lang="lt-LT" sz="1600"/>
              <a:t>, tai reiškia jog metodas atlikęs veiksmus negrąžins jokių kintamųjų.</a:t>
            </a:r>
            <a:endParaRPr sz="1600"/>
          </a:p>
          <a:p>
            <a:pPr marL="0" lvl="0" indent="0" algn="l" rtl="0">
              <a:lnSpc>
                <a:spcPct val="150000"/>
              </a:lnSpc>
              <a:spcBef>
                <a:spcPts val="0"/>
              </a:spcBef>
              <a:spcAft>
                <a:spcPts val="0"/>
              </a:spcAft>
              <a:buNone/>
            </a:pPr>
            <a:r>
              <a:rPr lang="lt-LT" sz="1600"/>
              <a:t>	Metodo pavadinimas yra </a:t>
            </a:r>
            <a:r>
              <a:rPr lang="lt-LT" sz="1600" b="1"/>
              <a:t>PrintMenu()</a:t>
            </a:r>
            <a:r>
              <a:rPr lang="lt-LT" sz="1600"/>
              <a:t>, pagal tai jį reikės kviesti.</a:t>
            </a:r>
            <a:endParaRPr sz="1600"/>
          </a:p>
          <a:p>
            <a:pPr marL="0" lvl="0" indent="0" algn="l" rtl="0">
              <a:lnSpc>
                <a:spcPct val="150000"/>
              </a:lnSpc>
              <a:spcBef>
                <a:spcPts val="0"/>
              </a:spcBef>
              <a:spcAft>
                <a:spcPts val="0"/>
              </a:spcAft>
              <a:buNone/>
            </a:pPr>
            <a:r>
              <a:rPr lang="lt-LT" sz="1600"/>
              <a:t>	Tarp </a:t>
            </a:r>
            <a:r>
              <a:rPr lang="lt-LT" sz="1600" b="1"/>
              <a:t>()</a:t>
            </a:r>
            <a:r>
              <a:rPr lang="lt-LT" sz="1600"/>
              <a:t> skliaustų nėra nurodytų jokių parametrų, tai reiškia jog kviečiant </a:t>
            </a:r>
            <a:r>
              <a:rPr lang="lt-LT" sz="1600" b="1"/>
              <a:t>PrintMenu()</a:t>
            </a:r>
            <a:r>
              <a:rPr lang="lt-LT" sz="1600"/>
              <a:t> metodą nereikės perduoti jokių kintamųjų</a:t>
            </a:r>
            <a:endParaRPr sz="1600"/>
          </a:p>
        </p:txBody>
      </p:sp>
      <p:pic>
        <p:nvPicPr>
          <p:cNvPr id="108" name="Google Shape;108;g253181aee8f_0_17"/>
          <p:cNvPicPr preferRelativeResize="0"/>
          <p:nvPr/>
        </p:nvPicPr>
        <p:blipFill>
          <a:blip r:embed="rId3">
            <a:alphaModFix/>
          </a:blip>
          <a:stretch>
            <a:fillRect/>
          </a:stretch>
        </p:blipFill>
        <p:spPr>
          <a:xfrm>
            <a:off x="5822500" y="3232388"/>
            <a:ext cx="4648200" cy="18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53181aee8f_0_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114" name="Google Shape;114;g253181aee8f_0_2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15" name="Google Shape;115;g253181aee8f_0_25"/>
          <p:cNvSpPr txBox="1">
            <a:spLocks noGrp="1"/>
          </p:cNvSpPr>
          <p:nvPr>
            <p:ph type="body" idx="2"/>
          </p:nvPr>
        </p:nvSpPr>
        <p:spPr>
          <a:xfrm>
            <a:off x="480400" y="2671875"/>
            <a:ext cx="10859100" cy="4094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dirty="0"/>
              <a:t>Dabar pažiūrėkime į metodą, kuris grąžina rezultatą.</a:t>
            </a:r>
            <a:endParaRPr sz="1600" dirty="0"/>
          </a:p>
          <a:p>
            <a:pPr marL="0" indent="0">
              <a:lnSpc>
                <a:spcPct val="150000"/>
              </a:lnSpc>
              <a:spcBef>
                <a:spcPts val="0"/>
              </a:spcBef>
            </a:pPr>
            <a:r>
              <a:rPr lang="lt-LT" sz="1600" dirty="0"/>
              <a:t>Šis metodas taip pat yra </a:t>
            </a:r>
            <a:r>
              <a:rPr lang="lt-LT" sz="1600" dirty="0" err="1"/>
              <a:t>public</a:t>
            </a:r>
            <a:r>
              <a:rPr lang="lt-LT" sz="1600" dirty="0"/>
              <a:t>, tik šį kartą </a:t>
            </a:r>
            <a:endParaRPr sz="1600"/>
          </a:p>
          <a:p>
            <a:pPr marL="0" indent="0">
              <a:lnSpc>
                <a:spcPct val="150000"/>
              </a:lnSpc>
              <a:spcBef>
                <a:spcPts val="0"/>
              </a:spcBef>
            </a:pPr>
            <a:r>
              <a:rPr lang="lt-LT" sz="1600" dirty="0"/>
              <a:t>vietoj </a:t>
            </a:r>
            <a:r>
              <a:rPr lang="lt-LT" sz="1600" dirty="0" err="1"/>
              <a:t>void</a:t>
            </a:r>
            <a:r>
              <a:rPr lang="lt-LT" sz="1600" dirty="0"/>
              <a:t> matome </a:t>
            </a:r>
            <a:r>
              <a:rPr lang="lt-LT" sz="1600" b="1" dirty="0" err="1"/>
              <a:t>int</a:t>
            </a:r>
            <a:r>
              <a:rPr lang="lt-LT" sz="1600" b="1" dirty="0"/>
              <a:t> </a:t>
            </a:r>
            <a:r>
              <a:rPr lang="lt-LT" sz="1600" dirty="0"/>
              <a:t>tai reiškia, kad </a:t>
            </a:r>
            <a:endParaRPr sz="1600"/>
          </a:p>
          <a:p>
            <a:pPr marL="0" lvl="0" indent="0" algn="l" rtl="0">
              <a:lnSpc>
                <a:spcPct val="150000"/>
              </a:lnSpc>
              <a:spcBef>
                <a:spcPts val="0"/>
              </a:spcBef>
              <a:spcAft>
                <a:spcPts val="0"/>
              </a:spcAft>
              <a:buNone/>
            </a:pPr>
            <a:r>
              <a:rPr lang="lt-LT" sz="1600" dirty="0"/>
              <a:t>metodo pabaigoje jis privalo grąžinti sveiką</a:t>
            </a:r>
            <a:endParaRPr sz="1600" dirty="0"/>
          </a:p>
          <a:p>
            <a:pPr marL="0" lvl="0" indent="0" algn="l" rtl="0">
              <a:lnSpc>
                <a:spcPct val="150000"/>
              </a:lnSpc>
              <a:spcBef>
                <a:spcPts val="0"/>
              </a:spcBef>
              <a:spcAft>
                <a:spcPts val="0"/>
              </a:spcAft>
              <a:buNone/>
            </a:pPr>
            <a:r>
              <a:rPr lang="lt-LT" sz="1600" dirty="0"/>
              <a:t>skaičių, kaip matome, 27 ir 30 eilutėse.</a:t>
            </a:r>
            <a:endParaRPr sz="1600" dirty="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16" name="Google Shape;116;g253181aee8f_0_25"/>
          <p:cNvPicPr preferRelativeResize="0"/>
          <p:nvPr/>
        </p:nvPicPr>
        <p:blipFill>
          <a:blip r:embed="rId3">
            <a:alphaModFix/>
          </a:blip>
          <a:stretch>
            <a:fillRect/>
          </a:stretch>
        </p:blipFill>
        <p:spPr>
          <a:xfrm>
            <a:off x="4566563" y="3038475"/>
            <a:ext cx="7343775"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53181aee8f_0_3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122" name="Google Shape;122;g253181aee8f_0_3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23" name="Google Shape;123;g253181aee8f_0_35"/>
          <p:cNvSpPr txBox="1">
            <a:spLocks noGrp="1"/>
          </p:cNvSpPr>
          <p:nvPr>
            <p:ph type="body" idx="2"/>
          </p:nvPr>
        </p:nvSpPr>
        <p:spPr>
          <a:xfrm>
            <a:off x="480400" y="2671875"/>
            <a:ext cx="10859100" cy="4094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Iškvietimas abiejų metodų būtų toks: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O programa atrodytų taip:</a:t>
            </a:r>
            <a:endParaRPr sz="1600"/>
          </a:p>
          <a:p>
            <a:pPr marL="0" lvl="0" indent="0" algn="l" rtl="0">
              <a:lnSpc>
                <a:spcPct val="150000"/>
              </a:lnSpc>
              <a:spcBef>
                <a:spcPts val="0"/>
              </a:spcBef>
              <a:spcAft>
                <a:spcPts val="0"/>
              </a:spcAft>
              <a:buNone/>
            </a:pPr>
            <a:r>
              <a:rPr lang="lt-LT" sz="1600"/>
              <a:t> </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24" name="Google Shape;124;g253181aee8f_0_35"/>
          <p:cNvPicPr preferRelativeResize="0"/>
          <p:nvPr/>
        </p:nvPicPr>
        <p:blipFill>
          <a:blip r:embed="rId3">
            <a:alphaModFix/>
          </a:blip>
          <a:stretch>
            <a:fillRect/>
          </a:stretch>
        </p:blipFill>
        <p:spPr>
          <a:xfrm>
            <a:off x="1524013" y="4888350"/>
            <a:ext cx="2162175" cy="1447800"/>
          </a:xfrm>
          <a:prstGeom prst="rect">
            <a:avLst/>
          </a:prstGeom>
          <a:noFill/>
          <a:ln>
            <a:noFill/>
          </a:ln>
        </p:spPr>
      </p:pic>
      <p:pic>
        <p:nvPicPr>
          <p:cNvPr id="125" name="Google Shape;125;g253181aee8f_0_35"/>
          <p:cNvPicPr preferRelativeResize="0"/>
          <p:nvPr/>
        </p:nvPicPr>
        <p:blipFill>
          <a:blip r:embed="rId4">
            <a:alphaModFix/>
          </a:blip>
          <a:stretch>
            <a:fillRect/>
          </a:stretch>
        </p:blipFill>
        <p:spPr>
          <a:xfrm>
            <a:off x="625341" y="3183375"/>
            <a:ext cx="3533775"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53181aee8f_0_4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131" name="Google Shape;131;g253181aee8f_0_4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32" name="Google Shape;132;g253181aee8f_0_45"/>
          <p:cNvSpPr txBox="1">
            <a:spLocks noGrp="1"/>
          </p:cNvSpPr>
          <p:nvPr>
            <p:ph type="body" idx="2"/>
          </p:nvPr>
        </p:nvSpPr>
        <p:spPr>
          <a:xfrm>
            <a:off x="480400" y="2234975"/>
            <a:ext cx="10859100" cy="46230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50000"/>
              </a:lnSpc>
              <a:spcBef>
                <a:spcPts val="0"/>
              </a:spcBef>
              <a:spcAft>
                <a:spcPts val="0"/>
              </a:spcAft>
              <a:buNone/>
            </a:pPr>
            <a:r>
              <a:rPr lang="lt-LT" sz="1600"/>
              <a:t>Dabar pažiūrėkime į metodą, kuris priima parametrą.</a:t>
            </a:r>
            <a:endParaRPr sz="1600"/>
          </a:p>
          <a:p>
            <a:pPr marL="0" lvl="0" indent="0" algn="l" rtl="0">
              <a:lnSpc>
                <a:spcPct val="150000"/>
              </a:lnSpc>
              <a:spcBef>
                <a:spcPts val="0"/>
              </a:spcBef>
              <a:spcAft>
                <a:spcPts val="0"/>
              </a:spcAft>
              <a:buNone/>
            </a:pPr>
            <a:r>
              <a:rPr lang="lt-LT" sz="1600"/>
              <a:t>Praeitame metode, mes gavome vartotojo pasirinkimą,</a:t>
            </a:r>
            <a:endParaRPr sz="1600"/>
          </a:p>
          <a:p>
            <a:pPr marL="0" lvl="0" indent="0" algn="l" rtl="0">
              <a:lnSpc>
                <a:spcPct val="150000"/>
              </a:lnSpc>
              <a:spcBef>
                <a:spcPts val="0"/>
              </a:spcBef>
              <a:spcAft>
                <a:spcPts val="0"/>
              </a:spcAft>
              <a:buNone/>
            </a:pPr>
            <a:r>
              <a:rPr lang="lt-LT" sz="1600"/>
              <a:t> dabar galime šį pasirinkimą panaudot.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b="1"/>
              <a:t>Parametras </a:t>
            </a:r>
            <a:r>
              <a:rPr lang="lt-LT" sz="1600"/>
              <a:t>yra aprašomas tarp () po metodo</a:t>
            </a:r>
            <a:endParaRPr sz="1600"/>
          </a:p>
          <a:p>
            <a:pPr marL="0" lvl="0" indent="0" algn="l" rtl="0">
              <a:lnSpc>
                <a:spcPct val="150000"/>
              </a:lnSpc>
              <a:spcBef>
                <a:spcPts val="0"/>
              </a:spcBef>
              <a:spcAft>
                <a:spcPts val="0"/>
              </a:spcAft>
              <a:buNone/>
            </a:pPr>
            <a:r>
              <a:rPr lang="lt-LT" sz="1600"/>
              <a:t>pavadinimo, šiuo atveju parametras yra </a:t>
            </a:r>
            <a:r>
              <a:rPr lang="lt-LT" sz="1600" b="1"/>
              <a:t>int </a:t>
            </a:r>
            <a:r>
              <a:rPr lang="lt-LT" sz="1600"/>
              <a:t>duomenų</a:t>
            </a:r>
            <a:endParaRPr sz="1600"/>
          </a:p>
          <a:p>
            <a:pPr marL="0" lvl="0" indent="0" algn="l" rtl="0">
              <a:lnSpc>
                <a:spcPct val="150000"/>
              </a:lnSpc>
              <a:spcBef>
                <a:spcPts val="0"/>
              </a:spcBef>
              <a:spcAft>
                <a:spcPts val="0"/>
              </a:spcAft>
              <a:buNone/>
            </a:pPr>
            <a:r>
              <a:rPr lang="lt-LT" sz="1600"/>
              <a:t>tipo(parametrai gali būti visų duomenų tipų)</a:t>
            </a:r>
            <a:endParaRPr sz="1600"/>
          </a:p>
          <a:p>
            <a:pPr marL="0" lvl="0" indent="0" algn="l" rtl="0">
              <a:lnSpc>
                <a:spcPct val="150000"/>
              </a:lnSpc>
              <a:spcBef>
                <a:spcPts val="0"/>
              </a:spcBef>
              <a:spcAft>
                <a:spcPts val="0"/>
              </a:spcAft>
              <a:buNone/>
            </a:pPr>
            <a:r>
              <a:rPr lang="lt-LT" sz="1600"/>
              <a:t>ir jo pavadinimas </a:t>
            </a:r>
            <a:r>
              <a:rPr lang="lt-LT" sz="1600" b="1"/>
              <a:t>selection</a:t>
            </a:r>
            <a:r>
              <a:rPr lang="lt-LT" sz="1600"/>
              <a:t>, jis šio metodo</a:t>
            </a:r>
            <a:endParaRPr sz="1600"/>
          </a:p>
          <a:p>
            <a:pPr marL="0" lvl="0" indent="0" algn="l" rtl="0">
              <a:lnSpc>
                <a:spcPct val="150000"/>
              </a:lnSpc>
              <a:spcBef>
                <a:spcPts val="0"/>
              </a:spcBef>
              <a:spcAft>
                <a:spcPts val="0"/>
              </a:spcAft>
              <a:buNone/>
            </a:pPr>
            <a:r>
              <a:rPr lang="lt-LT" sz="1600"/>
              <a:t>kontekste veikia kaip bet koks kitas kintamasis,</a:t>
            </a:r>
            <a:endParaRPr sz="1600"/>
          </a:p>
          <a:p>
            <a:pPr marL="0" lvl="0" indent="0" algn="l" rtl="0">
              <a:lnSpc>
                <a:spcPct val="150000"/>
              </a:lnSpc>
              <a:spcBef>
                <a:spcPts val="0"/>
              </a:spcBef>
              <a:spcAft>
                <a:spcPts val="0"/>
              </a:spcAft>
              <a:buNone/>
            </a:pPr>
            <a:r>
              <a:rPr lang="lt-LT" sz="1600"/>
              <a:t>bet mes jį privalome perduoti visada kviečiant šį </a:t>
            </a:r>
            <a:endParaRPr sz="1600"/>
          </a:p>
          <a:p>
            <a:pPr marL="0" lvl="0" indent="0" algn="l" rtl="0">
              <a:lnSpc>
                <a:spcPct val="150000"/>
              </a:lnSpc>
              <a:spcBef>
                <a:spcPts val="0"/>
              </a:spcBef>
              <a:spcAft>
                <a:spcPts val="0"/>
              </a:spcAft>
              <a:buNone/>
            </a:pPr>
            <a:r>
              <a:rPr lang="lt-LT" sz="1600"/>
              <a:t>metodą.</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Šis metodas nieko negrąžins, bet galės nukreipti į </a:t>
            </a:r>
            <a:endParaRPr sz="1600"/>
          </a:p>
          <a:p>
            <a:pPr marL="0" lvl="0" indent="0" algn="l" rtl="0">
              <a:lnSpc>
                <a:spcPct val="150000"/>
              </a:lnSpc>
              <a:spcBef>
                <a:spcPts val="0"/>
              </a:spcBef>
              <a:spcAft>
                <a:spcPts val="0"/>
              </a:spcAft>
              <a:buNone/>
            </a:pPr>
            <a:r>
              <a:rPr lang="lt-LT" sz="1600"/>
              <a:t>tolimesnį programos funkcionalumą.</a:t>
            </a:r>
            <a:endParaRPr sz="1600"/>
          </a:p>
        </p:txBody>
      </p:sp>
      <p:pic>
        <p:nvPicPr>
          <p:cNvPr id="133" name="Google Shape;133;g253181aee8f_0_45"/>
          <p:cNvPicPr preferRelativeResize="0"/>
          <p:nvPr/>
        </p:nvPicPr>
        <p:blipFill>
          <a:blip r:embed="rId3">
            <a:alphaModFix/>
          </a:blip>
          <a:stretch>
            <a:fillRect/>
          </a:stretch>
        </p:blipFill>
        <p:spPr>
          <a:xfrm>
            <a:off x="5651025" y="2056713"/>
            <a:ext cx="6400800" cy="45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53181aee8f_0_5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Kas yra metodai?</a:t>
            </a:r>
            <a:endParaRPr/>
          </a:p>
        </p:txBody>
      </p:sp>
      <p:sp>
        <p:nvSpPr>
          <p:cNvPr id="139" name="Google Shape;139;g253181aee8f_0_5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Metodai</a:t>
            </a:r>
            <a:endParaRPr/>
          </a:p>
        </p:txBody>
      </p:sp>
      <p:sp>
        <p:nvSpPr>
          <p:cNvPr id="140" name="Google Shape;140;g253181aee8f_0_53"/>
          <p:cNvSpPr txBox="1">
            <a:spLocks noGrp="1"/>
          </p:cNvSpPr>
          <p:nvPr>
            <p:ph type="body" idx="2"/>
          </p:nvPr>
        </p:nvSpPr>
        <p:spPr>
          <a:xfrm>
            <a:off x="480400" y="2671875"/>
            <a:ext cx="10859100" cy="4094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Iškvietimas abiejų metodų būtų toks: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O programa atrodytų taip:</a:t>
            </a:r>
            <a:endParaRPr sz="1600"/>
          </a:p>
          <a:p>
            <a:pPr marL="0" lvl="0" indent="0" algn="l" rtl="0">
              <a:lnSpc>
                <a:spcPct val="150000"/>
              </a:lnSpc>
              <a:spcBef>
                <a:spcPts val="0"/>
              </a:spcBef>
              <a:spcAft>
                <a:spcPts val="0"/>
              </a:spcAft>
              <a:buNone/>
            </a:pPr>
            <a:r>
              <a:rPr lang="lt-LT" sz="1600"/>
              <a:t> </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p:txBody>
      </p:sp>
      <p:pic>
        <p:nvPicPr>
          <p:cNvPr id="141" name="Google Shape;141;g253181aee8f_0_53"/>
          <p:cNvPicPr preferRelativeResize="0"/>
          <p:nvPr/>
        </p:nvPicPr>
        <p:blipFill>
          <a:blip r:embed="rId3">
            <a:alphaModFix/>
          </a:blip>
          <a:stretch>
            <a:fillRect/>
          </a:stretch>
        </p:blipFill>
        <p:spPr>
          <a:xfrm>
            <a:off x="3253463" y="3036425"/>
            <a:ext cx="3990975" cy="1581150"/>
          </a:xfrm>
          <a:prstGeom prst="rect">
            <a:avLst/>
          </a:prstGeom>
          <a:noFill/>
          <a:ln>
            <a:noFill/>
          </a:ln>
        </p:spPr>
      </p:pic>
      <p:pic>
        <p:nvPicPr>
          <p:cNvPr id="142" name="Google Shape;142;g253181aee8f_0_53"/>
          <p:cNvPicPr preferRelativeResize="0"/>
          <p:nvPr/>
        </p:nvPicPr>
        <p:blipFill>
          <a:blip r:embed="rId4">
            <a:alphaModFix/>
          </a:blip>
          <a:stretch>
            <a:fillRect/>
          </a:stretch>
        </p:blipFill>
        <p:spPr>
          <a:xfrm>
            <a:off x="1685250" y="4982088"/>
            <a:ext cx="1962150" cy="15525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F6218C-2029-4D6E-B5BC-0B05AB6C4348}">
  <ds:schemaRefs>
    <ds:schemaRef ds:uri="http://schemas.microsoft.com/sharepoint/v3/contenttype/forms"/>
  </ds:schemaRefs>
</ds:datastoreItem>
</file>

<file path=customXml/itemProps2.xml><?xml version="1.0" encoding="utf-8"?>
<ds:datastoreItem xmlns:ds="http://schemas.openxmlformats.org/officeDocument/2006/customXml" ds:itemID="{70070775-7886-4ACA-B6CB-4924FE57404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FCBF60-C1E8-426C-AEFF-B83B7A1AF97A}"/>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Metodai</vt:lpstr>
      <vt:lpstr>Šiandien išmoksite</vt:lpstr>
      <vt:lpstr>Kas yra metodai?</vt:lpstr>
      <vt:lpstr>Kas yra metodai?</vt:lpstr>
      <vt:lpstr>Kas yra metodai?</vt:lpstr>
      <vt:lpstr>Kas yra metodai?</vt:lpstr>
      <vt:lpstr>Kas yra metodai?</vt:lpstr>
      <vt:lpstr>Kas yra metodai?</vt:lpstr>
      <vt:lpstr>Kas yra metodai?</vt:lpstr>
      <vt:lpstr>Metodo kvietimas iš kito metodo</vt:lpstr>
      <vt:lpstr>Metodų pavyzdžiai</vt:lpstr>
      <vt:lpstr>Metodų pavyzdžiai</vt:lpstr>
      <vt:lpstr>PowerPoint Presentation</vt:lpstr>
      <vt:lpstr>PowerPoint Presentation</vt:lpstr>
      <vt:lpstr>Rekursija</vt:lpstr>
      <vt:lpstr>Rekursija</vt:lpstr>
      <vt:lpstr>Rekursija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Metodai</dc:title>
  <cp:revision>9</cp:revision>
  <dcterms:modified xsi:type="dcterms:W3CDTF">2024-03-07T11:36:51Z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