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hATfrKB6GkPn8obrSe9Q/Zutf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rika Tribockaja" userId="S::enrika@codeacademy.lt::af70034f-6747-4306-867e-c4e82cb3e8bf" providerId="AD" clId="Web-{602593F5-FA52-A265-A3FA-BCDFFC7A83B8}"/>
    <pc:docChg chg="modSld">
      <pc:chgData name="Enrika Tribockaja" userId="S::enrika@codeacademy.lt::af70034f-6747-4306-867e-c4e82cb3e8bf" providerId="AD" clId="Web-{602593F5-FA52-A265-A3FA-BCDFFC7A83B8}" dt="2024-03-26T11:32:54.584" v="3" actId="20577"/>
      <pc:docMkLst>
        <pc:docMk/>
      </pc:docMkLst>
      <pc:sldChg chg="modSp">
        <pc:chgData name="Enrika Tribockaja" userId="S::enrika@codeacademy.lt::af70034f-6747-4306-867e-c4e82cb3e8bf" providerId="AD" clId="Web-{602593F5-FA52-A265-A3FA-BCDFFC7A83B8}" dt="2024-03-26T11:32:54.584" v="3" actId="20577"/>
        <pc:sldMkLst>
          <pc:docMk/>
          <pc:sldMk cId="0" sldId="258"/>
        </pc:sldMkLst>
        <pc:spChg chg="mod">
          <ac:chgData name="Enrika Tribockaja" userId="S::enrika@codeacademy.lt::af70034f-6747-4306-867e-c4e82cb3e8bf" providerId="AD" clId="Web-{602593F5-FA52-A265-A3FA-BCDFFC7A83B8}" dt="2024-03-26T11:32:54.584" v="3" actId="20577"/>
          <ac:spMkLst>
            <pc:docMk/>
            <pc:sldMk cId="0" sldId="258"/>
            <ac:spMk id="104" creationId="{00000000-0000-0000-0000-000000000000}"/>
          </ac:spMkLst>
        </pc:spChg>
      </pc:sldChg>
    </pc:docChg>
  </pc:docChgLst>
  <pc:docChgLst>
    <pc:chgData name="Rokas Slaboševičius" userId="5b5a1ad6-e0e0-4118-b388-ee941114d16c" providerId="ADAL" clId="{FEAA2602-D159-48C2-A703-E8878F406F10}"/>
    <pc:docChg chg="modSld">
      <pc:chgData name="Rokas Slaboševičius" userId="5b5a1ad6-e0e0-4118-b388-ee941114d16c" providerId="ADAL" clId="{FEAA2602-D159-48C2-A703-E8878F406F10}" dt="2024-07-03T13:51:12.850" v="2" actId="1036"/>
      <pc:docMkLst>
        <pc:docMk/>
      </pc:docMkLst>
      <pc:sldChg chg="modSp mod">
        <pc:chgData name="Rokas Slaboševičius" userId="5b5a1ad6-e0e0-4118-b388-ee941114d16c" providerId="ADAL" clId="{FEAA2602-D159-48C2-A703-E8878F406F10}" dt="2024-07-03T13:51:12.850" v="2" actId="1036"/>
        <pc:sldMkLst>
          <pc:docMk/>
          <pc:sldMk cId="0" sldId="269"/>
        </pc:sldMkLst>
        <pc:picChg chg="mod">
          <ac:chgData name="Rokas Slaboševičius" userId="5b5a1ad6-e0e0-4118-b388-ee941114d16c" providerId="ADAL" clId="{FEAA2602-D159-48C2-A703-E8878F406F10}" dt="2024-07-03T13:51:12.850" v="2" actId="1036"/>
          <ac:picMkLst>
            <pc:docMk/>
            <pc:sldMk cId="0" sldId="269"/>
            <ac:picMk id="192" creationId="{00000000-0000-0000-0000-000000000000}"/>
          </ac:picMkLst>
        </pc:picChg>
      </pc:sldChg>
    </pc:docChg>
  </pc:docChgLst>
  <pc:docChgLst>
    <pc:chgData name="Enrika Tribockaja" userId="S::enrika@codeacademy.lt::af70034f-6747-4306-867e-c4e82cb3e8bf" providerId="AD" clId="Web-{AE6090F5-884B-EEE7-591D-85500544956E}"/>
    <pc:docChg chg="modSld">
      <pc:chgData name="Enrika Tribockaja" userId="S::enrika@codeacademy.lt::af70034f-6747-4306-867e-c4e82cb3e8bf" providerId="AD" clId="Web-{AE6090F5-884B-EEE7-591D-85500544956E}" dt="2024-03-26T11:28:04.371" v="26" actId="20577"/>
      <pc:docMkLst>
        <pc:docMk/>
      </pc:docMkLst>
      <pc:sldChg chg="modSp">
        <pc:chgData name="Enrika Tribockaja" userId="S::enrika@codeacademy.lt::af70034f-6747-4306-867e-c4e82cb3e8bf" providerId="AD" clId="Web-{AE6090F5-884B-EEE7-591D-85500544956E}" dt="2024-03-26T11:22:39.394" v="7" actId="1076"/>
        <pc:sldMkLst>
          <pc:docMk/>
          <pc:sldMk cId="0" sldId="261"/>
        </pc:sldMkLst>
        <pc:spChg chg="mod">
          <ac:chgData name="Enrika Tribockaja" userId="S::enrika@codeacademy.lt::af70034f-6747-4306-867e-c4e82cb3e8bf" providerId="AD" clId="Web-{AE6090F5-884B-EEE7-591D-85500544956E}" dt="2024-03-26T11:22:39.394" v="7" actId="1076"/>
          <ac:spMkLst>
            <pc:docMk/>
            <pc:sldMk cId="0" sldId="261"/>
            <ac:spMk id="125" creationId="{00000000-0000-0000-0000-000000000000}"/>
          </ac:spMkLst>
        </pc:spChg>
      </pc:sldChg>
      <pc:sldChg chg="modSp">
        <pc:chgData name="Enrika Tribockaja" userId="S::enrika@codeacademy.lt::af70034f-6747-4306-867e-c4e82cb3e8bf" providerId="AD" clId="Web-{AE6090F5-884B-EEE7-591D-85500544956E}" dt="2024-03-26T11:23:04.519" v="9" actId="20577"/>
        <pc:sldMkLst>
          <pc:docMk/>
          <pc:sldMk cId="0" sldId="262"/>
        </pc:sldMkLst>
        <pc:spChg chg="mod">
          <ac:chgData name="Enrika Tribockaja" userId="S::enrika@codeacademy.lt::af70034f-6747-4306-867e-c4e82cb3e8bf" providerId="AD" clId="Web-{AE6090F5-884B-EEE7-591D-85500544956E}" dt="2024-03-26T11:23:04.519" v="9" actId="20577"/>
          <ac:spMkLst>
            <pc:docMk/>
            <pc:sldMk cId="0" sldId="262"/>
            <ac:spMk id="133" creationId="{00000000-0000-0000-0000-000000000000}"/>
          </ac:spMkLst>
        </pc:spChg>
      </pc:sldChg>
      <pc:sldChg chg="modSp">
        <pc:chgData name="Enrika Tribockaja" userId="S::enrika@codeacademy.lt::af70034f-6747-4306-867e-c4e82cb3e8bf" providerId="AD" clId="Web-{AE6090F5-884B-EEE7-591D-85500544956E}" dt="2024-03-26T11:25:15.976" v="11" actId="20577"/>
        <pc:sldMkLst>
          <pc:docMk/>
          <pc:sldMk cId="0" sldId="267"/>
        </pc:sldMkLst>
        <pc:spChg chg="mod">
          <ac:chgData name="Enrika Tribockaja" userId="S::enrika@codeacademy.lt::af70034f-6747-4306-867e-c4e82cb3e8bf" providerId="AD" clId="Web-{AE6090F5-884B-EEE7-591D-85500544956E}" dt="2024-03-26T11:25:15.976" v="11" actId="20577"/>
          <ac:spMkLst>
            <pc:docMk/>
            <pc:sldMk cId="0" sldId="267"/>
            <ac:spMk id="173" creationId="{00000000-0000-0000-0000-000000000000}"/>
          </ac:spMkLst>
        </pc:spChg>
      </pc:sldChg>
      <pc:sldChg chg="modSp">
        <pc:chgData name="Enrika Tribockaja" userId="S::enrika@codeacademy.lt::af70034f-6747-4306-867e-c4e82cb3e8bf" providerId="AD" clId="Web-{AE6090F5-884B-EEE7-591D-85500544956E}" dt="2024-03-26T11:26:18.759" v="13" actId="20577"/>
        <pc:sldMkLst>
          <pc:docMk/>
          <pc:sldMk cId="0" sldId="270"/>
        </pc:sldMkLst>
        <pc:spChg chg="mod">
          <ac:chgData name="Enrika Tribockaja" userId="S::enrika@codeacademy.lt::af70034f-6747-4306-867e-c4e82cb3e8bf" providerId="AD" clId="Web-{AE6090F5-884B-EEE7-591D-85500544956E}" dt="2024-03-26T11:26:18.759" v="13" actId="20577"/>
          <ac:spMkLst>
            <pc:docMk/>
            <pc:sldMk cId="0" sldId="270"/>
            <ac:spMk id="199" creationId="{00000000-0000-0000-0000-000000000000}"/>
          </ac:spMkLst>
        </pc:spChg>
      </pc:sldChg>
      <pc:sldChg chg="modSp">
        <pc:chgData name="Enrika Tribockaja" userId="S::enrika@codeacademy.lt::af70034f-6747-4306-867e-c4e82cb3e8bf" providerId="AD" clId="Web-{AE6090F5-884B-EEE7-591D-85500544956E}" dt="2024-03-26T11:28:04.371" v="26" actId="20577"/>
        <pc:sldMkLst>
          <pc:docMk/>
          <pc:sldMk cId="0" sldId="273"/>
        </pc:sldMkLst>
        <pc:spChg chg="mod">
          <ac:chgData name="Enrika Tribockaja" userId="S::enrika@codeacademy.lt::af70034f-6747-4306-867e-c4e82cb3e8bf" providerId="AD" clId="Web-{AE6090F5-884B-EEE7-591D-85500544956E}" dt="2024-03-26T11:28:04.371" v="26" actId="20577"/>
          <ac:spMkLst>
            <pc:docMk/>
            <pc:sldMk cId="0" sldId="273"/>
            <ac:spMk id="2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e48fd3aa03_0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4" name="Google Shape;154;g1e48fd3aa03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e4b11e95d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2" name="Google Shape;162;g1e4b11e95d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e4b11e95d3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0" name="Google Shape;170;g1e4b11e95d3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e4b11e95d3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9" name="Google Shape;179;g1e4b11e95d3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e4b11e95d3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87" name="Google Shape;187;g1e4b11e95d3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e4b11e95d3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96" name="Google Shape;196;g1e4b11e95d3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e4b11e95d3_0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04" name="Google Shape;204;g1e4b11e95d3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e4b11e95d3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12" name="Google Shape;212;g1e4b11e95d3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5a6c1cca9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g25a6c1cca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48fd3aa0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07" name="Google Shape;107;g1e48fd3aa0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48fd3aa03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14" name="Google Shape;114;g1e48fd3aa03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e48fd3aa03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21" name="Google Shape;121;g1e48fd3aa03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e48fd3aa03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29" name="Google Shape;129;g1e48fd3aa03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e48fd3aa03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37" name="Google Shape;137;g1e48fd3aa03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e48fd3aa03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45" name="Google Shape;145;g1e48fd3aa03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dirty="0"/>
              <a:t>Abstrakcijos</a:t>
            </a:r>
            <a:endParaRPr sz="6000" b="1" i="0" u="none" strike="noStrike" cap="none" dirty="0">
              <a:solidFill>
                <a:srgbClr val="000000"/>
              </a:solidFill>
              <a:latin typeface="Arial"/>
              <a:ea typeface="Arial"/>
              <a:cs typeface="Arial"/>
              <a:sym typeface="Arial"/>
            </a:endParaRPr>
          </a:p>
        </p:txBody>
      </p:sp>
      <p:sp>
        <p:nvSpPr>
          <p:cNvPr id="72" name="Google Shape;72;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73" name="Google Shape;73;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Dėstytojas</a:t>
            </a:r>
            <a:endParaRPr/>
          </a:p>
          <a:p>
            <a:pPr marL="0" lvl="0" indent="0" algn="l" rtl="0">
              <a:lnSpc>
                <a:spcPct val="90000"/>
              </a:lnSpc>
              <a:spcBef>
                <a:spcPts val="1000"/>
              </a:spcBef>
              <a:spcAft>
                <a:spcPts val="0"/>
              </a:spcAft>
              <a:buClr>
                <a:srgbClr val="000000"/>
              </a:buClr>
              <a:buSzPts val="1600"/>
              <a:buFont typeface="Arial"/>
              <a:buNone/>
            </a:pPr>
            <a:r>
              <a:rPr lang="lt-LT"/>
              <a:t>Vilmantas Neviera</a:t>
            </a:r>
            <a:endParaRPr/>
          </a:p>
        </p:txBody>
      </p:sp>
      <p:pic>
        <p:nvPicPr>
          <p:cNvPr id="74" name="Google Shape;74;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75" name="Google Shape;75;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e48fd3aa03_0_4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Animal klasė</a:t>
            </a:r>
            <a:endParaRPr/>
          </a:p>
        </p:txBody>
      </p:sp>
      <p:sp>
        <p:nvSpPr>
          <p:cNvPr id="157" name="Google Shape;157;g1e48fd3aa03_0_4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Abstrakcijos</a:t>
            </a:r>
            <a:endParaRPr/>
          </a:p>
        </p:txBody>
      </p:sp>
      <p:sp>
        <p:nvSpPr>
          <p:cNvPr id="158" name="Google Shape;158;g1e48fd3aa03_0_4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Paleidę programą, matome, kad programa įėjo į konstruktorių Animal klasėje su weight reikšme, perduotą Dog klasės konstruktoriuje.</a:t>
            </a:r>
            <a:endParaRPr sz="1600"/>
          </a:p>
        </p:txBody>
      </p:sp>
      <p:pic>
        <p:nvPicPr>
          <p:cNvPr id="159" name="Google Shape;159;g1e48fd3aa03_0_46"/>
          <p:cNvPicPr preferRelativeResize="0"/>
          <p:nvPr/>
        </p:nvPicPr>
        <p:blipFill>
          <a:blip r:embed="rId3">
            <a:alphaModFix/>
          </a:blip>
          <a:stretch>
            <a:fillRect/>
          </a:stretch>
        </p:blipFill>
        <p:spPr>
          <a:xfrm>
            <a:off x="689738" y="3521350"/>
            <a:ext cx="4029075" cy="2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e4b11e95d3_0_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Animal klasė - abstract metodas</a:t>
            </a:r>
            <a:endParaRPr/>
          </a:p>
        </p:txBody>
      </p:sp>
      <p:sp>
        <p:nvSpPr>
          <p:cNvPr id="165" name="Google Shape;165;g1e4b11e95d3_0_0"/>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Pasižiūrėkime, kaip naudojami abstract metodai.</a:t>
            </a:r>
            <a:endParaRPr sz="1600"/>
          </a:p>
          <a:p>
            <a:pPr marL="0" lvl="0" indent="0" algn="l" rtl="0">
              <a:lnSpc>
                <a:spcPct val="150000"/>
              </a:lnSpc>
              <a:spcBef>
                <a:spcPts val="0"/>
              </a:spcBef>
              <a:spcAft>
                <a:spcPts val="0"/>
              </a:spcAft>
              <a:buNone/>
            </a:pPr>
            <a:r>
              <a:rPr lang="lt-LT" sz="1600"/>
              <a:t>Sukurkime abstract MakeNoise() metodą Animal klasėje.</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Kaip matote - abstract metodai neturi “kūno”, jie turi tik metodo </a:t>
            </a:r>
            <a:endParaRPr sz="1600"/>
          </a:p>
          <a:p>
            <a:pPr marL="0" lvl="0" indent="0" algn="l" rtl="0">
              <a:lnSpc>
                <a:spcPct val="150000"/>
              </a:lnSpc>
              <a:spcBef>
                <a:spcPts val="0"/>
              </a:spcBef>
              <a:spcAft>
                <a:spcPts val="0"/>
              </a:spcAft>
              <a:buNone/>
            </a:pPr>
            <a:r>
              <a:rPr lang="lt-LT" sz="1600"/>
              <a:t>deklaravimą.</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MakeNoise - jo implementacija turi pasirūpinti</a:t>
            </a:r>
            <a:endParaRPr sz="1600"/>
          </a:p>
          <a:p>
            <a:pPr marL="0" lvl="0" indent="0" algn="l" rtl="0">
              <a:lnSpc>
                <a:spcPct val="150000"/>
              </a:lnSpc>
              <a:spcBef>
                <a:spcPts val="0"/>
              </a:spcBef>
              <a:spcAft>
                <a:spcPts val="0"/>
              </a:spcAft>
              <a:buNone/>
            </a:pPr>
            <a:r>
              <a:rPr lang="lt-LT" sz="1600"/>
              <a:t>klasės, kurios iš jos paveldi, šiuo atveju tai vienintelė klasė Dog.</a:t>
            </a:r>
            <a:endParaRPr sz="1600"/>
          </a:p>
        </p:txBody>
      </p:sp>
      <p:sp>
        <p:nvSpPr>
          <p:cNvPr id="166" name="Google Shape;166;g1e4b11e95d3_0_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Abstrakcijos</a:t>
            </a:r>
            <a:endParaRPr/>
          </a:p>
        </p:txBody>
      </p:sp>
      <p:pic>
        <p:nvPicPr>
          <p:cNvPr id="167" name="Google Shape;167;g1e4b11e95d3_0_0"/>
          <p:cNvPicPr preferRelativeResize="0"/>
          <p:nvPr/>
        </p:nvPicPr>
        <p:blipFill>
          <a:blip r:embed="rId3">
            <a:alphaModFix/>
          </a:blip>
          <a:stretch>
            <a:fillRect/>
          </a:stretch>
        </p:blipFill>
        <p:spPr>
          <a:xfrm>
            <a:off x="7321825" y="2493050"/>
            <a:ext cx="3810000" cy="295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e4b11e95d3_0_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Animal klasė - abstract metodas</a:t>
            </a:r>
            <a:endParaRPr/>
          </a:p>
        </p:txBody>
      </p:sp>
      <p:sp>
        <p:nvSpPr>
          <p:cNvPr id="173" name="Google Shape;173;g1e4b11e95d3_0_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sz="1600" dirty="0"/>
              <a:t>Kaip matote, </a:t>
            </a:r>
            <a:r>
              <a:rPr lang="lt-LT" sz="1600" err="1"/>
              <a:t>Dog</a:t>
            </a:r>
            <a:r>
              <a:rPr lang="lt-LT" sz="1600"/>
              <a:t> klasė iš karto praneša apie klaidą, ši klaida yra todėl, </a:t>
            </a:r>
            <a:endParaRPr sz="1600"/>
          </a:p>
          <a:p>
            <a:pPr marL="0" lvl="0" indent="0" algn="l" rtl="0">
              <a:lnSpc>
                <a:spcPct val="150000"/>
              </a:lnSpc>
              <a:spcBef>
                <a:spcPts val="0"/>
              </a:spcBef>
              <a:spcAft>
                <a:spcPts val="0"/>
              </a:spcAft>
              <a:buNone/>
            </a:pPr>
            <a:r>
              <a:rPr lang="lt-LT" sz="1600" dirty="0"/>
              <a:t>kad nėra </a:t>
            </a:r>
            <a:r>
              <a:rPr lang="lt-LT" sz="1600" dirty="0" err="1"/>
              <a:t>overridintas</a:t>
            </a:r>
            <a:r>
              <a:rPr lang="lt-LT" sz="1600" dirty="0"/>
              <a:t> </a:t>
            </a:r>
            <a:r>
              <a:rPr lang="lt-LT" sz="1600" dirty="0" err="1"/>
              <a:t>MakeNoise</a:t>
            </a:r>
            <a:r>
              <a:rPr lang="lt-LT" sz="1600" dirty="0"/>
              <a:t> metodas, tą padarę klaidos</a:t>
            </a:r>
            <a:endParaRPr sz="1600" dirty="0"/>
          </a:p>
          <a:p>
            <a:pPr marL="0" lvl="0" indent="0" algn="l" rtl="0">
              <a:lnSpc>
                <a:spcPct val="150000"/>
              </a:lnSpc>
              <a:spcBef>
                <a:spcPts val="0"/>
              </a:spcBef>
              <a:spcAft>
                <a:spcPts val="0"/>
              </a:spcAft>
              <a:buNone/>
            </a:pPr>
            <a:r>
              <a:rPr lang="lt-LT" sz="1600" dirty="0"/>
              <a:t>nebematysim.</a:t>
            </a:r>
            <a:endParaRPr sz="1600" dirty="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dirty="0"/>
              <a:t>Pakartojimas:</a:t>
            </a:r>
            <a:endParaRPr sz="1600" dirty="0"/>
          </a:p>
          <a:p>
            <a:pPr marL="0" lvl="0" indent="0" algn="l" rtl="0">
              <a:lnSpc>
                <a:spcPct val="150000"/>
              </a:lnSpc>
              <a:spcBef>
                <a:spcPts val="0"/>
              </a:spcBef>
              <a:spcAft>
                <a:spcPts val="0"/>
              </a:spcAft>
              <a:buNone/>
            </a:pPr>
            <a:r>
              <a:rPr lang="lt-LT" sz="1600" dirty="0"/>
              <a:t>Tiek </a:t>
            </a:r>
            <a:r>
              <a:rPr lang="lt-LT" sz="1600" dirty="0" err="1"/>
              <a:t>abstract</a:t>
            </a:r>
            <a:r>
              <a:rPr lang="lt-LT" sz="1600" dirty="0"/>
              <a:t> </a:t>
            </a:r>
            <a:r>
              <a:rPr lang="lt-LT" sz="1600" dirty="0" err="1"/>
              <a:t>properties</a:t>
            </a:r>
            <a:r>
              <a:rPr lang="lt-LT" sz="1600" dirty="0"/>
              <a:t> tiek metodai turi būti </a:t>
            </a:r>
            <a:r>
              <a:rPr lang="lt-LT" sz="1600" dirty="0" err="1"/>
              <a:t>implementuoti</a:t>
            </a:r>
            <a:r>
              <a:rPr lang="lt-LT" sz="1600" dirty="0"/>
              <a:t> vaikinėse klasėse</a:t>
            </a:r>
            <a:endParaRPr sz="1600" dirty="0"/>
          </a:p>
        </p:txBody>
      </p:sp>
      <p:sp>
        <p:nvSpPr>
          <p:cNvPr id="174" name="Google Shape;174;g1e4b11e95d3_0_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Abstrakcijos</a:t>
            </a:r>
            <a:endParaRPr/>
          </a:p>
        </p:txBody>
      </p:sp>
      <p:pic>
        <p:nvPicPr>
          <p:cNvPr id="175" name="Google Shape;175;g1e4b11e95d3_0_8"/>
          <p:cNvPicPr preferRelativeResize="0"/>
          <p:nvPr/>
        </p:nvPicPr>
        <p:blipFill>
          <a:blip r:embed="rId3">
            <a:alphaModFix/>
          </a:blip>
          <a:stretch>
            <a:fillRect/>
          </a:stretch>
        </p:blipFill>
        <p:spPr>
          <a:xfrm>
            <a:off x="7141050" y="1723175"/>
            <a:ext cx="4552950" cy="1771650"/>
          </a:xfrm>
          <a:prstGeom prst="rect">
            <a:avLst/>
          </a:prstGeom>
          <a:noFill/>
          <a:ln>
            <a:noFill/>
          </a:ln>
        </p:spPr>
      </p:pic>
      <p:pic>
        <p:nvPicPr>
          <p:cNvPr id="176" name="Google Shape;176;g1e4b11e95d3_0_8"/>
          <p:cNvPicPr preferRelativeResize="0"/>
          <p:nvPr/>
        </p:nvPicPr>
        <p:blipFill>
          <a:blip r:embed="rId4">
            <a:alphaModFix/>
          </a:blip>
          <a:stretch>
            <a:fillRect/>
          </a:stretch>
        </p:blipFill>
        <p:spPr>
          <a:xfrm>
            <a:off x="7625575" y="3707725"/>
            <a:ext cx="4457700" cy="295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e4b11e95d3_0_1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Cat klasė</a:t>
            </a:r>
            <a:endParaRPr/>
          </a:p>
        </p:txBody>
      </p:sp>
      <p:sp>
        <p:nvSpPr>
          <p:cNvPr id="182" name="Google Shape;182;g1e4b11e95d3_0_1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Susikurkime antrą vaikinę klasę Cat, paveldėkime iš animal ir ją implementuokime</a:t>
            </a:r>
            <a:endParaRPr sz="1600"/>
          </a:p>
        </p:txBody>
      </p:sp>
      <p:sp>
        <p:nvSpPr>
          <p:cNvPr id="183" name="Google Shape;183;g1e4b11e95d3_0_1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Abstrakcijos</a:t>
            </a:r>
            <a:endParaRPr/>
          </a:p>
        </p:txBody>
      </p:sp>
      <p:pic>
        <p:nvPicPr>
          <p:cNvPr id="184" name="Google Shape;184;g1e4b11e95d3_0_18"/>
          <p:cNvPicPr preferRelativeResize="0"/>
          <p:nvPr/>
        </p:nvPicPr>
        <p:blipFill>
          <a:blip r:embed="rId3">
            <a:alphaModFix/>
          </a:blip>
          <a:stretch>
            <a:fillRect/>
          </a:stretch>
        </p:blipFill>
        <p:spPr>
          <a:xfrm>
            <a:off x="754950" y="3251763"/>
            <a:ext cx="4457700" cy="301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e4b11e95d3_0_2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Name laukas</a:t>
            </a:r>
            <a:endParaRPr/>
          </a:p>
        </p:txBody>
      </p:sp>
      <p:sp>
        <p:nvSpPr>
          <p:cNvPr id="190" name="Google Shape;190;g1e4b11e95d3_0_2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Realesniam scenarijui, pridėkime abstract lauką Name į Animal klasę ir pridėkime jį į Animal konstruktorių. </a:t>
            </a:r>
            <a:endParaRPr sz="1600"/>
          </a:p>
          <a:p>
            <a:pPr marL="0" lvl="0" indent="0" algn="l" rtl="0">
              <a:lnSpc>
                <a:spcPct val="150000"/>
              </a:lnSpc>
              <a:spcBef>
                <a:spcPts val="0"/>
              </a:spcBef>
              <a:spcAft>
                <a:spcPts val="0"/>
              </a:spcAft>
              <a:buNone/>
            </a:pPr>
            <a:r>
              <a:rPr lang="lt-LT" sz="1600"/>
              <a:t>Atkreipkite dėmesį, kad pakeitus tėvinės klasės konstruktorių, turite pridėti parametrų į vaikinių klasių konstruktorių ir taip pat perduoti juos į </a:t>
            </a:r>
            <a:r>
              <a:rPr lang="lt-LT" sz="1600" b="1"/>
              <a:t>base()</a:t>
            </a:r>
            <a:r>
              <a:rPr lang="lt-LT" sz="1600"/>
              <a:t>.</a:t>
            </a:r>
            <a:endParaRPr sz="1600"/>
          </a:p>
        </p:txBody>
      </p:sp>
      <p:sp>
        <p:nvSpPr>
          <p:cNvPr id="191" name="Google Shape;191;g1e4b11e95d3_0_2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Abstrakcijos</a:t>
            </a:r>
            <a:endParaRPr/>
          </a:p>
        </p:txBody>
      </p:sp>
      <p:pic>
        <p:nvPicPr>
          <p:cNvPr id="192" name="Google Shape;192;g1e4b11e95d3_0_27"/>
          <p:cNvPicPr preferRelativeResize="0"/>
          <p:nvPr/>
        </p:nvPicPr>
        <p:blipFill>
          <a:blip r:embed="rId3">
            <a:alphaModFix/>
          </a:blip>
          <a:stretch>
            <a:fillRect/>
          </a:stretch>
        </p:blipFill>
        <p:spPr>
          <a:xfrm>
            <a:off x="3460700" y="3378165"/>
            <a:ext cx="3360050" cy="3521399"/>
          </a:xfrm>
          <a:prstGeom prst="rect">
            <a:avLst/>
          </a:prstGeom>
          <a:noFill/>
          <a:ln>
            <a:noFill/>
          </a:ln>
        </p:spPr>
      </p:pic>
      <p:pic>
        <p:nvPicPr>
          <p:cNvPr id="193" name="Google Shape;193;g1e4b11e95d3_0_27"/>
          <p:cNvPicPr preferRelativeResize="0"/>
          <p:nvPr/>
        </p:nvPicPr>
        <p:blipFill>
          <a:blip r:embed="rId4">
            <a:alphaModFix/>
          </a:blip>
          <a:stretch>
            <a:fillRect/>
          </a:stretch>
        </p:blipFill>
        <p:spPr>
          <a:xfrm>
            <a:off x="6881000" y="3537388"/>
            <a:ext cx="4555299" cy="2206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e4b11e95d3_0_3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List&lt;Animal&gt;</a:t>
            </a:r>
            <a:endParaRPr/>
          </a:p>
        </p:txBody>
      </p:sp>
      <p:sp>
        <p:nvSpPr>
          <p:cNvPr id="199" name="Google Shape;199;g1e4b11e95d3_0_3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dirty="0"/>
              <a:t>Vienas iš būdų norint pamatyti abstrakcijų “grožį” yra susikurti sąrašą nurodant tėvinės klasės duomenų tipą, bet į vidų sudėti vaikinės klasės objektus.</a:t>
            </a:r>
            <a:endParaRPr sz="1600" dirty="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dirty="0"/>
              <a:t>Iš pirmo žvilgsnio tai gali pasirodyti keista: mes nurodėme visai kitą duomenų tipą, negu, kad </a:t>
            </a:r>
            <a:r>
              <a:rPr lang="lt-LT" sz="1600" dirty="0" err="1"/>
              <a:t>pridedinėjome</a:t>
            </a:r>
            <a:r>
              <a:rPr lang="lt-LT" sz="1600" dirty="0"/>
              <a:t> objektus.</a:t>
            </a:r>
            <a:endParaRPr sz="1600" dirty="0"/>
          </a:p>
          <a:p>
            <a:pPr marL="0" lvl="0" indent="0" algn="l" rtl="0">
              <a:lnSpc>
                <a:spcPct val="150000"/>
              </a:lnSpc>
              <a:spcBef>
                <a:spcPts val="0"/>
              </a:spcBef>
              <a:spcAft>
                <a:spcPts val="0"/>
              </a:spcAft>
              <a:buNone/>
            </a:pPr>
            <a:r>
              <a:rPr lang="lt-LT" sz="1600" dirty="0"/>
              <a:t>Sąrašą kurdami nurodėme </a:t>
            </a:r>
            <a:r>
              <a:rPr lang="lt-LT" sz="1600" dirty="0" err="1"/>
              <a:t>Animal</a:t>
            </a:r>
            <a:r>
              <a:rPr lang="lt-LT" sz="1600" dirty="0"/>
              <a:t> duomenų tipą, bet į jo vidų įdėjome </a:t>
            </a:r>
            <a:r>
              <a:rPr lang="lt-LT" sz="1600" dirty="0" err="1"/>
              <a:t>Dog</a:t>
            </a:r>
            <a:r>
              <a:rPr lang="lt-LT" sz="1600" dirty="0"/>
              <a:t> ir </a:t>
            </a:r>
            <a:r>
              <a:rPr lang="lt-LT" sz="1600" dirty="0" err="1"/>
              <a:t>Cat</a:t>
            </a:r>
            <a:r>
              <a:rPr lang="lt-LT" sz="1600" dirty="0"/>
              <a:t> objektus.</a:t>
            </a:r>
            <a:endParaRPr sz="1600" dirty="0"/>
          </a:p>
          <a:p>
            <a:pPr marL="0" lvl="0" indent="0" algn="l" rtl="0">
              <a:lnSpc>
                <a:spcPct val="150000"/>
              </a:lnSpc>
              <a:spcBef>
                <a:spcPts val="0"/>
              </a:spcBef>
              <a:spcAft>
                <a:spcPts val="0"/>
              </a:spcAft>
              <a:buNone/>
            </a:pPr>
            <a:r>
              <a:rPr lang="lt-LT" sz="1600" dirty="0"/>
              <a:t>Tai vadinama polimorfizmu ir čia vienas iš pirmųjų to pavyzdžių, apie tai daugiau gilinsimės ateityje.</a:t>
            </a:r>
            <a:endParaRPr sz="1600" dirty="0"/>
          </a:p>
        </p:txBody>
      </p:sp>
      <p:sp>
        <p:nvSpPr>
          <p:cNvPr id="200" name="Google Shape;200;g1e4b11e95d3_0_3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Abstrakcijos</a:t>
            </a:r>
            <a:endParaRPr/>
          </a:p>
        </p:txBody>
      </p:sp>
      <p:pic>
        <p:nvPicPr>
          <p:cNvPr id="201" name="Google Shape;201;g1e4b11e95d3_0_37"/>
          <p:cNvPicPr preferRelativeResize="0"/>
          <p:nvPr/>
        </p:nvPicPr>
        <p:blipFill>
          <a:blip r:embed="rId3">
            <a:alphaModFix/>
          </a:blip>
          <a:stretch>
            <a:fillRect/>
          </a:stretch>
        </p:blipFill>
        <p:spPr>
          <a:xfrm>
            <a:off x="480388" y="3392350"/>
            <a:ext cx="3114675" cy="165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e4b11e95d3_0_4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dirty="0" err="1"/>
              <a:t>List</a:t>
            </a:r>
            <a:r>
              <a:rPr lang="lt-LT" dirty="0"/>
              <a:t>&lt;</a:t>
            </a:r>
            <a:r>
              <a:rPr lang="lt-LT" dirty="0" err="1"/>
              <a:t>Animal</a:t>
            </a:r>
            <a:r>
              <a:rPr lang="lt-LT" dirty="0"/>
              <a:t>&gt;</a:t>
            </a:r>
            <a:endParaRPr dirty="0"/>
          </a:p>
        </p:txBody>
      </p:sp>
      <p:sp>
        <p:nvSpPr>
          <p:cNvPr id="207" name="Google Shape;207;g1e4b11e95d3_0_4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dirty="0"/>
              <a:t>Taip pat galime šį sąrašą perduoti ir į metodą.</a:t>
            </a:r>
            <a:endParaRPr sz="1600" dirty="0"/>
          </a:p>
          <a:p>
            <a:pPr marL="0" lvl="0" indent="0" algn="l" rtl="0">
              <a:lnSpc>
                <a:spcPct val="150000"/>
              </a:lnSpc>
              <a:spcBef>
                <a:spcPts val="0"/>
              </a:spcBef>
              <a:spcAft>
                <a:spcPts val="0"/>
              </a:spcAft>
              <a:buNone/>
            </a:pPr>
            <a:endParaRPr sz="1600" dirty="0"/>
          </a:p>
          <a:p>
            <a:pPr marL="0" lvl="0" indent="0" algn="l" rtl="0">
              <a:lnSpc>
                <a:spcPct val="150000"/>
              </a:lnSpc>
              <a:spcBef>
                <a:spcPts val="0"/>
              </a:spcBef>
              <a:spcAft>
                <a:spcPts val="0"/>
              </a:spcAft>
              <a:buNone/>
            </a:pPr>
            <a:r>
              <a:rPr lang="lt-LT" sz="1600" dirty="0" err="1"/>
              <a:t>Iteruodami</a:t>
            </a:r>
            <a:r>
              <a:rPr lang="lt-LT" sz="1600" dirty="0"/>
              <a:t> per </a:t>
            </a:r>
            <a:r>
              <a:rPr lang="lt-LT" sz="1600" dirty="0" err="1"/>
              <a:t>Animals</a:t>
            </a:r>
            <a:r>
              <a:rPr lang="lt-LT" sz="1600" dirty="0"/>
              <a:t> tipo sąrašą, mes galime </a:t>
            </a:r>
            <a:endParaRPr sz="1600" dirty="0"/>
          </a:p>
          <a:p>
            <a:pPr marL="0" lvl="0" indent="0" algn="l" rtl="0">
              <a:lnSpc>
                <a:spcPct val="150000"/>
              </a:lnSpc>
              <a:spcBef>
                <a:spcPts val="0"/>
              </a:spcBef>
              <a:spcAft>
                <a:spcPts val="0"/>
              </a:spcAft>
              <a:buNone/>
            </a:pPr>
            <a:r>
              <a:rPr lang="lt-LT" sz="1600" dirty="0"/>
              <a:t>pasiekti visų vaikinių objektų Name </a:t>
            </a:r>
            <a:r>
              <a:rPr lang="lt-LT" sz="1600" dirty="0" err="1"/>
              <a:t>property</a:t>
            </a:r>
            <a:r>
              <a:rPr lang="lt-LT" sz="1600" dirty="0"/>
              <a:t> todėl,</a:t>
            </a:r>
            <a:endParaRPr sz="1600" dirty="0"/>
          </a:p>
          <a:p>
            <a:pPr marL="0" lvl="0" indent="0" algn="l" rtl="0">
              <a:lnSpc>
                <a:spcPct val="150000"/>
              </a:lnSpc>
              <a:spcBef>
                <a:spcPts val="0"/>
              </a:spcBef>
              <a:spcAft>
                <a:spcPts val="0"/>
              </a:spcAft>
              <a:buNone/>
            </a:pPr>
            <a:r>
              <a:rPr lang="lt-LT" sz="1600" dirty="0"/>
              <a:t>nes kurdami vaikinę klasę mes </a:t>
            </a:r>
            <a:r>
              <a:rPr lang="lt-LT" sz="1600" dirty="0" err="1"/>
              <a:t>privalomę</a:t>
            </a:r>
            <a:r>
              <a:rPr lang="lt-LT" sz="1600" dirty="0"/>
              <a:t> šį lauką</a:t>
            </a:r>
            <a:endParaRPr sz="1600" dirty="0"/>
          </a:p>
          <a:p>
            <a:pPr marL="0" lvl="0" indent="0" algn="l" rtl="0">
              <a:lnSpc>
                <a:spcPct val="150000"/>
              </a:lnSpc>
              <a:spcBef>
                <a:spcPts val="0"/>
              </a:spcBef>
              <a:spcAft>
                <a:spcPts val="0"/>
              </a:spcAft>
              <a:buNone/>
            </a:pPr>
            <a:r>
              <a:rPr lang="lt-LT" sz="1600" dirty="0" err="1"/>
              <a:t>implementuoti</a:t>
            </a:r>
            <a:r>
              <a:rPr lang="lt-LT" sz="1600" dirty="0"/>
              <a:t>.</a:t>
            </a:r>
            <a:endParaRPr sz="1600" dirty="0"/>
          </a:p>
          <a:p>
            <a:pPr marL="0" lvl="0" indent="0" algn="l" rtl="0">
              <a:lnSpc>
                <a:spcPct val="150000"/>
              </a:lnSpc>
              <a:spcBef>
                <a:spcPts val="0"/>
              </a:spcBef>
              <a:spcAft>
                <a:spcPts val="0"/>
              </a:spcAft>
              <a:buNone/>
            </a:pPr>
            <a:endParaRPr sz="1600" dirty="0"/>
          </a:p>
          <a:p>
            <a:pPr marL="0" lvl="0" indent="0" algn="l" rtl="0">
              <a:lnSpc>
                <a:spcPct val="150000"/>
              </a:lnSpc>
              <a:spcBef>
                <a:spcPts val="0"/>
              </a:spcBef>
              <a:spcAft>
                <a:spcPts val="0"/>
              </a:spcAft>
              <a:buNone/>
            </a:pPr>
            <a:r>
              <a:rPr lang="lt-LT" sz="1600" dirty="0"/>
              <a:t>Dėl tos pačios priežasties galime kviest metodą</a:t>
            </a:r>
            <a:endParaRPr sz="1600" dirty="0"/>
          </a:p>
          <a:p>
            <a:pPr marL="0" lvl="0" indent="0" algn="l" rtl="0">
              <a:lnSpc>
                <a:spcPct val="150000"/>
              </a:lnSpc>
              <a:spcBef>
                <a:spcPts val="0"/>
              </a:spcBef>
              <a:spcAft>
                <a:spcPts val="0"/>
              </a:spcAft>
              <a:buNone/>
            </a:pPr>
            <a:r>
              <a:rPr lang="lt-LT" sz="1600" dirty="0" err="1"/>
              <a:t>MakeNoise</a:t>
            </a:r>
            <a:r>
              <a:rPr lang="lt-LT" sz="1600" dirty="0"/>
              <a:t>.</a:t>
            </a:r>
            <a:endParaRPr sz="1600" dirty="0"/>
          </a:p>
        </p:txBody>
      </p:sp>
      <p:sp>
        <p:nvSpPr>
          <p:cNvPr id="208" name="Google Shape;208;g1e4b11e95d3_0_4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dirty="0"/>
              <a:t>Abstrakcijos</a:t>
            </a:r>
            <a:endParaRPr dirty="0"/>
          </a:p>
        </p:txBody>
      </p:sp>
      <p:pic>
        <p:nvPicPr>
          <p:cNvPr id="209" name="Google Shape;209;g1e4b11e95d3_0_47"/>
          <p:cNvPicPr preferRelativeResize="0"/>
          <p:nvPr/>
        </p:nvPicPr>
        <p:blipFill>
          <a:blip r:embed="rId3">
            <a:alphaModFix/>
          </a:blip>
          <a:stretch>
            <a:fillRect/>
          </a:stretch>
        </p:blipFill>
        <p:spPr>
          <a:xfrm>
            <a:off x="5202488" y="2231763"/>
            <a:ext cx="6943725" cy="4029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e4b11e95d3_0_5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Cat ir Dog</a:t>
            </a:r>
            <a:endParaRPr/>
          </a:p>
        </p:txBody>
      </p:sp>
      <p:sp>
        <p:nvSpPr>
          <p:cNvPr id="215" name="Google Shape;215;g1e4b11e95d3_0_58"/>
          <p:cNvSpPr txBox="1">
            <a:spLocks noGrp="1"/>
          </p:cNvSpPr>
          <p:nvPr>
            <p:ph type="body" idx="2"/>
          </p:nvPr>
        </p:nvSpPr>
        <p:spPr>
          <a:xfrm>
            <a:off x="480400" y="2273575"/>
            <a:ext cx="11288100" cy="43356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Verta paminėti:</a:t>
            </a:r>
            <a:endParaRPr sz="1600"/>
          </a:p>
          <a:p>
            <a:pPr marL="0" lvl="0" indent="0" algn="l" rtl="0">
              <a:lnSpc>
                <a:spcPct val="150000"/>
              </a:lnSpc>
              <a:spcBef>
                <a:spcPts val="0"/>
              </a:spcBef>
              <a:spcAft>
                <a:spcPts val="0"/>
              </a:spcAft>
              <a:buNone/>
            </a:pPr>
            <a:r>
              <a:rPr lang="lt-LT" sz="1600"/>
              <a:t>Vaikinės klasės gali turėti ir sau unikalius Properties, tai neprivalo būti tik overridinti laukai/metodai paveldėti iš tėvinės klasės.</a:t>
            </a:r>
            <a:endParaRPr sz="1600"/>
          </a:p>
          <a:p>
            <a:pPr marL="0" lvl="0" indent="0" algn="l" rtl="0">
              <a:lnSpc>
                <a:spcPct val="150000"/>
              </a:lnSpc>
              <a:spcBef>
                <a:spcPts val="0"/>
              </a:spcBef>
              <a:spcAft>
                <a:spcPts val="0"/>
              </a:spcAft>
              <a:buNone/>
            </a:pPr>
            <a:r>
              <a:rPr lang="lt-LT" sz="1600"/>
              <a:t>Kaip matote čia tiek Dog tiek Cat klasė turi po Property unikalų savo klasėi. Atkreipkite dėmesį kaip atrodo konstruktorius</a:t>
            </a:r>
            <a:endParaRPr sz="1600"/>
          </a:p>
        </p:txBody>
      </p:sp>
      <p:sp>
        <p:nvSpPr>
          <p:cNvPr id="216" name="Google Shape;216;g1e4b11e95d3_0_5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Abstrakcijos</a:t>
            </a:r>
            <a:endParaRPr/>
          </a:p>
        </p:txBody>
      </p:sp>
      <p:pic>
        <p:nvPicPr>
          <p:cNvPr id="217" name="Google Shape;217;g1e4b11e95d3_0_58"/>
          <p:cNvPicPr preferRelativeResize="0"/>
          <p:nvPr/>
        </p:nvPicPr>
        <p:blipFill>
          <a:blip r:embed="rId3">
            <a:alphaModFix/>
          </a:blip>
          <a:stretch>
            <a:fillRect/>
          </a:stretch>
        </p:blipFill>
        <p:spPr>
          <a:xfrm>
            <a:off x="293425" y="4004625"/>
            <a:ext cx="5706951" cy="2396800"/>
          </a:xfrm>
          <a:prstGeom prst="rect">
            <a:avLst/>
          </a:prstGeom>
          <a:noFill/>
          <a:ln>
            <a:noFill/>
          </a:ln>
        </p:spPr>
      </p:pic>
      <p:pic>
        <p:nvPicPr>
          <p:cNvPr id="218" name="Google Shape;218;g1e4b11e95d3_0_58"/>
          <p:cNvPicPr preferRelativeResize="0"/>
          <p:nvPr/>
        </p:nvPicPr>
        <p:blipFill>
          <a:blip r:embed="rId4">
            <a:alphaModFix/>
          </a:blip>
          <a:stretch>
            <a:fillRect/>
          </a:stretch>
        </p:blipFill>
        <p:spPr>
          <a:xfrm>
            <a:off x="6056897" y="4004625"/>
            <a:ext cx="5907350" cy="2536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a:t>Abstrakcijos</a:t>
            </a:r>
            <a:endParaRPr/>
          </a:p>
        </p:txBody>
      </p:sp>
      <p:grpSp>
        <p:nvGrpSpPr>
          <p:cNvPr id="224" name="Google Shape;224;p5"/>
          <p:cNvGrpSpPr/>
          <p:nvPr/>
        </p:nvGrpSpPr>
        <p:grpSpPr>
          <a:xfrm>
            <a:off x="480002" y="898237"/>
            <a:ext cx="1835100" cy="464100"/>
            <a:chOff x="0" y="0"/>
            <a:chExt cx="1835100" cy="464100"/>
          </a:xfrm>
        </p:grpSpPr>
        <p:sp>
          <p:nvSpPr>
            <p:cNvPr id="225" name="Google Shape;225;p5"/>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6" name="Google Shape;226;p5"/>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Užduotis nr. 1</a:t>
              </a:r>
              <a:endParaRPr sz="1600" b="1" i="0" u="none" strike="noStrike" cap="none">
                <a:solidFill>
                  <a:srgbClr val="FEFFFF"/>
                </a:solidFill>
                <a:latin typeface="Arial"/>
                <a:ea typeface="Arial"/>
                <a:cs typeface="Arial"/>
                <a:sym typeface="Arial"/>
              </a:endParaRPr>
            </a:p>
          </p:txBody>
        </p:sp>
      </p:grpSp>
      <p:pic>
        <p:nvPicPr>
          <p:cNvPr id="227" name="Google Shape;227;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28" name="Google Shape;228;p5"/>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dirty="0">
                <a:solidFill>
                  <a:schemeClr val="dk1"/>
                </a:solidFill>
                <a:latin typeface="Courier New"/>
                <a:ea typeface="Courier New"/>
                <a:cs typeface="Courier New"/>
                <a:sym typeface="Courier New"/>
              </a:rPr>
              <a:t>Sukurkite abstrakčią klasę </a:t>
            </a:r>
            <a:r>
              <a:rPr lang="lt-LT" dirty="0" err="1">
                <a:solidFill>
                  <a:schemeClr val="dk1"/>
                </a:solidFill>
                <a:latin typeface="Courier New"/>
                <a:ea typeface="Courier New"/>
                <a:cs typeface="Courier New"/>
                <a:sym typeface="Courier New"/>
              </a:rPr>
              <a:t>GeometricShape</a:t>
            </a:r>
            <a:r>
              <a:rPr lang="lt-LT" dirty="0">
                <a:solidFill>
                  <a:schemeClr val="dk1"/>
                </a:solidFill>
                <a:latin typeface="Courier New"/>
                <a:ea typeface="Courier New"/>
                <a:cs typeface="Courier New"/>
                <a:sym typeface="Courier New"/>
              </a:rPr>
              <a:t> su </a:t>
            </a:r>
            <a:r>
              <a:rPr lang="lt-LT" dirty="0" err="1">
                <a:solidFill>
                  <a:schemeClr val="dk1"/>
                </a:solidFill>
                <a:latin typeface="Courier New"/>
                <a:ea typeface="Courier New"/>
                <a:cs typeface="Courier New"/>
                <a:sym typeface="Courier New"/>
              </a:rPr>
              <a:t>abstračiais</a:t>
            </a:r>
            <a:r>
              <a:rPr lang="lt-LT" dirty="0">
                <a:solidFill>
                  <a:schemeClr val="dk1"/>
                </a:solidFill>
                <a:latin typeface="Courier New"/>
                <a:ea typeface="Courier New"/>
                <a:cs typeface="Courier New"/>
                <a:sym typeface="Courier New"/>
              </a:rPr>
              <a:t> metodais </a:t>
            </a:r>
            <a:r>
              <a:rPr lang="lt-LT" dirty="0" err="1">
                <a:solidFill>
                  <a:schemeClr val="dk1"/>
                </a:solidFill>
                <a:latin typeface="Courier New"/>
                <a:ea typeface="Courier New"/>
                <a:cs typeface="Courier New"/>
                <a:sym typeface="Courier New"/>
              </a:rPr>
              <a:t>GetArea</a:t>
            </a:r>
            <a:r>
              <a:rPr lang="lt-LT" dirty="0">
                <a:solidFill>
                  <a:schemeClr val="dk1"/>
                </a:solidFill>
                <a:latin typeface="Courier New"/>
                <a:ea typeface="Courier New"/>
                <a:cs typeface="Courier New"/>
                <a:sym typeface="Courier New"/>
              </a:rPr>
              <a:t>() apskaičiuoti plotą ir </a:t>
            </a:r>
            <a:r>
              <a:rPr lang="lt-LT" dirty="0" err="1">
                <a:solidFill>
                  <a:schemeClr val="dk1"/>
                </a:solidFill>
                <a:latin typeface="Courier New"/>
                <a:ea typeface="Courier New"/>
                <a:cs typeface="Courier New"/>
                <a:sym typeface="Courier New"/>
              </a:rPr>
              <a:t>GetPerimeter</a:t>
            </a:r>
            <a:r>
              <a:rPr lang="lt-LT" dirty="0">
                <a:solidFill>
                  <a:schemeClr val="dk1"/>
                </a:solidFill>
                <a:latin typeface="Courier New"/>
                <a:ea typeface="Courier New"/>
                <a:cs typeface="Courier New"/>
                <a:sym typeface="Courier New"/>
              </a:rPr>
              <a:t>() apskaičiuoti perimetrą. Sukurkite </a:t>
            </a:r>
            <a:r>
              <a:rPr lang="lt-LT" dirty="0" err="1">
                <a:solidFill>
                  <a:schemeClr val="dk1"/>
                </a:solidFill>
                <a:latin typeface="Courier New"/>
                <a:ea typeface="Courier New"/>
                <a:cs typeface="Courier New"/>
                <a:sym typeface="Courier New"/>
              </a:rPr>
              <a:t>Triangle</a:t>
            </a:r>
            <a:r>
              <a:rPr lang="lt-LT" dirty="0">
                <a:solidFill>
                  <a:schemeClr val="dk1"/>
                </a:solidFill>
                <a:latin typeface="Courier New"/>
                <a:ea typeface="Courier New"/>
                <a:cs typeface="Courier New"/>
                <a:sym typeface="Courier New"/>
              </a:rPr>
              <a:t> ir </a:t>
            </a:r>
            <a:r>
              <a:rPr lang="lt-LT" dirty="0" err="1">
                <a:solidFill>
                  <a:schemeClr val="dk1"/>
                </a:solidFill>
                <a:latin typeface="Courier New"/>
                <a:ea typeface="Courier New"/>
                <a:cs typeface="Courier New"/>
                <a:sym typeface="Courier New"/>
              </a:rPr>
              <a:t>Square</a:t>
            </a:r>
            <a:r>
              <a:rPr lang="lt-LT" dirty="0">
                <a:solidFill>
                  <a:schemeClr val="dk1"/>
                </a:solidFill>
                <a:latin typeface="Courier New"/>
                <a:ea typeface="Courier New"/>
                <a:cs typeface="Courier New"/>
                <a:sym typeface="Courier New"/>
              </a:rPr>
              <a:t> klases paveldinčias </a:t>
            </a:r>
            <a:r>
              <a:rPr lang="lt-LT" dirty="0" err="1">
                <a:solidFill>
                  <a:schemeClr val="dk1"/>
                </a:solidFill>
                <a:latin typeface="Courier New"/>
                <a:ea typeface="Courier New"/>
                <a:cs typeface="Courier New"/>
                <a:sym typeface="Courier New"/>
              </a:rPr>
              <a:t>GeometricShape</a:t>
            </a:r>
            <a:r>
              <a:rPr lang="lt-LT" dirty="0">
                <a:solidFill>
                  <a:schemeClr val="dk1"/>
                </a:solidFill>
                <a:latin typeface="Courier New"/>
                <a:ea typeface="Courier New"/>
                <a:cs typeface="Courier New"/>
                <a:sym typeface="Courier New"/>
              </a:rPr>
              <a:t> ir </a:t>
            </a:r>
            <a:r>
              <a:rPr lang="lt-LT" dirty="0" err="1">
                <a:solidFill>
                  <a:schemeClr val="dk1"/>
                </a:solidFill>
                <a:latin typeface="Courier New"/>
                <a:ea typeface="Courier New"/>
                <a:cs typeface="Courier New"/>
                <a:sym typeface="Courier New"/>
              </a:rPr>
              <a:t>override’inančias</a:t>
            </a:r>
            <a:r>
              <a:rPr lang="lt-LT" dirty="0">
                <a:solidFill>
                  <a:schemeClr val="dk1"/>
                </a:solidFill>
                <a:latin typeface="Courier New"/>
                <a:ea typeface="Courier New"/>
                <a:cs typeface="Courier New"/>
                <a:sym typeface="Courier New"/>
              </a:rPr>
              <a:t> metodus.</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dirty="0">
                <a:solidFill>
                  <a:schemeClr val="dk1"/>
                </a:solidFill>
                <a:latin typeface="Courier New"/>
                <a:ea typeface="Courier New"/>
                <a:cs typeface="Courier New"/>
                <a:sym typeface="Courier New"/>
              </a:rPr>
              <a:t>Sukurkite abstrakčią klasę </a:t>
            </a:r>
            <a:r>
              <a:rPr lang="lt-LT" dirty="0" err="1">
                <a:solidFill>
                  <a:schemeClr val="dk1"/>
                </a:solidFill>
                <a:latin typeface="Courier New"/>
                <a:ea typeface="Courier New"/>
                <a:cs typeface="Courier New"/>
                <a:sym typeface="Courier New"/>
              </a:rPr>
              <a:t>Animal</a:t>
            </a:r>
            <a:r>
              <a:rPr lang="lt-LT" dirty="0">
                <a:solidFill>
                  <a:schemeClr val="dk1"/>
                </a:solidFill>
                <a:latin typeface="Courier New"/>
                <a:ea typeface="Courier New"/>
                <a:cs typeface="Courier New"/>
                <a:sym typeface="Courier New"/>
              </a:rPr>
              <a:t> su abstrakčiu metodu </a:t>
            </a:r>
            <a:r>
              <a:rPr lang="lt-LT" dirty="0" err="1">
                <a:solidFill>
                  <a:schemeClr val="dk1"/>
                </a:solidFill>
                <a:latin typeface="Courier New"/>
                <a:ea typeface="Courier New"/>
                <a:cs typeface="Courier New"/>
                <a:sym typeface="Courier New"/>
              </a:rPr>
              <a:t>MakeNoise</a:t>
            </a:r>
            <a:r>
              <a:rPr lang="lt-LT" dirty="0">
                <a:solidFill>
                  <a:schemeClr val="dk1"/>
                </a:solidFill>
                <a:latin typeface="Courier New"/>
                <a:ea typeface="Courier New"/>
                <a:cs typeface="Courier New"/>
                <a:sym typeface="Courier New"/>
              </a:rPr>
              <a:t>(), sukurkite klases </a:t>
            </a:r>
            <a:r>
              <a:rPr lang="lt-LT" dirty="0" err="1">
                <a:solidFill>
                  <a:schemeClr val="dk1"/>
                </a:solidFill>
                <a:latin typeface="Courier New"/>
                <a:ea typeface="Courier New"/>
                <a:cs typeface="Courier New"/>
                <a:sym typeface="Courier New"/>
              </a:rPr>
              <a:t>Dog</a:t>
            </a:r>
            <a:r>
              <a:rPr lang="lt-LT" dirty="0">
                <a:solidFill>
                  <a:schemeClr val="dk1"/>
                </a:solidFill>
                <a:latin typeface="Courier New"/>
                <a:ea typeface="Courier New"/>
                <a:cs typeface="Courier New"/>
                <a:sym typeface="Courier New"/>
              </a:rPr>
              <a:t> ir </a:t>
            </a:r>
            <a:r>
              <a:rPr lang="lt-LT" dirty="0" err="1">
                <a:solidFill>
                  <a:schemeClr val="dk1"/>
                </a:solidFill>
                <a:latin typeface="Courier New"/>
                <a:ea typeface="Courier New"/>
                <a:cs typeface="Courier New"/>
                <a:sym typeface="Courier New"/>
              </a:rPr>
              <a:t>Cat</a:t>
            </a:r>
            <a:r>
              <a:rPr lang="lt-LT" dirty="0">
                <a:solidFill>
                  <a:schemeClr val="dk1"/>
                </a:solidFill>
                <a:latin typeface="Courier New"/>
                <a:ea typeface="Courier New"/>
                <a:cs typeface="Courier New"/>
                <a:sym typeface="Courier New"/>
              </a:rPr>
              <a:t> kurios paveldės </a:t>
            </a:r>
            <a:r>
              <a:rPr lang="lt-LT" dirty="0" err="1">
                <a:solidFill>
                  <a:schemeClr val="dk1"/>
                </a:solidFill>
                <a:latin typeface="Courier New"/>
                <a:ea typeface="Courier New"/>
                <a:cs typeface="Courier New"/>
                <a:sym typeface="Courier New"/>
              </a:rPr>
              <a:t>Animal</a:t>
            </a:r>
            <a:r>
              <a:rPr lang="lt-LT" dirty="0">
                <a:solidFill>
                  <a:schemeClr val="dk1"/>
                </a:solidFill>
                <a:latin typeface="Courier New"/>
                <a:ea typeface="Courier New"/>
                <a:cs typeface="Courier New"/>
                <a:sym typeface="Courier New"/>
              </a:rPr>
              <a:t> ir </a:t>
            </a:r>
            <a:r>
              <a:rPr lang="lt-LT" dirty="0" err="1">
                <a:solidFill>
                  <a:schemeClr val="dk1"/>
                </a:solidFill>
                <a:latin typeface="Courier New"/>
                <a:ea typeface="Courier New"/>
                <a:cs typeface="Courier New"/>
                <a:sym typeface="Courier New"/>
              </a:rPr>
              <a:t>implementuos</a:t>
            </a:r>
            <a:r>
              <a:rPr lang="lt-LT" dirty="0">
                <a:solidFill>
                  <a:schemeClr val="dk1"/>
                </a:solidFill>
                <a:latin typeface="Courier New"/>
                <a:ea typeface="Courier New"/>
                <a:cs typeface="Courier New"/>
                <a:sym typeface="Courier New"/>
              </a:rPr>
              <a:t> metodus.</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dirty="0">
                <a:solidFill>
                  <a:schemeClr val="dk1"/>
                </a:solidFill>
                <a:latin typeface="Courier New"/>
                <a:ea typeface="Courier New"/>
                <a:cs typeface="Courier New"/>
                <a:sym typeface="Courier New"/>
              </a:rPr>
              <a:t>Sukurkite sąrašą iš </a:t>
            </a:r>
            <a:r>
              <a:rPr lang="lt-LT" dirty="0" err="1">
                <a:solidFill>
                  <a:schemeClr val="dk1"/>
                </a:solidFill>
                <a:latin typeface="Courier New"/>
                <a:ea typeface="Courier New"/>
                <a:cs typeface="Courier New"/>
                <a:sym typeface="Courier New"/>
              </a:rPr>
              <a:t>GeometricShape</a:t>
            </a:r>
            <a:r>
              <a:rPr lang="lt-LT" dirty="0">
                <a:solidFill>
                  <a:schemeClr val="dk1"/>
                </a:solidFill>
                <a:latin typeface="Courier New"/>
                <a:ea typeface="Courier New"/>
                <a:cs typeface="Courier New"/>
                <a:sym typeface="Courier New"/>
              </a:rPr>
              <a:t> duomenų tipo, pridėkite </a:t>
            </a:r>
            <a:r>
              <a:rPr lang="lt-LT" dirty="0" err="1">
                <a:solidFill>
                  <a:schemeClr val="dk1"/>
                </a:solidFill>
                <a:latin typeface="Courier New"/>
                <a:ea typeface="Courier New"/>
                <a:cs typeface="Courier New"/>
                <a:sym typeface="Courier New"/>
              </a:rPr>
              <a:t>Triangle</a:t>
            </a:r>
            <a:r>
              <a:rPr lang="lt-LT" dirty="0">
                <a:solidFill>
                  <a:schemeClr val="dk1"/>
                </a:solidFill>
                <a:latin typeface="Courier New"/>
                <a:ea typeface="Courier New"/>
                <a:cs typeface="Courier New"/>
                <a:sym typeface="Courier New"/>
              </a:rPr>
              <a:t> ir </a:t>
            </a:r>
            <a:r>
              <a:rPr lang="lt-LT" dirty="0" err="1">
                <a:solidFill>
                  <a:schemeClr val="dk1"/>
                </a:solidFill>
                <a:latin typeface="Courier New"/>
                <a:ea typeface="Courier New"/>
                <a:cs typeface="Courier New"/>
                <a:sym typeface="Courier New"/>
              </a:rPr>
              <a:t>Square</a:t>
            </a:r>
            <a:r>
              <a:rPr lang="lt-LT" dirty="0">
                <a:solidFill>
                  <a:schemeClr val="dk1"/>
                </a:solidFill>
                <a:latin typeface="Courier New"/>
                <a:ea typeface="Courier New"/>
                <a:cs typeface="Courier New"/>
                <a:sym typeface="Courier New"/>
              </a:rPr>
              <a:t> klasių objektų į šį sąrašą ir </a:t>
            </a:r>
            <a:r>
              <a:rPr lang="lt-LT" dirty="0" err="1">
                <a:solidFill>
                  <a:schemeClr val="dk1"/>
                </a:solidFill>
                <a:latin typeface="Courier New"/>
                <a:ea typeface="Courier New"/>
                <a:cs typeface="Courier New"/>
                <a:sym typeface="Courier New"/>
              </a:rPr>
              <a:t>iteruodami</a:t>
            </a:r>
            <a:r>
              <a:rPr lang="lt-LT" dirty="0">
                <a:solidFill>
                  <a:schemeClr val="dk1"/>
                </a:solidFill>
                <a:latin typeface="Courier New"/>
                <a:ea typeface="Courier New"/>
                <a:cs typeface="Courier New"/>
                <a:sym typeface="Courier New"/>
              </a:rPr>
              <a:t> spausdinkite šių klasių perimetrus ir plotus.</a:t>
            </a:r>
            <a:endParaRPr dirty="0">
              <a:solidFill>
                <a:schemeClr val="dk1"/>
              </a:solidFill>
              <a:latin typeface="Courier New"/>
              <a:ea typeface="Courier New"/>
              <a:cs typeface="Courier New"/>
              <a:sym typeface="Courier New"/>
            </a:endParaRPr>
          </a:p>
          <a:p>
            <a:pPr marR="0" lvl="1" algn="l" rtl="0">
              <a:lnSpc>
                <a:spcPct val="90000"/>
              </a:lnSpc>
              <a:spcBef>
                <a:spcPts val="1000"/>
              </a:spcBef>
              <a:spcAft>
                <a:spcPts val="0"/>
              </a:spcAft>
              <a:buClr>
                <a:schemeClr val="dk1"/>
              </a:buClr>
              <a:buSzPts val="1400"/>
            </a:pPr>
            <a:endParaRPr lang="lt-LT">
              <a:solidFill>
                <a:schemeClr val="dk1"/>
              </a:solidFill>
              <a:ea typeface="Courier New"/>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5a6c1cca9b_0_0"/>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a:t>Abstrakcijos</a:t>
            </a:r>
            <a:endParaRPr/>
          </a:p>
        </p:txBody>
      </p:sp>
      <p:grpSp>
        <p:nvGrpSpPr>
          <p:cNvPr id="234" name="Google Shape;234;g25a6c1cca9b_0_0"/>
          <p:cNvGrpSpPr/>
          <p:nvPr/>
        </p:nvGrpSpPr>
        <p:grpSpPr>
          <a:xfrm>
            <a:off x="480002" y="898237"/>
            <a:ext cx="1835100" cy="464100"/>
            <a:chOff x="0" y="0"/>
            <a:chExt cx="1835100" cy="464100"/>
          </a:xfrm>
        </p:grpSpPr>
        <p:sp>
          <p:nvSpPr>
            <p:cNvPr id="235" name="Google Shape;235;g25a6c1cca9b_0_0"/>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6" name="Google Shape;236;g25a6c1cca9b_0_0"/>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Užduotis nr. </a:t>
              </a:r>
              <a:r>
                <a:rPr lang="lt-LT" sz="1600" b="1">
                  <a:solidFill>
                    <a:srgbClr val="FEFFFF"/>
                  </a:solidFill>
                </a:rPr>
                <a:t>2</a:t>
              </a:r>
              <a:endParaRPr sz="1600" b="1" i="0" u="none" strike="noStrike" cap="none">
                <a:solidFill>
                  <a:srgbClr val="FEFFFF"/>
                </a:solidFill>
                <a:latin typeface="Arial"/>
                <a:ea typeface="Arial"/>
                <a:cs typeface="Arial"/>
                <a:sym typeface="Arial"/>
              </a:endParaRPr>
            </a:p>
          </p:txBody>
        </p:sp>
      </p:grpSp>
      <p:pic>
        <p:nvPicPr>
          <p:cNvPr id="237" name="Google Shape;237;g25a6c1cca9b_0_0"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38" name="Google Shape;238;g25a6c1cca9b_0_0"/>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Sukurkite abstrakčią klasę Vehicle ir pagalvokite, kokios savybės yra bendros tarp visų transporto priemonių? Sukurkite kelių skirtingų transporto priemonių klases kaip pvz.: Autobusas, sunkvežimis, motoroleris. Pagalvokite kokios savybės šioms transporto priemonėms unikalios ir jas implementuokite.</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Sukurkite Human klasę ir priskirkite jai sąrašą Vechicle klasių, sukurkite metodą, kuris leis priskirti bet kokią transporto priemonę šiai klasei.</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Paverskite Human klasę abstrakčia, sukurkite kelias skirtingas žmonių tipo klases paveldinčias Human klasę ir pridėkite sąrašus transporto priemonėms.</a:t>
            </a:r>
            <a:endParaRPr>
              <a:solidFill>
                <a:schemeClr val="dk1"/>
              </a:solidFill>
              <a:latin typeface="Courier New"/>
              <a:ea typeface="Courier New"/>
              <a:cs typeface="Courier New"/>
              <a:sym typeface="Courier New"/>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300"/>
              <a:buFont typeface="Arial"/>
              <a:buNone/>
            </a:pPr>
            <a:r>
              <a:rPr lang="lt-LT"/>
              <a:t>Abstrakcijos</a:t>
            </a:r>
            <a:endParaRPr/>
          </a:p>
        </p:txBody>
      </p:sp>
      <p:sp>
        <p:nvSpPr>
          <p:cNvPr id="81" name="Google Shape;81;p2"/>
          <p:cNvSpPr txBox="1">
            <a:spLocks noGrp="1"/>
          </p:cNvSpPr>
          <p:nvPr>
            <p:ph type="title"/>
          </p:nvPr>
        </p:nvSpPr>
        <p:spPr>
          <a:xfrm>
            <a:off x="480391" y="1371705"/>
            <a:ext cx="5154000" cy="13653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Šiandien išmoksite</a:t>
            </a:r>
            <a:endParaRPr/>
          </a:p>
        </p:txBody>
      </p:sp>
      <p:sp>
        <p:nvSpPr>
          <p:cNvPr id="82" name="Google Shape;82;p2"/>
          <p:cNvSpPr txBox="1">
            <a:spLocks noGrp="1"/>
          </p:cNvSpPr>
          <p:nvPr>
            <p:ph type="body" idx="2"/>
          </p:nvPr>
        </p:nvSpPr>
        <p:spPr>
          <a:xfrm>
            <a:off x="1398588" y="3193409"/>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Abstrakčios klasės</a:t>
            </a:r>
            <a:endParaRPr/>
          </a:p>
        </p:txBody>
      </p:sp>
      <p:sp>
        <p:nvSpPr>
          <p:cNvPr id="83" name="Google Shape;83;p2"/>
          <p:cNvSpPr txBox="1">
            <a:spLocks noGrp="1"/>
          </p:cNvSpPr>
          <p:nvPr>
            <p:ph type="body" idx="3"/>
          </p:nvPr>
        </p:nvSpPr>
        <p:spPr>
          <a:xfrm>
            <a:off x="1398588" y="4336410"/>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Abstraktūs laukai</a:t>
            </a:r>
            <a:endParaRPr/>
          </a:p>
        </p:txBody>
      </p:sp>
      <p:sp>
        <p:nvSpPr>
          <p:cNvPr id="84" name="Google Shape;84;p2"/>
          <p:cNvSpPr txBox="1">
            <a:spLocks noGrp="1"/>
          </p:cNvSpPr>
          <p:nvPr>
            <p:ph type="body" idx="4"/>
          </p:nvPr>
        </p:nvSpPr>
        <p:spPr>
          <a:xfrm>
            <a:off x="1398588" y="5479410"/>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Abstrakčių klasių paveldėjimas</a:t>
            </a:r>
            <a:endParaRPr/>
          </a:p>
        </p:txBody>
      </p:sp>
      <p:sp>
        <p:nvSpPr>
          <p:cNvPr id="85" name="Google Shape;85;p2"/>
          <p:cNvSpPr txBox="1">
            <a:spLocks noGrp="1"/>
          </p:cNvSpPr>
          <p:nvPr>
            <p:ph type="body" idx="5"/>
          </p:nvPr>
        </p:nvSpPr>
        <p:spPr>
          <a:xfrm>
            <a:off x="7476658" y="3193409"/>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Abstrakčių klasių panaudojimas paprastose klasėse</a:t>
            </a:r>
            <a:endParaRPr/>
          </a:p>
        </p:txBody>
      </p:sp>
      <p:grpSp>
        <p:nvGrpSpPr>
          <p:cNvPr id="86" name="Google Shape;86;p2"/>
          <p:cNvGrpSpPr/>
          <p:nvPr/>
        </p:nvGrpSpPr>
        <p:grpSpPr>
          <a:xfrm>
            <a:off x="480390" y="3193409"/>
            <a:ext cx="731400" cy="731400"/>
            <a:chOff x="0" y="0"/>
            <a:chExt cx="731400" cy="731400"/>
          </a:xfrm>
        </p:grpSpPr>
        <p:sp>
          <p:nvSpPr>
            <p:cNvPr id="87" name="Google Shape;87;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grpSp>
      <p:grpSp>
        <p:nvGrpSpPr>
          <p:cNvPr id="89" name="Google Shape;89;p2"/>
          <p:cNvGrpSpPr/>
          <p:nvPr/>
        </p:nvGrpSpPr>
        <p:grpSpPr>
          <a:xfrm>
            <a:off x="480390" y="4403230"/>
            <a:ext cx="731400" cy="731400"/>
            <a:chOff x="0" y="0"/>
            <a:chExt cx="731400" cy="731400"/>
          </a:xfrm>
        </p:grpSpPr>
        <p:sp>
          <p:nvSpPr>
            <p:cNvPr id="90" name="Google Shape;90;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02</a:t>
              </a:r>
              <a:endParaRPr sz="1400" b="0" i="0" u="none" strike="noStrike" cap="none">
                <a:solidFill>
                  <a:srgbClr val="000000"/>
                </a:solidFill>
                <a:latin typeface="Arial"/>
                <a:ea typeface="Arial"/>
                <a:cs typeface="Arial"/>
                <a:sym typeface="Arial"/>
              </a:endParaRPr>
            </a:p>
          </p:txBody>
        </p:sp>
      </p:grpSp>
      <p:grpSp>
        <p:nvGrpSpPr>
          <p:cNvPr id="92" name="Google Shape;92;p2"/>
          <p:cNvGrpSpPr/>
          <p:nvPr/>
        </p:nvGrpSpPr>
        <p:grpSpPr>
          <a:xfrm>
            <a:off x="480390" y="5514578"/>
            <a:ext cx="731400" cy="731400"/>
            <a:chOff x="0" y="0"/>
            <a:chExt cx="731400" cy="731400"/>
          </a:xfrm>
        </p:grpSpPr>
        <p:sp>
          <p:nvSpPr>
            <p:cNvPr id="93" name="Google Shape;93;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 name="Google Shape;94;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03</a:t>
              </a:r>
              <a:endParaRPr sz="1400" b="0" i="0" u="none" strike="noStrike" cap="none">
                <a:solidFill>
                  <a:srgbClr val="000000"/>
                </a:solidFill>
                <a:latin typeface="Arial"/>
                <a:ea typeface="Arial"/>
                <a:cs typeface="Arial"/>
                <a:sym typeface="Arial"/>
              </a:endParaRPr>
            </a:p>
          </p:txBody>
        </p:sp>
      </p:grpSp>
      <p:grpSp>
        <p:nvGrpSpPr>
          <p:cNvPr id="95" name="Google Shape;95;p2"/>
          <p:cNvGrpSpPr/>
          <p:nvPr/>
        </p:nvGrpSpPr>
        <p:grpSpPr>
          <a:xfrm>
            <a:off x="6557633" y="3193409"/>
            <a:ext cx="731400" cy="731400"/>
            <a:chOff x="0" y="0"/>
            <a:chExt cx="731400" cy="731400"/>
          </a:xfrm>
        </p:grpSpPr>
        <p:sp>
          <p:nvSpPr>
            <p:cNvPr id="96" name="Google Shape;96;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 name="Google Shape;97;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04</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abstrakcija?</a:t>
            </a:r>
            <a:endParaRPr/>
          </a:p>
        </p:txBody>
      </p:sp>
      <p:sp>
        <p:nvSpPr>
          <p:cNvPr id="103" name="Google Shape;103;p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Abstrakcijos</a:t>
            </a:r>
            <a:endParaRPr/>
          </a:p>
        </p:txBody>
      </p:sp>
      <p:sp>
        <p:nvSpPr>
          <p:cNvPr id="104" name="Google Shape;104;p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sz="1600" dirty="0"/>
              <a:t>Abstrakcija yra CS(computer </a:t>
            </a:r>
            <a:r>
              <a:rPr lang="lt-LT" sz="1600" dirty="0" err="1"/>
              <a:t>science</a:t>
            </a:r>
            <a:r>
              <a:rPr lang="lt-LT" sz="1600" dirty="0"/>
              <a:t>) procesas, kai rodomi tik “reikalingi” duomenys, o nereikalingos objekto detalės vartotojui paslėptos. </a:t>
            </a:r>
            <a:endParaRPr sz="1600"/>
          </a:p>
          <a:p>
            <a:pPr marL="0" lvl="0" indent="0" algn="l" rtl="0">
              <a:lnSpc>
                <a:spcPct val="150000"/>
              </a:lnSpc>
              <a:spcBef>
                <a:spcPts val="0"/>
              </a:spcBef>
              <a:spcAft>
                <a:spcPts val="0"/>
              </a:spcAft>
              <a:buNone/>
            </a:pPr>
            <a:r>
              <a:rPr lang="lt-LT" sz="1600" dirty="0"/>
              <a:t>Paimkime, pavyzdžiui, jūsų mobilųjį telefoną, jums tiesiog reikia žinoti, kokius mygtukus reikia paspausti, norint išsiųsti žinutę, padaryti nuotrauką arba paskambinti. Kas vyksta kai paspaudžiate mygtuką, kaip jūsų žinutės yra išsiųstos, kaip jūsų telefonas prisijungia prie tinklo - visos šios detalės yra paslėptos nuo vartotojo, tai yra abstrakcija.</a:t>
            </a:r>
            <a:endParaRPr sz="1600" dirty="0"/>
          </a:p>
          <a:p>
            <a:pPr marL="0" lvl="0" indent="0" algn="l" rtl="0">
              <a:lnSpc>
                <a:spcPct val="150000"/>
              </a:lnSpc>
              <a:spcBef>
                <a:spcPts val="0"/>
              </a:spcBef>
              <a:spcAft>
                <a:spcPts val="0"/>
              </a:spcAft>
              <a:buClr>
                <a:schemeClr val="dk1"/>
              </a:buClr>
              <a:buSzPts val="1100"/>
              <a:buFont typeface="Arial"/>
              <a:buNone/>
            </a:pPr>
            <a:endParaRPr sz="1600"/>
          </a:p>
          <a:p>
            <a:pPr marL="0" lvl="0" indent="0" algn="l" rtl="0">
              <a:lnSpc>
                <a:spcPct val="150000"/>
              </a:lnSpc>
              <a:spcBef>
                <a:spcPts val="0"/>
              </a:spcBef>
              <a:spcAft>
                <a:spcPts val="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e48fd3aa03_0_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abstrakcija?</a:t>
            </a:r>
            <a:endParaRPr/>
          </a:p>
        </p:txBody>
      </p:sp>
      <p:sp>
        <p:nvSpPr>
          <p:cNvPr id="110" name="Google Shape;110;g1e48fd3aa03_0_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Abstrakcijos</a:t>
            </a:r>
            <a:endParaRPr/>
          </a:p>
        </p:txBody>
      </p:sp>
      <p:sp>
        <p:nvSpPr>
          <p:cNvPr id="111" name="Google Shape;111;g1e48fd3aa03_0_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Clr>
                <a:schemeClr val="dk1"/>
              </a:buClr>
              <a:buSzPts val="1100"/>
              <a:buFont typeface="Arial"/>
              <a:buNone/>
            </a:pPr>
            <a:r>
              <a:rPr lang="lt-LT" sz="1600"/>
              <a:t>Kalbant apie C# programavimą, abstrakcija naudojama sukurti klasės "brėžinį" kitoms klasėms. Tai pasiekta naudojant "abstract" klases ir "interfaces".</a:t>
            </a:r>
            <a:endParaRPr sz="1600"/>
          </a:p>
          <a:p>
            <a:pPr marL="0" lvl="0" indent="0" algn="l" rtl="0">
              <a:lnSpc>
                <a:spcPct val="150000"/>
              </a:lnSpc>
              <a:spcBef>
                <a:spcPts val="0"/>
              </a:spcBef>
              <a:spcAft>
                <a:spcPts val="0"/>
              </a:spcAft>
              <a:buClr>
                <a:schemeClr val="dk1"/>
              </a:buClr>
              <a:buSzPts val="1100"/>
              <a:buFont typeface="Arial"/>
              <a:buNone/>
            </a:pPr>
            <a:endParaRPr sz="1600"/>
          </a:p>
          <a:p>
            <a:pPr marL="0" lvl="0" indent="0" algn="l" rtl="0">
              <a:lnSpc>
                <a:spcPct val="150000"/>
              </a:lnSpc>
              <a:spcBef>
                <a:spcPts val="0"/>
              </a:spcBef>
              <a:spcAft>
                <a:spcPts val="0"/>
              </a:spcAft>
              <a:buClr>
                <a:schemeClr val="dk1"/>
              </a:buClr>
              <a:buSzPts val="1100"/>
              <a:buFont typeface="Arial"/>
              <a:buNone/>
            </a:pPr>
            <a:r>
              <a:rPr lang="lt-LT" sz="1600" b="1"/>
              <a:t>Abstract </a:t>
            </a:r>
            <a:r>
              <a:rPr lang="lt-LT" sz="1600"/>
              <a:t>klasė yra speciali klasė, kurios </a:t>
            </a:r>
            <a:r>
              <a:rPr lang="lt-LT" sz="1600" u="sng"/>
              <a:t>negalima inicializuoti</a:t>
            </a:r>
            <a:r>
              <a:rPr lang="lt-LT" sz="1600"/>
              <a:t>. Todėl negalite sukurti </a:t>
            </a:r>
            <a:r>
              <a:rPr lang="lt-LT" sz="1600" b="1"/>
              <a:t>abstract </a:t>
            </a:r>
            <a:r>
              <a:rPr lang="lt-LT" sz="1600"/>
              <a:t>klasės objekto. Ji veikia kaip brėžinys kitoms klasėms. </a:t>
            </a:r>
            <a:r>
              <a:rPr lang="lt-LT" sz="1600" b="1"/>
              <a:t>Abstract </a:t>
            </a:r>
            <a:r>
              <a:rPr lang="lt-LT" sz="1600"/>
              <a:t>klasė gali turėti tiek </a:t>
            </a:r>
            <a:r>
              <a:rPr lang="lt-LT" sz="1600" b="1"/>
              <a:t>abstract </a:t>
            </a:r>
            <a:r>
              <a:rPr lang="lt-LT" sz="1600"/>
              <a:t>(neįgyvendintus), tiek konkrečius (įgyvendintus) metodus. </a:t>
            </a:r>
            <a:r>
              <a:rPr lang="lt-LT" sz="1600" b="1"/>
              <a:t>Abstract </a:t>
            </a:r>
            <a:r>
              <a:rPr lang="lt-LT" sz="1600"/>
              <a:t>metodai yra tie, kurie yra </a:t>
            </a:r>
            <a:r>
              <a:rPr lang="lt-LT" sz="1600" u="sng"/>
              <a:t>deklaruoti, bet neįgyvendinti</a:t>
            </a:r>
            <a:r>
              <a:rPr lang="lt-LT" sz="1600"/>
              <a:t> </a:t>
            </a:r>
            <a:r>
              <a:rPr lang="lt-LT" sz="1600" b="1"/>
              <a:t>abstract </a:t>
            </a:r>
            <a:r>
              <a:rPr lang="lt-LT" sz="1600"/>
              <a:t>klasėje. Konkrečios klasės, kurios paveldi </a:t>
            </a:r>
            <a:r>
              <a:rPr lang="lt-LT" sz="1600" b="1"/>
              <a:t>abstract </a:t>
            </a:r>
            <a:r>
              <a:rPr lang="lt-LT" sz="1600"/>
              <a:t>klasę, privalo įgyvendinti </a:t>
            </a:r>
            <a:r>
              <a:rPr lang="lt-LT" sz="1600" b="1"/>
              <a:t>abstract </a:t>
            </a:r>
            <a:r>
              <a:rPr lang="lt-LT" sz="1600"/>
              <a:t>metodus.</a:t>
            </a:r>
            <a:endParaRPr sz="1600"/>
          </a:p>
          <a:p>
            <a:pPr marL="0" lvl="0" indent="0" algn="l" rtl="0">
              <a:lnSpc>
                <a:spcPct val="150000"/>
              </a:lnSpc>
              <a:spcBef>
                <a:spcPts val="0"/>
              </a:spcBef>
              <a:spcAft>
                <a:spcPts val="0"/>
              </a:spcAft>
              <a:buClr>
                <a:schemeClr val="dk1"/>
              </a:buClr>
              <a:buSzPts val="1100"/>
              <a:buFont typeface="Arial"/>
              <a:buNone/>
            </a:pPr>
            <a:endParaRPr sz="1600"/>
          </a:p>
          <a:p>
            <a:pPr marL="0" lvl="0" indent="0" algn="l" rtl="0">
              <a:lnSpc>
                <a:spcPct val="150000"/>
              </a:lnSpc>
              <a:spcBef>
                <a:spcPts val="0"/>
              </a:spcBef>
              <a:spcAft>
                <a:spcPts val="0"/>
              </a:spcAft>
              <a:buClr>
                <a:schemeClr val="dk1"/>
              </a:buClr>
              <a:buSzPts val="1100"/>
              <a:buFont typeface="Arial"/>
              <a:buNone/>
            </a:pPr>
            <a:r>
              <a:rPr lang="lt-LT" sz="1600" b="1"/>
              <a:t>Interface </a:t>
            </a:r>
            <a:r>
              <a:rPr lang="lt-LT" sz="1600"/>
              <a:t>- mokysimės ateityje</a:t>
            </a:r>
            <a:endParaRPr sz="1600"/>
          </a:p>
          <a:p>
            <a:pPr marL="0" lvl="0" indent="0" algn="l" rtl="0">
              <a:lnSpc>
                <a:spcPct val="150000"/>
              </a:lnSpc>
              <a:spcBef>
                <a:spcPts val="0"/>
              </a:spcBef>
              <a:spcAft>
                <a:spcPts val="0"/>
              </a:spcAft>
              <a:buClr>
                <a:schemeClr val="dk1"/>
              </a:buClr>
              <a:buSzPts val="1100"/>
              <a:buFont typeface="Arial"/>
              <a:buNone/>
            </a:pPr>
            <a:endParaRPr sz="1600"/>
          </a:p>
          <a:p>
            <a:pPr marL="0" lvl="0" indent="0" algn="l" rtl="0">
              <a:lnSpc>
                <a:spcPct val="150000"/>
              </a:lnSpc>
              <a:spcBef>
                <a:spcPts val="0"/>
              </a:spcBef>
              <a:spcAft>
                <a:spcPts val="0"/>
              </a:spcAft>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1e48fd3aa03_0_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Abstrakti klasė</a:t>
            </a:r>
            <a:endParaRPr/>
          </a:p>
        </p:txBody>
      </p:sp>
      <p:sp>
        <p:nvSpPr>
          <p:cNvPr id="117" name="Google Shape;117;g1e48fd3aa03_0_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Abstrakcijos</a:t>
            </a:r>
            <a:endParaRPr/>
          </a:p>
        </p:txBody>
      </p:sp>
      <p:sp>
        <p:nvSpPr>
          <p:cNvPr id="118" name="Google Shape;118;g1e48fd3aa03_0_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Pirmasis “brėžinys” kurį susikursime yra abstrakti klasė skirtingoms gyvūnų rūšims.</a:t>
            </a:r>
            <a:endParaRPr sz="1600"/>
          </a:p>
          <a:p>
            <a:pPr marL="0" lvl="0" indent="0" algn="l" rtl="0">
              <a:lnSpc>
                <a:spcPct val="150000"/>
              </a:lnSpc>
              <a:spcBef>
                <a:spcPts val="0"/>
              </a:spcBef>
              <a:spcAft>
                <a:spcPts val="0"/>
              </a:spcAft>
              <a:buNone/>
            </a:pPr>
            <a:r>
              <a:rPr lang="lt-LT" sz="1600"/>
              <a:t>Ką reikia suprasti, jog abstrakčią klasę paveldės standartinės klasės ir abstrakti klasė turi turėti savybės, kurios bus bendros tarp visų klasių kurios ją paveldės.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Pvz.: jeigu norime sukurti abstrakčią klasę Animal, kurią paveldės skirtingos gyvūnų klasės kaip Cat ar Dog, tai mum reikia pagalvoti, kokias bendras savybes turi katės ir šunys, ir tada kokios savybės šiom klasėm yra unikalios.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Pirma savybė, kuri yra bendra, tai kad tiek šunų tiek kačių svoris matuojamas taip pat, todėl savybę Weight, galime dėti į abstrakčią Animal klasę.</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e48fd3aa03_0_1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Animal klasė</a:t>
            </a:r>
            <a:endParaRPr/>
          </a:p>
        </p:txBody>
      </p:sp>
      <p:sp>
        <p:nvSpPr>
          <p:cNvPr id="124" name="Google Shape;124;g1e48fd3aa03_0_1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Abstrakcijos</a:t>
            </a:r>
            <a:endParaRPr/>
          </a:p>
        </p:txBody>
      </p:sp>
      <p:sp>
        <p:nvSpPr>
          <p:cNvPr id="125" name="Google Shape;125;g1e48fd3aa03_0_14"/>
          <p:cNvSpPr txBox="1">
            <a:spLocks noGrp="1"/>
          </p:cNvSpPr>
          <p:nvPr>
            <p:ph type="body" idx="2"/>
          </p:nvPr>
        </p:nvSpPr>
        <p:spPr>
          <a:xfrm>
            <a:off x="480400" y="2682172"/>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dirty="0"/>
              <a:t>Pirmoji klasės versija atrodys taip:</a:t>
            </a:r>
            <a:endParaRPr sz="1600" dirty="0"/>
          </a:p>
          <a:p>
            <a:pPr marL="0" lvl="0" indent="0" algn="l" rtl="0">
              <a:lnSpc>
                <a:spcPct val="150000"/>
              </a:lnSpc>
              <a:spcBef>
                <a:spcPts val="0"/>
              </a:spcBef>
              <a:spcAft>
                <a:spcPts val="0"/>
              </a:spcAft>
              <a:buNone/>
            </a:pPr>
            <a:endParaRPr sz="1600"/>
          </a:p>
          <a:p>
            <a:pPr marL="0" indent="0">
              <a:lnSpc>
                <a:spcPct val="150000"/>
              </a:lnSpc>
              <a:spcBef>
                <a:spcPts val="0"/>
              </a:spcBef>
            </a:pPr>
            <a:r>
              <a:rPr lang="lt-LT" sz="1600" dirty="0" err="1"/>
              <a:t>Weight</a:t>
            </a:r>
            <a:r>
              <a:rPr lang="lt-LT" sz="1600" dirty="0"/>
              <a:t> </a:t>
            </a:r>
            <a:r>
              <a:rPr lang="lt-LT" sz="1600" dirty="0" err="1"/>
              <a:t>property</a:t>
            </a:r>
            <a:r>
              <a:rPr lang="lt-LT" sz="1600" dirty="0"/>
              <a:t>, kuri turės visos paveldinčios klasės ir</a:t>
            </a:r>
            <a:endParaRPr sz="1600" dirty="0"/>
          </a:p>
          <a:p>
            <a:pPr marL="0" lvl="0" indent="0" algn="l" rtl="0">
              <a:lnSpc>
                <a:spcPct val="150000"/>
              </a:lnSpc>
              <a:spcBef>
                <a:spcPts val="0"/>
              </a:spcBef>
              <a:spcAft>
                <a:spcPts val="0"/>
              </a:spcAft>
              <a:buNone/>
            </a:pPr>
            <a:r>
              <a:rPr lang="lt-LT" sz="1600" dirty="0"/>
              <a:t>konstruktorių kuris inicializuos </a:t>
            </a:r>
            <a:r>
              <a:rPr lang="lt-LT" sz="1600" dirty="0" err="1"/>
              <a:t>Weight</a:t>
            </a:r>
            <a:r>
              <a:rPr lang="lt-LT" sz="1600" dirty="0"/>
              <a:t> </a:t>
            </a:r>
            <a:r>
              <a:rPr lang="lt-LT" sz="1600" dirty="0" err="1"/>
              <a:t>property</a:t>
            </a:r>
            <a:endParaRPr sz="1600" dirty="0" err="1"/>
          </a:p>
        </p:txBody>
      </p:sp>
      <p:pic>
        <p:nvPicPr>
          <p:cNvPr id="126" name="Google Shape;126;g1e48fd3aa03_0_14"/>
          <p:cNvPicPr preferRelativeResize="0"/>
          <p:nvPr/>
        </p:nvPicPr>
        <p:blipFill>
          <a:blip r:embed="rId3">
            <a:alphaModFix/>
          </a:blip>
          <a:stretch>
            <a:fillRect/>
          </a:stretch>
        </p:blipFill>
        <p:spPr>
          <a:xfrm>
            <a:off x="6765438" y="2964550"/>
            <a:ext cx="3990975" cy="243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e48fd3aa03_0_2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Animal klasė</a:t>
            </a:r>
            <a:endParaRPr/>
          </a:p>
        </p:txBody>
      </p:sp>
      <p:sp>
        <p:nvSpPr>
          <p:cNvPr id="132" name="Google Shape;132;g1e48fd3aa03_0_2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Abstrakcijos</a:t>
            </a:r>
            <a:endParaRPr/>
          </a:p>
        </p:txBody>
      </p:sp>
      <p:sp>
        <p:nvSpPr>
          <p:cNvPr id="133" name="Google Shape;133;g1e48fd3aa03_0_2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sz="1600" dirty="0"/>
              <a:t>Sukūrę </a:t>
            </a:r>
            <a:r>
              <a:rPr lang="lt-LT" sz="1600" dirty="0" err="1"/>
              <a:t>dog</a:t>
            </a:r>
            <a:r>
              <a:rPr lang="lt-LT" sz="1600" dirty="0"/>
              <a:t> klasę ir paveldėję </a:t>
            </a:r>
            <a:r>
              <a:rPr lang="lt-LT" sz="1600" dirty="0" err="1"/>
              <a:t>Animal</a:t>
            </a:r>
            <a:r>
              <a:rPr lang="lt-LT" sz="1600" dirty="0"/>
              <a:t> klasę iš karto gauname klaidą:</a:t>
            </a:r>
            <a:endParaRPr sz="1600" dirty="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dirty="0"/>
              <a:t>Ši klaida sako, kad privalome </a:t>
            </a:r>
            <a:r>
              <a:rPr lang="lt-LT" sz="1600" dirty="0" err="1"/>
              <a:t>implementuoti</a:t>
            </a:r>
            <a:r>
              <a:rPr lang="lt-LT" sz="1600" dirty="0"/>
              <a:t> viską, kas </a:t>
            </a:r>
            <a:r>
              <a:rPr lang="lt-LT" sz="1600" dirty="0" err="1"/>
              <a:t>Animal</a:t>
            </a:r>
            <a:r>
              <a:rPr lang="lt-LT" sz="1600" dirty="0"/>
              <a:t> klasėje yra pažymėta </a:t>
            </a:r>
            <a:r>
              <a:rPr lang="lt-LT" sz="1600" b="1" dirty="0" err="1"/>
              <a:t>abstract</a:t>
            </a:r>
            <a:r>
              <a:rPr lang="lt-LT" sz="1600" b="1" dirty="0"/>
              <a:t> ir konstruktorius</a:t>
            </a:r>
            <a:endParaRPr sz="1600" dirty="0"/>
          </a:p>
        </p:txBody>
      </p:sp>
      <p:pic>
        <p:nvPicPr>
          <p:cNvPr id="134" name="Google Shape;134;g1e48fd3aa03_0_21"/>
          <p:cNvPicPr preferRelativeResize="0"/>
          <p:nvPr/>
        </p:nvPicPr>
        <p:blipFill>
          <a:blip r:embed="rId3">
            <a:alphaModFix/>
          </a:blip>
          <a:stretch>
            <a:fillRect/>
          </a:stretch>
        </p:blipFill>
        <p:spPr>
          <a:xfrm>
            <a:off x="595725" y="3203913"/>
            <a:ext cx="7962900" cy="141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e48fd3aa03_0_2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Animal klasė</a:t>
            </a:r>
            <a:endParaRPr/>
          </a:p>
        </p:txBody>
      </p:sp>
      <p:sp>
        <p:nvSpPr>
          <p:cNvPr id="140" name="Google Shape;140;g1e48fd3aa03_0_2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Abstrakcijos</a:t>
            </a:r>
            <a:endParaRPr/>
          </a:p>
        </p:txBody>
      </p:sp>
      <p:sp>
        <p:nvSpPr>
          <p:cNvPr id="141" name="Google Shape;141;g1e48fd3aa03_0_29"/>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Taip sukuriam Dog klasės konstruktorių:</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p:txBody>
      </p:sp>
      <p:pic>
        <p:nvPicPr>
          <p:cNvPr id="142" name="Google Shape;142;g1e48fd3aa03_0_29"/>
          <p:cNvPicPr preferRelativeResize="0"/>
          <p:nvPr/>
        </p:nvPicPr>
        <p:blipFill>
          <a:blip r:embed="rId3">
            <a:alphaModFix/>
          </a:blip>
          <a:stretch>
            <a:fillRect/>
          </a:stretch>
        </p:blipFill>
        <p:spPr>
          <a:xfrm>
            <a:off x="662175" y="3328563"/>
            <a:ext cx="4419600" cy="1952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e48fd3aa03_0_3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Animal klasė</a:t>
            </a:r>
            <a:endParaRPr/>
          </a:p>
        </p:txBody>
      </p:sp>
      <p:sp>
        <p:nvSpPr>
          <p:cNvPr id="148" name="Google Shape;148;g1e48fd3aa03_0_3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Abstrakcijos</a:t>
            </a:r>
            <a:endParaRPr/>
          </a:p>
        </p:txBody>
      </p:sp>
      <p:sp>
        <p:nvSpPr>
          <p:cNvPr id="149" name="Google Shape;149;g1e48fd3aa03_0_3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Pažiūrėkime, kaip veikia konstruktorius, uždėję breakpoint </a:t>
            </a:r>
            <a:r>
              <a:rPr lang="lt-LT" sz="1600" b="1"/>
              <a:t>Animal </a:t>
            </a:r>
            <a:r>
              <a:rPr lang="lt-LT" sz="1600"/>
              <a:t>klasės konstruktoriuje ir sukūrę Dog klasės objektą paleidžiame programą</a:t>
            </a:r>
            <a:endParaRPr sz="1600"/>
          </a:p>
        </p:txBody>
      </p:sp>
      <p:pic>
        <p:nvPicPr>
          <p:cNvPr id="150" name="Google Shape;150;g1e48fd3aa03_0_37"/>
          <p:cNvPicPr preferRelativeResize="0"/>
          <p:nvPr/>
        </p:nvPicPr>
        <p:blipFill>
          <a:blip r:embed="rId3">
            <a:alphaModFix/>
          </a:blip>
          <a:stretch>
            <a:fillRect/>
          </a:stretch>
        </p:blipFill>
        <p:spPr>
          <a:xfrm>
            <a:off x="601841" y="3506875"/>
            <a:ext cx="2744760" cy="1066900"/>
          </a:xfrm>
          <a:prstGeom prst="rect">
            <a:avLst/>
          </a:prstGeom>
          <a:noFill/>
          <a:ln>
            <a:noFill/>
          </a:ln>
        </p:spPr>
      </p:pic>
      <p:pic>
        <p:nvPicPr>
          <p:cNvPr id="151" name="Google Shape;151;g1e48fd3aa03_0_37"/>
          <p:cNvPicPr preferRelativeResize="0"/>
          <p:nvPr/>
        </p:nvPicPr>
        <p:blipFill>
          <a:blip r:embed="rId4">
            <a:alphaModFix/>
          </a:blip>
          <a:stretch>
            <a:fillRect/>
          </a:stretch>
        </p:blipFill>
        <p:spPr>
          <a:xfrm>
            <a:off x="3836500" y="3551375"/>
            <a:ext cx="3848100" cy="24574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3AB7FCC0C2B04DBFE4669CA122D8FA" ma:contentTypeVersion="4" ma:contentTypeDescription="Create a new document." ma:contentTypeScope="" ma:versionID="6e3eab56029dba0b9f5e3665a6a81a76">
  <xsd:schema xmlns:xsd="http://www.w3.org/2001/XMLSchema" xmlns:xs="http://www.w3.org/2001/XMLSchema" xmlns:p="http://schemas.microsoft.com/office/2006/metadata/properties" xmlns:ns2="039ecf94-21ac-4e15-b12a-cbdec4cdc845" targetNamespace="http://schemas.microsoft.com/office/2006/metadata/properties" ma:root="true" ma:fieldsID="297d41a9b8935ef12253b07955d4f0cd" ns2:_="">
    <xsd:import namespace="039ecf94-21ac-4e15-b12a-cbdec4cdc8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9ecf94-21ac-4e15-b12a-cbdec4cdc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2AE19B-DA42-4595-9471-84A6D1DED0B6}"/>
</file>

<file path=customXml/itemProps2.xml><?xml version="1.0" encoding="utf-8"?>
<ds:datastoreItem xmlns:ds="http://schemas.openxmlformats.org/officeDocument/2006/customXml" ds:itemID="{178A8076-F549-43D1-A4F7-FBB06E24A78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7020429-01CE-4FE9-BCFB-6CA7DE4B25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950</Words>
  <Application>Microsoft Office PowerPoint</Application>
  <PresentationFormat>Widescreen</PresentationFormat>
  <Paragraphs>126</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Office Theme</vt:lpstr>
      <vt:lpstr>Abstrakcijos</vt:lpstr>
      <vt:lpstr>Šiandien išmoksite</vt:lpstr>
      <vt:lpstr>Kas yra abstrakcija?</vt:lpstr>
      <vt:lpstr>Kas yra abstrakcija?</vt:lpstr>
      <vt:lpstr>Abstrakti klasė</vt:lpstr>
      <vt:lpstr>Animal klasė</vt:lpstr>
      <vt:lpstr>Animal klasė</vt:lpstr>
      <vt:lpstr>Animal klasė</vt:lpstr>
      <vt:lpstr>Animal klasė</vt:lpstr>
      <vt:lpstr>Animal klasė</vt:lpstr>
      <vt:lpstr>Animal klasė - abstract metodas</vt:lpstr>
      <vt:lpstr>Animal klasė - abstract metodas</vt:lpstr>
      <vt:lpstr>Cat klasė</vt:lpstr>
      <vt:lpstr>Name laukas</vt:lpstr>
      <vt:lpstr>List&lt;Animal&gt;</vt:lpstr>
      <vt:lpstr>List&lt;Animal&gt;</vt:lpstr>
      <vt:lpstr>Cat ir Dog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Abstrakcijos</dc:title>
  <cp:lastModifiedBy>Rokas Slaboševičius</cp:lastModifiedBy>
  <cp:revision>13</cp:revision>
  <dcterms:modified xsi:type="dcterms:W3CDTF">2024-07-03T15:51:38Z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0x010100673AB7FCC0C2B04DBFE4669CA122D8FA</vt:lpwstr>
  </property>
</Properties>
</file>