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26"/>
  </p:notesMasterIdLst>
  <p:sldIdLst>
    <p:sldId id="256" r:id="rId6"/>
    <p:sldId id="257" r:id="rId7"/>
    <p:sldId id="258" r:id="rId8"/>
    <p:sldId id="260" r:id="rId9"/>
    <p:sldId id="25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tBVRDGKkzFExXlSGFPe40ypav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F0B57-4D55-94C5-FB81-46816613F262}" v="5" dt="2024-03-29T07:50:5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customschemas.google.com/relationships/presentationmetadata" Target="metadata"/><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699F0B57-4D55-94C5-FB81-46816613F262}"/>
    <pc:docChg chg="modSld">
      <pc:chgData name="Enrika Tribockaja" userId="S::enrika@codeacademy.lt::af70034f-6747-4306-867e-c4e82cb3e8bf" providerId="AD" clId="Web-{699F0B57-4D55-94C5-FB81-46816613F262}" dt="2024-03-29T07:50:51.145" v="4" actId="20577"/>
      <pc:docMkLst>
        <pc:docMk/>
      </pc:docMkLst>
      <pc:sldChg chg="modSp">
        <pc:chgData name="Enrika Tribockaja" userId="S::enrika@codeacademy.lt::af70034f-6747-4306-867e-c4e82cb3e8bf" providerId="AD" clId="Web-{699F0B57-4D55-94C5-FB81-46816613F262}" dt="2024-03-29T07:48:37.055" v="1" actId="20577"/>
        <pc:sldMkLst>
          <pc:docMk/>
          <pc:sldMk cId="0" sldId="263"/>
        </pc:sldMkLst>
        <pc:spChg chg="mod">
          <ac:chgData name="Enrika Tribockaja" userId="S::enrika@codeacademy.lt::af70034f-6747-4306-867e-c4e82cb3e8bf" providerId="AD" clId="Web-{699F0B57-4D55-94C5-FB81-46816613F262}" dt="2024-03-29T07:48:37.055" v="1" actId="20577"/>
          <ac:spMkLst>
            <pc:docMk/>
            <pc:sldMk cId="0" sldId="263"/>
            <ac:spMk id="194" creationId="{00000000-0000-0000-0000-000000000000}"/>
          </ac:spMkLst>
        </pc:spChg>
      </pc:sldChg>
      <pc:sldChg chg="modSp">
        <pc:chgData name="Enrika Tribockaja" userId="S::enrika@codeacademy.lt::af70034f-6747-4306-867e-c4e82cb3e8bf" providerId="AD" clId="Web-{699F0B57-4D55-94C5-FB81-46816613F262}" dt="2024-03-29T07:50:51.145" v="4" actId="20577"/>
        <pc:sldMkLst>
          <pc:docMk/>
          <pc:sldMk cId="0" sldId="273"/>
        </pc:sldMkLst>
        <pc:spChg chg="mod">
          <ac:chgData name="Enrika Tribockaja" userId="S::enrika@codeacademy.lt::af70034f-6747-4306-867e-c4e82cb3e8bf" providerId="AD" clId="Web-{699F0B57-4D55-94C5-FB81-46816613F262}" dt="2024-03-29T07:50:51.145" v="4" actId="20577"/>
          <ac:spMkLst>
            <pc:docMk/>
            <pc:sldMk cId="0" sldId="273"/>
            <ac:spMk id="287" creationId="{00000000-0000-0000-0000-000000000000}"/>
          </ac:spMkLst>
        </pc:spChg>
      </pc:sldChg>
    </pc:docChg>
  </pc:docChgLst>
  <pc:docChgLst>
    <pc:chgData name="Agnius Žukas" userId="S::agnius.zukas@codeacademylt.onmicrosoft.com::e3e8d448-3160-4bec-a1bb-db83696ee99a" providerId="AD" clId="Web-{A601225F-6A6F-41E8-8D2C-CD26417F85B9}"/>
    <pc:docChg chg="modSld">
      <pc:chgData name="Agnius Žukas" userId="S::agnius.zukas@codeacademylt.onmicrosoft.com::e3e8d448-3160-4bec-a1bb-db83696ee99a" providerId="AD" clId="Web-{A601225F-6A6F-41E8-8D2C-CD26417F85B9}" dt="2022-11-28T17:30:49.450" v="1" actId="1076"/>
      <pc:docMkLst>
        <pc:docMk/>
      </pc:docMkLst>
      <pc:sldChg chg="modSp">
        <pc:chgData name="Agnius Žukas" userId="S::agnius.zukas@codeacademylt.onmicrosoft.com::e3e8d448-3160-4bec-a1bb-db83696ee99a" providerId="AD" clId="Web-{A601225F-6A6F-41E8-8D2C-CD26417F85B9}" dt="2022-11-28T17:30:49.450" v="1" actId="1076"/>
        <pc:sldMkLst>
          <pc:docMk/>
          <pc:sldMk cId="0" sldId="274"/>
        </pc:sldMkLst>
        <pc:spChg chg="mod">
          <ac:chgData name="Agnius Žukas" userId="S::agnius.zukas@codeacademylt.onmicrosoft.com::e3e8d448-3160-4bec-a1bb-db83696ee99a" providerId="AD" clId="Web-{A601225F-6A6F-41E8-8D2C-CD26417F85B9}" dt="2022-11-28T17:30:49.450" v="1" actId="1076"/>
          <ac:spMkLst>
            <pc:docMk/>
            <pc:sldMk cId="0" sldId="274"/>
            <ac:spMk id="297" creationId="{00000000-0000-0000-0000-000000000000}"/>
          </ac:spMkLst>
        </pc:spChg>
      </pc:sldChg>
    </pc:docChg>
  </pc:docChgLst>
  <pc:docChgLst>
    <pc:chgData name="Rokas Slaboševičius" userId="S::rokas.slabosevicius@codeacademylt.onmicrosoft.com::5b5a1ad6-e0e0-4118-b388-ee941114d16c" providerId="AD" clId="Web-{1D05E7E7-16D2-47AF-8A84-386E06C6B02E}"/>
    <pc:docChg chg="sldOrd">
      <pc:chgData name="Rokas Slaboševičius" userId="S::rokas.slabosevicius@codeacademylt.onmicrosoft.com::5b5a1ad6-e0e0-4118-b388-ee941114d16c" providerId="AD" clId="Web-{1D05E7E7-16D2-47AF-8A84-386E06C6B02E}" dt="2023-08-17T09:09:50.225" v="0"/>
      <pc:docMkLst>
        <pc:docMk/>
      </pc:docMkLst>
      <pc:sldChg chg="ord">
        <pc:chgData name="Rokas Slaboševičius" userId="S::rokas.slabosevicius@codeacademylt.onmicrosoft.com::5b5a1ad6-e0e0-4118-b388-ee941114d16c" providerId="AD" clId="Web-{1D05E7E7-16D2-47AF-8A84-386E06C6B02E}" dt="2023-08-17T09:09:50.225" v="0"/>
        <pc:sldMkLst>
          <pc:docMk/>
          <pc:sldMk cId="0"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2ccc383d1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8" name="Google Shape;208;g112ccc383d1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ccc383d1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9" name="Google Shape;219;g112ccc383d1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2ccc383d1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9" name="Google Shape;229;g112ccc383d1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2ccc383d1_1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7" name="Google Shape;237;g112ccc383d1_1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ccc383d1_1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12ccc383d1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2ccc383d1_1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4" name="Google Shape;264;g112ccc383d1_1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2ccc383d1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1" name="Google Shape;271;g112ccc383d1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2ccc383d1_1_1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12ccc383d1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2ccc383d1_1_1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2ccc383d1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2" name="Google Shape;1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2ccc383d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7" name="Google Shape;167;g112ccc383d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ccc383d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0" name="Google Shape;160;g112ccc383d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2ccc383d1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3" name="Google Shape;173;g112ccc383d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2ccc383d1_1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0" name="Google Shape;180;g112ccc383d1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2ccc383d1_1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0" name="Google Shape;190;g112ccc383d1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2ccc383d1_1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0" name="Google Shape;200;g112ccc383d1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dotnet/csharp/fundamentals/types/generic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Generics</a:t>
            </a:r>
            <a:endParaRPr sz="6000" b="1" i="0" u="none" strike="noStrike" cap="none">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Dėstytojas</a:t>
            </a:r>
            <a:endParaRPr/>
          </a:p>
          <a:p>
            <a:pPr marL="0" lvl="0" indent="0" algn="l" rtl="0">
              <a:lnSpc>
                <a:spcPct val="90000"/>
              </a:lnSpc>
              <a:spcBef>
                <a:spcPts val="1000"/>
              </a:spcBef>
              <a:spcAft>
                <a:spcPts val="0"/>
              </a:spcAft>
              <a:buClr>
                <a:srgbClr val="000000"/>
              </a:buClr>
              <a:buSzPts val="1600"/>
              <a:buFont typeface="Arial"/>
              <a:buNone/>
            </a:pPr>
            <a:r>
              <a:rPr lang="lt-LT"/>
              <a:t>Vilmantas Neviera</a:t>
            </a:r>
            <a:endParaRPr/>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2ccc383d1_1_1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11" name="Google Shape;211;g112ccc383d1_1_1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12" name="Google Shape;212;g112ccc383d1_1_17"/>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Norėdami pridėti elementą į savo sąrašą, tam reikia sukurti public funkciją</a:t>
            </a:r>
            <a:endParaRPr sz="1600"/>
          </a:p>
          <a:p>
            <a:pPr marL="0" lvl="0" indent="0" algn="l" rtl="0">
              <a:lnSpc>
                <a:spcPct val="150000"/>
              </a:lnSpc>
              <a:spcBef>
                <a:spcPts val="0"/>
              </a:spcBef>
              <a:spcAft>
                <a:spcPts val="0"/>
              </a:spcAft>
              <a:buNone/>
            </a:pPr>
            <a:r>
              <a:rPr lang="lt-LT" sz="1600"/>
              <a:t>Šiuo atveju ji atrodo taip:</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Svarbiausia yra atkreipti dėmesį į parametrus.</a:t>
            </a:r>
            <a:endParaRPr sz="1600"/>
          </a:p>
          <a:p>
            <a:pPr marL="0" lvl="0" indent="0" algn="l" rtl="0">
              <a:lnSpc>
                <a:spcPct val="150000"/>
              </a:lnSpc>
              <a:spcBef>
                <a:spcPts val="0"/>
              </a:spcBef>
              <a:spcAft>
                <a:spcPts val="0"/>
              </a:spcAft>
              <a:buNone/>
            </a:pPr>
            <a:r>
              <a:rPr lang="lt-LT" sz="1600"/>
              <a:t>elementToAdd parametro tipas yra T</a:t>
            </a:r>
            <a:endParaRPr sz="1600"/>
          </a:p>
          <a:p>
            <a:pPr marL="0" lvl="0" indent="0" algn="l" rtl="0">
              <a:lnSpc>
                <a:spcPct val="150000"/>
              </a:lnSpc>
              <a:spcBef>
                <a:spcPts val="0"/>
              </a:spcBef>
              <a:spcAft>
                <a:spcPts val="0"/>
              </a:spcAft>
              <a:buNone/>
            </a:pPr>
            <a:r>
              <a:rPr lang="lt-LT" sz="1600"/>
              <a:t>Tai reiškia kad kviečiant šią funkciją reikia nurodyti tą patį</a:t>
            </a:r>
            <a:endParaRPr sz="1600"/>
          </a:p>
          <a:p>
            <a:pPr marL="0" lvl="0" indent="0" algn="l" rtl="0">
              <a:lnSpc>
                <a:spcPct val="150000"/>
              </a:lnSpc>
              <a:spcBef>
                <a:spcPts val="0"/>
              </a:spcBef>
              <a:spcAft>
                <a:spcPts val="0"/>
              </a:spcAft>
              <a:buNone/>
            </a:pPr>
            <a:r>
              <a:rPr lang="lt-LT" sz="1600"/>
              <a:t>duomenų tipą kokį nurodėte inicializuodami šį objektą.</a:t>
            </a:r>
            <a:endParaRPr sz="1600"/>
          </a:p>
          <a:p>
            <a:pPr marL="0" lvl="0" indent="0" algn="l" rtl="0">
              <a:lnSpc>
                <a:spcPct val="150000"/>
              </a:lnSpc>
              <a:spcBef>
                <a:spcPts val="0"/>
              </a:spcBef>
              <a:spcAft>
                <a:spcPts val="0"/>
              </a:spcAft>
              <a:buNone/>
            </a:pPr>
            <a:endParaRPr sz="1600"/>
          </a:p>
        </p:txBody>
      </p:sp>
      <p:pic>
        <p:nvPicPr>
          <p:cNvPr id="213" name="Google Shape;213;g112ccc383d1_1_17"/>
          <p:cNvPicPr preferRelativeResize="0"/>
          <p:nvPr/>
        </p:nvPicPr>
        <p:blipFill>
          <a:blip r:embed="rId3">
            <a:alphaModFix/>
          </a:blip>
          <a:stretch>
            <a:fillRect/>
          </a:stretch>
        </p:blipFill>
        <p:spPr>
          <a:xfrm>
            <a:off x="7430300" y="4275400"/>
            <a:ext cx="4552950" cy="2362200"/>
          </a:xfrm>
          <a:prstGeom prst="rect">
            <a:avLst/>
          </a:prstGeom>
          <a:noFill/>
          <a:ln>
            <a:noFill/>
          </a:ln>
        </p:spPr>
      </p:pic>
      <p:pic>
        <p:nvPicPr>
          <p:cNvPr id="214" name="Google Shape;214;g112ccc383d1_1_17"/>
          <p:cNvPicPr preferRelativeResize="0"/>
          <p:nvPr/>
        </p:nvPicPr>
        <p:blipFill>
          <a:blip r:embed="rId4">
            <a:alphaModFix/>
          </a:blip>
          <a:stretch>
            <a:fillRect/>
          </a:stretch>
        </p:blipFill>
        <p:spPr>
          <a:xfrm>
            <a:off x="7430291" y="3286113"/>
            <a:ext cx="3743325" cy="285750"/>
          </a:xfrm>
          <a:prstGeom prst="rect">
            <a:avLst/>
          </a:prstGeom>
          <a:noFill/>
          <a:ln>
            <a:noFill/>
          </a:ln>
        </p:spPr>
      </p:pic>
      <p:sp>
        <p:nvSpPr>
          <p:cNvPr id="215" name="Google Shape;215;g112ccc383d1_1_17"/>
          <p:cNvSpPr/>
          <p:nvPr/>
        </p:nvSpPr>
        <p:spPr>
          <a:xfrm>
            <a:off x="5548650" y="3550275"/>
            <a:ext cx="4936325" cy="1488925"/>
          </a:xfrm>
          <a:custGeom>
            <a:avLst/>
            <a:gdLst/>
            <a:ahLst/>
            <a:cxnLst/>
            <a:rect l="l" t="t" r="r" b="b"/>
            <a:pathLst>
              <a:path w="197453" h="59557" extrusionOk="0">
                <a:moveTo>
                  <a:pt x="0" y="58806"/>
                </a:moveTo>
                <a:cubicBezTo>
                  <a:pt x="5654" y="58214"/>
                  <a:pt x="22510" y="62522"/>
                  <a:pt x="33926" y="55252"/>
                </a:cubicBezTo>
                <a:cubicBezTo>
                  <a:pt x="45343" y="47982"/>
                  <a:pt x="42920" y="21971"/>
                  <a:pt x="68499" y="15186"/>
                </a:cubicBezTo>
                <a:cubicBezTo>
                  <a:pt x="94079" y="8401"/>
                  <a:pt x="166939" y="17071"/>
                  <a:pt x="187403" y="14540"/>
                </a:cubicBezTo>
                <a:cubicBezTo>
                  <a:pt x="207867" y="12009"/>
                  <a:pt x="190635" y="2423"/>
                  <a:pt x="191281" y="0"/>
                </a:cubicBezTo>
              </a:path>
            </a:pathLst>
          </a:custGeom>
          <a:noFill/>
          <a:ln w="9525" cap="flat" cmpd="sng">
            <a:solidFill>
              <a:srgbClr val="FF0000"/>
            </a:solidFill>
            <a:prstDash val="solid"/>
            <a:round/>
            <a:headEnd type="none" w="med" len="med"/>
            <a:tailEnd type="none" w="med" len="med"/>
          </a:ln>
        </p:spPr>
      </p:sp>
      <p:cxnSp>
        <p:nvCxnSpPr>
          <p:cNvPr id="216" name="Google Shape;216;g112ccc383d1_1_17"/>
          <p:cNvCxnSpPr/>
          <p:nvPr/>
        </p:nvCxnSpPr>
        <p:spPr>
          <a:xfrm flipH="1">
            <a:off x="9127125" y="3534125"/>
            <a:ext cx="1187400" cy="816000"/>
          </a:xfrm>
          <a:prstGeom prst="straightConnector1">
            <a:avLst/>
          </a:prstGeom>
          <a:noFill/>
          <a:ln w="9525" cap="flat" cmpd="sng">
            <a:solidFill>
              <a:srgbClr val="FF99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2ccc383d1_1_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22" name="Google Shape;222;g112ccc383d1_1_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23" name="Google Shape;223;g112ccc383d1_1_29"/>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Kadangi masyvo dydis yra nekintantis, tai kuriant savo generic List funkcionalumą, reikia sukurti masyvo didėjimą kai jis yra užpildytas.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Funkcija CheckIfFull tik patikrina ar indexas yra tokio pat dydžio</a:t>
            </a:r>
            <a:endParaRPr sz="1600"/>
          </a:p>
          <a:p>
            <a:pPr marL="0" lvl="0" indent="0" algn="l" rtl="0">
              <a:lnSpc>
                <a:spcPct val="150000"/>
              </a:lnSpc>
              <a:spcBef>
                <a:spcPts val="0"/>
              </a:spcBef>
              <a:spcAft>
                <a:spcPts val="0"/>
              </a:spcAft>
              <a:buNone/>
            </a:pPr>
            <a:r>
              <a:rPr lang="lt-LT" sz="1600"/>
              <a:t>kaip ir masyvo dydis kas reiškia jog masyvas užpildytas.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Jeigu masyvas užpildytas kviečiama funkcija </a:t>
            </a:r>
            <a:r>
              <a:rPr lang="lt-LT" sz="1600">
                <a:solidFill>
                  <a:srgbClr val="FF0000"/>
                </a:solidFill>
              </a:rPr>
              <a:t>T</a:t>
            </a:r>
            <a:r>
              <a:rPr lang="lt-LT" sz="1600"/>
              <a:t>[] IncreaseListSize()</a:t>
            </a:r>
            <a:endParaRPr sz="1600"/>
          </a:p>
          <a:p>
            <a:pPr marL="0" lvl="0" indent="0" algn="l" rtl="0">
              <a:lnSpc>
                <a:spcPct val="150000"/>
              </a:lnSpc>
              <a:spcBef>
                <a:spcPts val="0"/>
              </a:spcBef>
              <a:spcAft>
                <a:spcPts val="0"/>
              </a:spcAft>
              <a:buNone/>
            </a:pPr>
            <a:r>
              <a:rPr lang="lt-LT" sz="1600"/>
              <a:t>Atkreipkite dėmesį kad šios funkcijos return type yra T[]</a:t>
            </a:r>
            <a:endParaRPr sz="1600"/>
          </a:p>
          <a:p>
            <a:pPr marL="0" lvl="0" indent="0" algn="l" rtl="0">
              <a:lnSpc>
                <a:spcPct val="150000"/>
              </a:lnSpc>
              <a:spcBef>
                <a:spcPts val="0"/>
              </a:spcBef>
              <a:spcAft>
                <a:spcPts val="0"/>
              </a:spcAft>
              <a:buNone/>
            </a:pPr>
            <a:r>
              <a:rPr lang="lt-LT" sz="1600"/>
              <a:t>Šios funkcijos tikslas yra perkurti esamą masyvą į didesnį išlaikant turimas reikšmes</a:t>
            </a:r>
            <a:endParaRPr sz="1600"/>
          </a:p>
        </p:txBody>
      </p:sp>
      <p:pic>
        <p:nvPicPr>
          <p:cNvPr id="224" name="Google Shape;224;g112ccc383d1_1_29"/>
          <p:cNvPicPr preferRelativeResize="0"/>
          <p:nvPr/>
        </p:nvPicPr>
        <p:blipFill>
          <a:blip r:embed="rId3">
            <a:alphaModFix/>
          </a:blip>
          <a:stretch>
            <a:fillRect/>
          </a:stretch>
        </p:blipFill>
        <p:spPr>
          <a:xfrm>
            <a:off x="8346716" y="3318875"/>
            <a:ext cx="2571750" cy="542925"/>
          </a:xfrm>
          <a:prstGeom prst="rect">
            <a:avLst/>
          </a:prstGeom>
          <a:noFill/>
          <a:ln>
            <a:noFill/>
          </a:ln>
        </p:spPr>
      </p:pic>
      <p:pic>
        <p:nvPicPr>
          <p:cNvPr id="225" name="Google Shape;225;g112ccc383d1_1_29"/>
          <p:cNvPicPr preferRelativeResize="0"/>
          <p:nvPr/>
        </p:nvPicPr>
        <p:blipFill>
          <a:blip r:embed="rId4">
            <a:alphaModFix/>
          </a:blip>
          <a:stretch>
            <a:fillRect/>
          </a:stretch>
        </p:blipFill>
        <p:spPr>
          <a:xfrm>
            <a:off x="8346716" y="4053950"/>
            <a:ext cx="2098236" cy="1066900"/>
          </a:xfrm>
          <a:prstGeom prst="rect">
            <a:avLst/>
          </a:prstGeom>
          <a:noFill/>
          <a:ln>
            <a:noFill/>
          </a:ln>
        </p:spPr>
      </p:pic>
      <p:pic>
        <p:nvPicPr>
          <p:cNvPr id="226" name="Google Shape;226;g112ccc383d1_1_29"/>
          <p:cNvPicPr preferRelativeResize="0"/>
          <p:nvPr/>
        </p:nvPicPr>
        <p:blipFill>
          <a:blip r:embed="rId5">
            <a:alphaModFix/>
          </a:blip>
          <a:stretch>
            <a:fillRect/>
          </a:stretch>
        </p:blipFill>
        <p:spPr>
          <a:xfrm>
            <a:off x="8346716" y="5443300"/>
            <a:ext cx="2329398" cy="10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12ccc383d1_1_4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32" name="Google Shape;232;g112ccc383d1_1_4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33" name="Google Shape;233;g112ccc383d1_1_42"/>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Kaip matote, turime savo sukurtą objektą, kuris labai panašus į List&lt;T&gt; kolekciją.</a:t>
            </a:r>
            <a:endParaRPr sz="1600"/>
          </a:p>
          <a:p>
            <a:pPr marL="0" lvl="0" indent="0" algn="l" rtl="0">
              <a:lnSpc>
                <a:spcPct val="150000"/>
              </a:lnSpc>
              <a:spcBef>
                <a:spcPts val="0"/>
              </a:spcBef>
              <a:spcAft>
                <a:spcPts val="0"/>
              </a:spcAft>
              <a:buNone/>
            </a:pPr>
            <a:r>
              <a:rPr lang="lt-LT" sz="1600"/>
              <a:t>Taip pat būtų galima ir sukurti funkcionalumą elemento ištrynimui.</a:t>
            </a:r>
            <a:endParaRPr sz="1600"/>
          </a:p>
        </p:txBody>
      </p:sp>
      <p:pic>
        <p:nvPicPr>
          <p:cNvPr id="234" name="Google Shape;234;g112ccc383d1_1_42"/>
          <p:cNvPicPr preferRelativeResize="0"/>
          <p:nvPr/>
        </p:nvPicPr>
        <p:blipFill>
          <a:blip r:embed="rId3">
            <a:alphaModFix/>
          </a:blip>
          <a:stretch>
            <a:fillRect/>
          </a:stretch>
        </p:blipFill>
        <p:spPr>
          <a:xfrm>
            <a:off x="6874600" y="3277725"/>
            <a:ext cx="3601475" cy="326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2ccc383d1_1_5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40" name="Google Shape;240;g112ccc383d1_1_5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pic>
        <p:nvPicPr>
          <p:cNvPr id="241" name="Google Shape;241;g112ccc383d1_1_52"/>
          <p:cNvPicPr preferRelativeResize="0"/>
          <p:nvPr/>
        </p:nvPicPr>
        <p:blipFill>
          <a:blip r:embed="rId3">
            <a:alphaModFix/>
          </a:blip>
          <a:stretch>
            <a:fillRect/>
          </a:stretch>
        </p:blipFill>
        <p:spPr>
          <a:xfrm>
            <a:off x="5685975" y="676373"/>
            <a:ext cx="4121226" cy="582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47" name="Google Shape;247;p5"/>
          <p:cNvGrpSpPr/>
          <p:nvPr/>
        </p:nvGrpSpPr>
        <p:grpSpPr>
          <a:xfrm>
            <a:off x="480002" y="898237"/>
            <a:ext cx="1835223" cy="464235"/>
            <a:chOff x="0" y="0"/>
            <a:chExt cx="1835221" cy="464234"/>
          </a:xfrm>
        </p:grpSpPr>
        <p:sp>
          <p:nvSpPr>
            <p:cNvPr id="248" name="Google Shape;248;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1</a:t>
              </a:r>
              <a:endParaRPr sz="1600" b="1" i="0" u="none" strike="noStrike" cap="none">
                <a:solidFill>
                  <a:srgbClr val="FEFFFF"/>
                </a:solidFill>
                <a:latin typeface="Arial"/>
                <a:ea typeface="Arial"/>
                <a:cs typeface="Arial"/>
                <a:sym typeface="Arial"/>
              </a:endParaRPr>
            </a:p>
          </p:txBody>
        </p:sp>
      </p:grpSp>
      <p:pic>
        <p:nvPicPr>
          <p:cNvPr id="250" name="Google Shape;250;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51" name="Google Shape;251;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generic klasę Validation, kuri turėtų funkciją pavadinimu Validate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Validate funkcijos paskirtis būtų patikrinti ar perduotas parametras yra null</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Jeigu jis yra null tai išmestų error’ą.</a:t>
            </a:r>
            <a:endParaRPr>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12ccc383d1_1_6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57" name="Google Shape;257;g112ccc383d1_1_60"/>
          <p:cNvGrpSpPr/>
          <p:nvPr/>
        </p:nvGrpSpPr>
        <p:grpSpPr>
          <a:xfrm>
            <a:off x="480002" y="898237"/>
            <a:ext cx="1835100" cy="464100"/>
            <a:chOff x="0" y="0"/>
            <a:chExt cx="1835100" cy="464100"/>
          </a:xfrm>
        </p:grpSpPr>
        <p:sp>
          <p:nvSpPr>
            <p:cNvPr id="258" name="Google Shape;258;g112ccc383d1_1_6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g112ccc383d1_1_6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60" name="Google Shape;260;g112ccc383d1_1_6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61" name="Google Shape;261;g112ccc383d1_1_6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Papildykite pirmosios užduoties programą taip, kad Validation klasės inicializuoti nereikėtų</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Būtų galima tiesiog iškviesti metodą Validate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Pvz.: Validation.Validate&lt;string&gt;(null);</a:t>
            </a:r>
            <a:endParaRPr>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2ccc383d1_1_6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 T vs Object</a:t>
            </a:r>
            <a:endParaRPr/>
          </a:p>
        </p:txBody>
      </p:sp>
      <p:sp>
        <p:nvSpPr>
          <p:cNvPr id="267" name="Google Shape;267;g112ccc383d1_1_6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68" name="Google Shape;268;g112ccc383d1_1_69"/>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Kuom skiriasi šie funkcionalumai:</a:t>
            </a:r>
            <a:endParaRPr sz="1600"/>
          </a:p>
          <a:p>
            <a:pPr marL="0" lvl="0" indent="0" algn="l" rtl="0">
              <a:lnSpc>
                <a:spcPct val="150000"/>
              </a:lnSpc>
              <a:spcBef>
                <a:spcPts val="0"/>
              </a:spcBef>
              <a:spcAft>
                <a:spcPts val="0"/>
              </a:spcAft>
              <a:buNone/>
            </a:pPr>
            <a:endParaRPr sz="1600"/>
          </a:p>
          <a:p>
            <a:pPr marL="0" lvl="0" indent="457200" algn="l" rtl="0">
              <a:lnSpc>
                <a:spcPct val="150000"/>
              </a:lnSpc>
              <a:spcBef>
                <a:spcPts val="0"/>
              </a:spcBef>
              <a:spcAft>
                <a:spcPts val="0"/>
              </a:spcAft>
              <a:buNone/>
            </a:pPr>
            <a:r>
              <a:rPr lang="lt-LT" sz="1600" b="1"/>
              <a:t>List&lt;T&gt; ir List&lt;object&gt; ?</a:t>
            </a:r>
            <a:endParaRPr sz="16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12ccc383d1_1_7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 T vs Object</a:t>
            </a:r>
            <a:endParaRPr/>
          </a:p>
        </p:txBody>
      </p:sp>
      <p:sp>
        <p:nvSpPr>
          <p:cNvPr id="274" name="Google Shape;274;g112ccc383d1_1_7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pic>
        <p:nvPicPr>
          <p:cNvPr id="275" name="Google Shape;275;g112ccc383d1_1_76"/>
          <p:cNvPicPr preferRelativeResize="0"/>
          <p:nvPr/>
        </p:nvPicPr>
        <p:blipFill>
          <a:blip r:embed="rId3">
            <a:alphaModFix/>
          </a:blip>
          <a:stretch>
            <a:fillRect/>
          </a:stretch>
        </p:blipFill>
        <p:spPr>
          <a:xfrm>
            <a:off x="370500" y="2614275"/>
            <a:ext cx="5557350" cy="1808400"/>
          </a:xfrm>
          <a:prstGeom prst="rect">
            <a:avLst/>
          </a:prstGeom>
          <a:noFill/>
          <a:ln>
            <a:noFill/>
          </a:ln>
        </p:spPr>
      </p:pic>
      <p:pic>
        <p:nvPicPr>
          <p:cNvPr id="276" name="Google Shape;276;g112ccc383d1_1_76"/>
          <p:cNvPicPr preferRelativeResize="0"/>
          <p:nvPr/>
        </p:nvPicPr>
        <p:blipFill>
          <a:blip r:embed="rId4">
            <a:alphaModFix/>
          </a:blip>
          <a:stretch>
            <a:fillRect/>
          </a:stretch>
        </p:blipFill>
        <p:spPr>
          <a:xfrm>
            <a:off x="6193050" y="3914800"/>
            <a:ext cx="5498474" cy="2500115"/>
          </a:xfrm>
          <a:prstGeom prst="rect">
            <a:avLst/>
          </a:prstGeom>
          <a:noFill/>
          <a:ln>
            <a:noFill/>
          </a:ln>
        </p:spPr>
      </p:pic>
      <p:sp>
        <p:nvSpPr>
          <p:cNvPr id="277" name="Google Shape;277;g112ccc383d1_1_76"/>
          <p:cNvSpPr txBox="1"/>
          <p:nvPr/>
        </p:nvSpPr>
        <p:spPr>
          <a:xfrm>
            <a:off x="47700" y="6455300"/>
            <a:ext cx="798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lt-LT"/>
              <a:t>url: https://stackoverflow.com/questions/4424030/c-system-object-vs-generics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12ccc383d1_1_12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83" name="Google Shape;283;g112ccc383d1_1_122"/>
          <p:cNvGrpSpPr/>
          <p:nvPr/>
        </p:nvGrpSpPr>
        <p:grpSpPr>
          <a:xfrm>
            <a:off x="480002" y="898237"/>
            <a:ext cx="1835100" cy="464100"/>
            <a:chOff x="0" y="0"/>
            <a:chExt cx="1835100" cy="464100"/>
          </a:xfrm>
        </p:grpSpPr>
        <p:sp>
          <p:nvSpPr>
            <p:cNvPr id="284" name="Google Shape;284;g112ccc383d1_1_122"/>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g112ccc383d1_1_122"/>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286" name="Google Shape;286;g112ccc383d1_1_122"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87" name="Google Shape;287;g112ccc383d1_1_122"/>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Type T parametrai gali būti nurodyti ne tik vienas, </a:t>
            </a:r>
            <a:r>
              <a:rPr lang="lt-LT" dirty="0" err="1">
                <a:solidFill>
                  <a:schemeClr val="dk1"/>
                </a:solidFill>
                <a:latin typeface="Courier New"/>
                <a:ea typeface="Courier New"/>
                <a:cs typeface="Courier New"/>
                <a:sym typeface="Courier New"/>
              </a:rPr>
              <a:t>pvz</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ShowValues</a:t>
            </a:r>
            <a:r>
              <a:rPr lang="lt-LT" dirty="0">
                <a:solidFill>
                  <a:schemeClr val="dk1"/>
                </a:solidFill>
                <a:latin typeface="Courier New"/>
                <a:ea typeface="Courier New"/>
                <a:cs typeface="Courier New"/>
                <a:sym typeface="Courier New"/>
              </a:rPr>
              <a:t>&lt;T1, T2&gt;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Sukurkite funkciją, kuri prašo nurodyti 2 </a:t>
            </a:r>
            <a:r>
              <a:rPr lang="lt-LT" dirty="0" err="1">
                <a:solidFill>
                  <a:schemeClr val="dk1"/>
                </a:solidFill>
                <a:latin typeface="Courier New"/>
                <a:ea typeface="Courier New"/>
                <a:cs typeface="Courier New"/>
                <a:sym typeface="Courier New"/>
              </a:rPr>
              <a:t>generic</a:t>
            </a:r>
            <a:r>
              <a:rPr lang="lt-LT" dirty="0">
                <a:solidFill>
                  <a:schemeClr val="dk1"/>
                </a:solidFill>
                <a:latin typeface="Courier New"/>
                <a:ea typeface="Courier New"/>
                <a:cs typeface="Courier New"/>
                <a:sym typeface="Courier New"/>
              </a:rPr>
              <a:t> tipus</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Per parametrus pasiima 2 kintamuosius vieną pirmojo </a:t>
            </a:r>
            <a:r>
              <a:rPr lang="lt-LT" dirty="0" err="1">
                <a:solidFill>
                  <a:schemeClr val="dk1"/>
                </a:solidFill>
                <a:latin typeface="Courier New"/>
                <a:ea typeface="Courier New"/>
                <a:cs typeface="Courier New"/>
                <a:sym typeface="Courier New"/>
              </a:rPr>
              <a:t>generic</a:t>
            </a:r>
            <a:r>
              <a:rPr lang="lt-LT" dirty="0">
                <a:solidFill>
                  <a:schemeClr val="dk1"/>
                </a:solidFill>
                <a:latin typeface="Courier New"/>
                <a:ea typeface="Courier New"/>
                <a:cs typeface="Courier New"/>
                <a:sym typeface="Courier New"/>
              </a:rPr>
              <a:t> tipo, antrą antrojo </a:t>
            </a:r>
            <a:r>
              <a:rPr lang="lt-LT" dirty="0" err="1">
                <a:solidFill>
                  <a:schemeClr val="dk1"/>
                </a:solidFill>
                <a:latin typeface="Courier New"/>
                <a:ea typeface="Courier New"/>
                <a:cs typeface="Courier New"/>
                <a:sym typeface="Courier New"/>
              </a:rPr>
              <a:t>generic</a:t>
            </a:r>
            <a:r>
              <a:rPr lang="lt-LT" dirty="0">
                <a:solidFill>
                  <a:schemeClr val="dk1"/>
                </a:solidFill>
                <a:latin typeface="Courier New"/>
                <a:ea typeface="Courier New"/>
                <a:cs typeface="Courier New"/>
                <a:sym typeface="Courier New"/>
              </a:rPr>
              <a:t> tipo</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a:solidFill>
                  <a:schemeClr val="dk1"/>
                </a:solidFill>
                <a:latin typeface="Courier New"/>
                <a:ea typeface="Courier New"/>
                <a:cs typeface="Courier New"/>
                <a:sym typeface="Courier New"/>
              </a:rPr>
              <a:t>Juos abu išspausdina į konsolę.</a:t>
            </a:r>
            <a:endParaRPr dirty="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lt-LT" b="1" dirty="0">
                <a:solidFill>
                  <a:schemeClr val="dk1"/>
                </a:solidFill>
                <a:latin typeface="Courier New"/>
                <a:ea typeface="Courier New"/>
                <a:cs typeface="Courier New"/>
                <a:sym typeface="Courier New"/>
              </a:rPr>
              <a:t>Kviečiant šias funkcijas perduokit skirtingus tipus.</a:t>
            </a:r>
            <a:endParaRPr b="1" dirty="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2ccc383d1_1_133"/>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93" name="Google Shape;293;g112ccc383d1_1_133"/>
          <p:cNvGrpSpPr/>
          <p:nvPr/>
        </p:nvGrpSpPr>
        <p:grpSpPr>
          <a:xfrm>
            <a:off x="480002" y="898237"/>
            <a:ext cx="1835100" cy="464100"/>
            <a:chOff x="0" y="0"/>
            <a:chExt cx="1835100" cy="464100"/>
          </a:xfrm>
        </p:grpSpPr>
        <p:sp>
          <p:nvSpPr>
            <p:cNvPr id="294" name="Google Shape;294;g112ccc383d1_1_133"/>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g112ccc383d1_1_133"/>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4</a:t>
              </a:r>
              <a:endParaRPr sz="1600" b="1" i="0" u="none" strike="noStrike" cap="none">
                <a:solidFill>
                  <a:srgbClr val="FEFFFF"/>
                </a:solidFill>
                <a:latin typeface="Arial"/>
                <a:ea typeface="Arial"/>
                <a:cs typeface="Arial"/>
                <a:sym typeface="Arial"/>
              </a:endParaRPr>
            </a:p>
          </p:txBody>
        </p:sp>
      </p:grpSp>
      <p:pic>
        <p:nvPicPr>
          <p:cNvPr id="296" name="Google Shape;296;g112ccc383d1_1_133"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97" name="Google Shape;297;g112ccc383d1_1_133"/>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Papildykite pavyzdinę “MySelfCreatedList” klasę metodu ištrint elementą iš masyvo.</a:t>
            </a:r>
            <a:endParaRPr b="1">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Generics</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Šiandien išmoksite</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Kas yra Generics</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Kaip kurti Generic klases/metodus</a:t>
            </a:r>
            <a:endParaRPr/>
          </a:p>
        </p:txBody>
      </p:sp>
      <p:sp>
        <p:nvSpPr>
          <p:cNvPr id="140" name="Google Shape;140;p2"/>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Kaip naudoti Generic klases/metodus</a:t>
            </a:r>
            <a:endParaRPr/>
          </a:p>
        </p:txBody>
      </p:sp>
      <p:grpSp>
        <p:nvGrpSpPr>
          <p:cNvPr id="141" name="Google Shape;141;p2"/>
          <p:cNvGrpSpPr/>
          <p:nvPr/>
        </p:nvGrpSpPr>
        <p:grpSpPr>
          <a:xfrm>
            <a:off x="480390" y="3193409"/>
            <a:ext cx="731478" cy="731478"/>
            <a:chOff x="0" y="0"/>
            <a:chExt cx="731476" cy="731476"/>
          </a:xfrm>
        </p:grpSpPr>
        <p:sp>
          <p:nvSpPr>
            <p:cNvPr id="142" name="Google Shape;142;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4" name="Google Shape;144;p2"/>
          <p:cNvGrpSpPr/>
          <p:nvPr/>
        </p:nvGrpSpPr>
        <p:grpSpPr>
          <a:xfrm>
            <a:off x="480390" y="4403230"/>
            <a:ext cx="731478" cy="731478"/>
            <a:chOff x="0" y="0"/>
            <a:chExt cx="731476" cy="731476"/>
          </a:xfrm>
        </p:grpSpPr>
        <p:sp>
          <p:nvSpPr>
            <p:cNvPr id="145" name="Google Shape;145;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146;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grpSp>
        <p:nvGrpSpPr>
          <p:cNvPr id="147" name="Google Shape;147;p2"/>
          <p:cNvGrpSpPr/>
          <p:nvPr/>
        </p:nvGrpSpPr>
        <p:grpSpPr>
          <a:xfrm>
            <a:off x="480390" y="5514578"/>
            <a:ext cx="731478" cy="731478"/>
            <a:chOff x="0" y="0"/>
            <a:chExt cx="731476" cy="731476"/>
          </a:xfrm>
        </p:grpSpPr>
        <p:sp>
          <p:nvSpPr>
            <p:cNvPr id="148" name="Google Shape;148;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300"/>
              <a:buFont typeface="Arial"/>
              <a:buNone/>
            </a:pPr>
            <a:r>
              <a:rPr lang="lt-LT" sz="1300" b="0" i="0" u="none" strike="noStrike" cap="none">
                <a:solidFill>
                  <a:srgbClr val="000000"/>
                </a:solidFill>
                <a:latin typeface="Arial"/>
                <a:ea typeface="Arial"/>
                <a:cs typeface="Arial"/>
                <a:sym typeface="Arial"/>
              </a:rPr>
              <a:t>Paskaitos pavadinimas</a:t>
            </a:r>
            <a:endParaRPr sz="1300" b="0" i="0" u="none" strike="noStrike" cap="none">
              <a:solidFill>
                <a:srgbClr val="000000"/>
              </a:solidFill>
              <a:latin typeface="Arial"/>
              <a:ea typeface="Arial"/>
              <a:cs typeface="Arial"/>
              <a:sym typeface="Arial"/>
            </a:endParaRPr>
          </a:p>
          <a:p>
            <a:pPr marL="0" marR="0" lvl="0" indent="0" algn="l" rtl="0">
              <a:lnSpc>
                <a:spcPct val="90000"/>
              </a:lnSpc>
              <a:spcBef>
                <a:spcPts val="1001"/>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303" name="Google Shape;303;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a:t>Generics</a:t>
            </a:r>
            <a:endParaRPr sz="1600" b="0" i="0" u="none" strike="noStrike" cap="none">
              <a:solidFill>
                <a:srgbClr val="000000"/>
              </a:solidFill>
              <a:latin typeface="Arial"/>
              <a:ea typeface="Arial"/>
              <a:cs typeface="Arial"/>
              <a:sym typeface="Arial"/>
            </a:endParaRPr>
          </a:p>
        </p:txBody>
      </p:sp>
      <p:sp>
        <p:nvSpPr>
          <p:cNvPr id="304" name="Google Shape;304;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305" name="Google Shape;305;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Naudinga informacija</a:t>
            </a:r>
            <a:endParaRPr sz="3000" b="0" i="0" u="none" strike="noStrike" cap="none">
              <a:solidFill>
                <a:srgbClr val="000000"/>
              </a:solidFill>
              <a:latin typeface="Arial"/>
              <a:ea typeface="Arial"/>
              <a:cs typeface="Arial"/>
              <a:sym typeface="Arial"/>
            </a:endParaRPr>
          </a:p>
        </p:txBody>
      </p:sp>
      <p:sp>
        <p:nvSpPr>
          <p:cNvPr id="306" name="Google Shape;306;p7"/>
          <p:cNvSpPr/>
          <p:nvPr/>
        </p:nvSpPr>
        <p:spPr>
          <a:xfrm>
            <a:off x="7503475" y="1821896"/>
            <a:ext cx="4207200" cy="302070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u="sng">
                <a:solidFill>
                  <a:schemeClr val="hlink"/>
                </a:solidFill>
                <a:hlinkClick r:id="rId3"/>
              </a:rPr>
              <a:t>https://docs.microsoft.com/en-us/dotnet/csharp/fundamentals/types/generics</a:t>
            </a: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r>
              <a:rPr lang="lt-LT" sz="1600"/>
              <a:t>https://www.youtube.com/watch?v=VP8nAeYxHfs&amp;ab_channel=.NETInterviewPreparationvideos</a:t>
            </a: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Kas yra Generic?</a:t>
            </a:r>
            <a:endParaRPr/>
          </a:p>
        </p:txBody>
      </p:sp>
      <p:sp>
        <p:nvSpPr>
          <p:cNvPr id="155" name="Google Shape;155;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56" name="Google Shape;156;p3"/>
          <p:cNvSpPr txBox="1">
            <a:spLocks noGrp="1"/>
          </p:cNvSpPr>
          <p:nvPr>
            <p:ph type="body" idx="2"/>
          </p:nvPr>
        </p:nvSpPr>
        <p:spPr>
          <a:xfrm>
            <a:off x="480400" y="2671875"/>
            <a:ext cx="10859100" cy="7896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lt-LT" sz="1600"/>
              <a:t>Nespecifiškas/Negriežtas duomenų tipui funkcionalumas</a:t>
            </a: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57" name="Google Shape;157;p3"/>
          <p:cNvPicPr preferRelativeResize="0"/>
          <p:nvPr/>
        </p:nvPicPr>
        <p:blipFill>
          <a:blip r:embed="rId3">
            <a:alphaModFix/>
          </a:blip>
          <a:stretch>
            <a:fillRect/>
          </a:stretch>
        </p:blipFill>
        <p:spPr>
          <a:xfrm>
            <a:off x="3233725" y="3807750"/>
            <a:ext cx="5724525" cy="14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2ccc383d1_0_1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70" name="Google Shape;170;g112ccc383d1_0_10"/>
          <p:cNvSpPr txBox="1">
            <a:spLocks noGrp="1"/>
          </p:cNvSpPr>
          <p:nvPr>
            <p:ph type="body" idx="2"/>
          </p:nvPr>
        </p:nvSpPr>
        <p:spPr>
          <a:xfrm>
            <a:off x="706575" y="2686950"/>
            <a:ext cx="10859100" cy="1484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5400">
                <a:solidFill>
                  <a:schemeClr val="dk1"/>
                </a:solidFill>
              </a:rPr>
              <a:t>“To decouple data type from logic”</a:t>
            </a:r>
            <a:endParaRPr sz="5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2ccc383d1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List kolekcija yra “generic”. Kodėl?</a:t>
            </a:r>
            <a:endParaRPr/>
          </a:p>
        </p:txBody>
      </p:sp>
      <p:sp>
        <p:nvSpPr>
          <p:cNvPr id="163" name="Google Shape;163;g112ccc383d1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64" name="Google Shape;164;g112ccc383d1_0_2"/>
          <p:cNvSpPr txBox="1">
            <a:spLocks noGrp="1"/>
          </p:cNvSpPr>
          <p:nvPr>
            <p:ph type="body" idx="2"/>
          </p:nvPr>
        </p:nvSpPr>
        <p:spPr>
          <a:xfrm>
            <a:off x="480400" y="2671875"/>
            <a:ext cx="10859100" cy="37623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400">
                <a:solidFill>
                  <a:schemeClr val="dk1"/>
                </a:solidFill>
              </a:rPr>
              <a:t>Kuriant List’ą mes nurodome iš kokio duomenų tipo sąrašas bus sudarytas.</a:t>
            </a:r>
            <a:endParaRPr sz="1400">
              <a:solidFill>
                <a:schemeClr val="dk1"/>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List kolekcija nėra griežtai nurodžiusi iš kokio tipo duomenų galima ją sudaryti</a:t>
            </a:r>
            <a:endParaRPr sz="1400">
              <a:solidFill>
                <a:schemeClr val="dk1"/>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Pvz.:</a:t>
            </a:r>
            <a:br>
              <a:rPr lang="lt-LT" sz="1400">
                <a:solidFill>
                  <a:schemeClr val="dk1"/>
                </a:solidFill>
              </a:rPr>
            </a:br>
            <a:r>
              <a:rPr lang="lt-LT" sz="1400">
                <a:solidFill>
                  <a:schemeClr val="dk1"/>
                </a:solidFill>
              </a:rPr>
              <a:t>	var listOfStrings = new List&lt;</a:t>
            </a:r>
            <a:r>
              <a:rPr lang="lt-LT" sz="1400">
                <a:solidFill>
                  <a:srgbClr val="FF0000"/>
                </a:solidFill>
              </a:rPr>
              <a:t>string</a:t>
            </a:r>
            <a:r>
              <a:rPr lang="lt-LT" sz="1400">
                <a:solidFill>
                  <a:schemeClr val="dk1"/>
                </a:solidFill>
              </a:rPr>
              <a:t>&gt;();  </a:t>
            </a: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	List&lt;</a:t>
            </a:r>
            <a:r>
              <a:rPr lang="lt-LT" sz="1400">
                <a:solidFill>
                  <a:srgbClr val="FF0000"/>
                </a:solidFill>
              </a:rPr>
              <a:t>string</a:t>
            </a:r>
            <a:r>
              <a:rPr lang="lt-LT" sz="1400">
                <a:solidFill>
                  <a:schemeClr val="dk1"/>
                </a:solidFill>
              </a:rPr>
              <a:t>&gt; - mes nurodome iš kokio tipo sąrašas bus sudarytas, tai reiškia kad List funkcionalumo viduje, logika yra suprogramuota taip, kad sąrašą galima sudaryti iš bet kokio duomenų tipo elementų ir inicializuodami nurodome kokį tipą naudosime.</a:t>
            </a: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	Taip pat galime ir sukurti sąrašą List&lt;</a:t>
            </a:r>
            <a:r>
              <a:rPr lang="lt-LT" sz="1400">
                <a:solidFill>
                  <a:srgbClr val="FF0000"/>
                </a:solidFill>
              </a:rPr>
              <a:t>Human</a:t>
            </a:r>
            <a:r>
              <a:rPr lang="lt-LT" sz="1400">
                <a:solidFill>
                  <a:schemeClr val="dk1"/>
                </a:solidFill>
              </a:rPr>
              <a:t>&gt;.</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2ccc383d1_1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76" name="Google Shape;176;g112ccc383d1_1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77" name="Google Shape;177;g112ccc383d1_1_0"/>
          <p:cNvSpPr txBox="1">
            <a:spLocks noGrp="1"/>
          </p:cNvSpPr>
          <p:nvPr>
            <p:ph type="body" idx="2"/>
          </p:nvPr>
        </p:nvSpPr>
        <p:spPr>
          <a:xfrm>
            <a:off x="536925" y="2671900"/>
            <a:ext cx="10859100" cy="3035100"/>
          </a:xfrm>
          <a:prstGeom prst="rect">
            <a:avLst/>
          </a:prstGeom>
          <a:noFill/>
          <a:ln>
            <a:noFill/>
          </a:ln>
        </p:spPr>
        <p:txBody>
          <a:bodyPr spcFirstLastPara="1" wrap="square" lIns="91425" tIns="45700" rIns="91425" bIns="45700" anchor="t" anchorCtr="0">
            <a:normAutofit/>
          </a:bodyPr>
          <a:lstStyle/>
          <a:p>
            <a:pPr marL="457200" lvl="0" indent="-330200" algn="l" rtl="0">
              <a:lnSpc>
                <a:spcPct val="90000"/>
              </a:lnSpc>
              <a:spcBef>
                <a:spcPts val="1001"/>
              </a:spcBef>
              <a:spcAft>
                <a:spcPts val="0"/>
              </a:spcAft>
              <a:buSzPts val="1600"/>
              <a:buChar char="•"/>
            </a:pPr>
            <a:r>
              <a:rPr lang="lt-LT" sz="1600"/>
              <a:t>Norint pasakyti, kad naudojant jūsų kuriamą funkcionalumą bus galima nurodyti norimą tipą yra naudojamas “T type”.</a:t>
            </a:r>
            <a:endParaRPr sz="1600"/>
          </a:p>
          <a:p>
            <a:pPr marL="457200" lvl="0" indent="0" algn="l" rtl="0">
              <a:lnSpc>
                <a:spcPct val="90000"/>
              </a:lnSpc>
              <a:spcBef>
                <a:spcPts val="1001"/>
              </a:spcBef>
              <a:spcAft>
                <a:spcPts val="0"/>
              </a:spcAft>
              <a:buNone/>
            </a:pPr>
            <a:endParaRPr sz="1600"/>
          </a:p>
          <a:p>
            <a:pPr marL="457200" lvl="0" indent="-330200" algn="l" rtl="0">
              <a:lnSpc>
                <a:spcPct val="90000"/>
              </a:lnSpc>
              <a:spcBef>
                <a:spcPts val="1001"/>
              </a:spcBef>
              <a:spcAft>
                <a:spcPts val="0"/>
              </a:spcAft>
              <a:buSzPts val="1600"/>
              <a:buChar char="•"/>
            </a:pPr>
            <a:r>
              <a:rPr lang="lt-LT" sz="1600"/>
              <a:t>Pvz.: </a:t>
            </a:r>
            <a:endParaRPr sz="1600"/>
          </a:p>
          <a:p>
            <a:pPr marL="914400" lvl="1" indent="-228600" algn="l" rtl="0">
              <a:lnSpc>
                <a:spcPct val="150000"/>
              </a:lnSpc>
              <a:spcBef>
                <a:spcPts val="0"/>
              </a:spcBef>
              <a:spcAft>
                <a:spcPts val="0"/>
              </a:spcAft>
              <a:buClr>
                <a:schemeClr val="dk1"/>
              </a:buClr>
              <a:buSzPts val="1400"/>
              <a:buNone/>
            </a:pPr>
            <a:r>
              <a:rPr lang="lt-LT" sz="1400">
                <a:solidFill>
                  <a:schemeClr val="dk1"/>
                </a:solidFill>
              </a:rPr>
              <a:t>ShowItem&lt;T&gt; (T item)</a:t>
            </a:r>
            <a:endParaRPr sz="1400">
              <a:solidFill>
                <a:schemeClr val="dk1"/>
              </a:solidFill>
            </a:endParaRPr>
          </a:p>
          <a:p>
            <a:pPr marL="0" lvl="0" indent="0" algn="l" rtl="0">
              <a:lnSpc>
                <a:spcPct val="150000"/>
              </a:lnSpc>
              <a:spcBef>
                <a:spcPts val="0"/>
              </a:spcBef>
              <a:spcAft>
                <a:spcPts val="0"/>
              </a:spcAft>
              <a:buNone/>
            </a:pP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lt-LT" sz="1400">
                <a:solidFill>
                  <a:schemeClr val="dk1"/>
                </a:solidFill>
              </a:rPr>
              <a:t>Taip aš nurodau jog kviečiant funkciją ShowItem, reikės nurodyti kokio duomenų tipo kintamąjį reikės perduoti į parametrus.</a:t>
            </a:r>
            <a:endParaRPr sz="1400">
              <a:solidFill>
                <a:schemeClr val="dk1"/>
              </a:solidFill>
            </a:endParaRPr>
          </a:p>
          <a:p>
            <a:pPr marL="914400" lvl="1" indent="-228600" algn="l" rtl="0">
              <a:lnSpc>
                <a:spcPct val="150000"/>
              </a:lnSpc>
              <a:spcBef>
                <a:spcPts val="0"/>
              </a:spcBef>
              <a:spcAft>
                <a:spcPts val="0"/>
              </a:spcAft>
              <a:buClr>
                <a:schemeClr val="dk1"/>
              </a:buClr>
              <a:buSzPts val="1400"/>
              <a:buNone/>
            </a:pPr>
            <a:r>
              <a:rPr lang="lt-LT" sz="1400">
                <a:solidFill>
                  <a:schemeClr val="dk1"/>
                </a:solidFill>
              </a:rPr>
              <a:t>Pvz.: ShowItem&lt;</a:t>
            </a:r>
            <a:r>
              <a:rPr lang="lt-LT" sz="1400">
                <a:solidFill>
                  <a:srgbClr val="FF0000"/>
                </a:solidFill>
              </a:rPr>
              <a:t>string</a:t>
            </a:r>
            <a:r>
              <a:rPr lang="lt-LT" sz="1400">
                <a:solidFill>
                  <a:schemeClr val="dk1"/>
                </a:solidFill>
              </a:rPr>
              <a:t>&gt;(“</a:t>
            </a:r>
            <a:r>
              <a:rPr lang="lt-LT" sz="1400">
                <a:solidFill>
                  <a:srgbClr val="FF0000"/>
                </a:solidFill>
              </a:rPr>
              <a:t>Vardas</a:t>
            </a:r>
            <a:r>
              <a:rPr lang="lt-LT" sz="1400">
                <a:solidFill>
                  <a:schemeClr val="dk1"/>
                </a:solidFill>
              </a:rPr>
              <a:t>”);</a:t>
            </a:r>
            <a:endParaRPr sz="1400">
              <a:solidFill>
                <a:schemeClr val="dk1"/>
              </a:solidFill>
            </a:endParaRPr>
          </a:p>
          <a:p>
            <a:pPr marL="1371600" lvl="2" indent="-228600" algn="l" rtl="0">
              <a:lnSpc>
                <a:spcPct val="150000"/>
              </a:lnSpc>
              <a:spcBef>
                <a:spcPts val="0"/>
              </a:spcBef>
              <a:spcAft>
                <a:spcPts val="0"/>
              </a:spcAft>
              <a:buClr>
                <a:schemeClr val="dk1"/>
              </a:buClr>
              <a:buSzPts val="1400"/>
              <a:buNone/>
            </a:pPr>
            <a:r>
              <a:rPr lang="lt-LT" sz="1400">
                <a:solidFill>
                  <a:schemeClr val="dk1"/>
                </a:solidFill>
              </a:rPr>
              <a:t>ShowItem&lt;</a:t>
            </a:r>
            <a:r>
              <a:rPr lang="lt-LT" sz="1400">
                <a:solidFill>
                  <a:srgbClr val="FF0000"/>
                </a:solidFill>
              </a:rPr>
              <a:t>int</a:t>
            </a:r>
            <a:r>
              <a:rPr lang="lt-LT" sz="1400">
                <a:solidFill>
                  <a:schemeClr val="dk1"/>
                </a:solidFill>
              </a:rPr>
              <a:t>&gt;(</a:t>
            </a:r>
            <a:r>
              <a:rPr lang="lt-LT" sz="1400">
                <a:solidFill>
                  <a:srgbClr val="FF0000"/>
                </a:solidFill>
              </a:rPr>
              <a:t>5</a:t>
            </a:r>
            <a:r>
              <a:rPr lang="lt-LT" sz="1400">
                <a:solidFill>
                  <a:schemeClr val="dk1"/>
                </a:solidFill>
              </a:rPr>
              <a:t>);</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2ccc383d1_1_10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83" name="Google Shape;183;g112ccc383d1_1_10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84" name="Google Shape;184;g112ccc383d1_1_101"/>
          <p:cNvSpPr txBox="1">
            <a:spLocks noGrp="1"/>
          </p:cNvSpPr>
          <p:nvPr>
            <p:ph type="body" idx="2"/>
          </p:nvPr>
        </p:nvSpPr>
        <p:spPr>
          <a:xfrm>
            <a:off x="480400" y="2671875"/>
            <a:ext cx="10859100" cy="3035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Kaip matote kviečiant ShowItem funkciją nurodome kokį duomenų tipą</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norėsim naudoti ir perduodame nurodyto duomenų tipo kintamąjį į parametrus.</a:t>
            </a:r>
            <a:endParaRPr sz="1400">
              <a:solidFill>
                <a:schemeClr val="dk1"/>
              </a:solidFill>
            </a:endParaRPr>
          </a:p>
        </p:txBody>
      </p:sp>
      <p:pic>
        <p:nvPicPr>
          <p:cNvPr id="185" name="Google Shape;185;g112ccc383d1_1_101"/>
          <p:cNvPicPr preferRelativeResize="0"/>
          <p:nvPr/>
        </p:nvPicPr>
        <p:blipFill>
          <a:blip r:embed="rId3">
            <a:alphaModFix/>
          </a:blip>
          <a:stretch>
            <a:fillRect/>
          </a:stretch>
        </p:blipFill>
        <p:spPr>
          <a:xfrm>
            <a:off x="7260775" y="3000100"/>
            <a:ext cx="3219450" cy="762000"/>
          </a:xfrm>
          <a:prstGeom prst="rect">
            <a:avLst/>
          </a:prstGeom>
          <a:noFill/>
          <a:ln>
            <a:noFill/>
          </a:ln>
        </p:spPr>
      </p:pic>
      <p:pic>
        <p:nvPicPr>
          <p:cNvPr id="186" name="Google Shape;186;g112ccc383d1_1_101"/>
          <p:cNvPicPr preferRelativeResize="0"/>
          <p:nvPr/>
        </p:nvPicPr>
        <p:blipFill>
          <a:blip r:embed="rId4">
            <a:alphaModFix/>
          </a:blip>
          <a:stretch>
            <a:fillRect/>
          </a:stretch>
        </p:blipFill>
        <p:spPr>
          <a:xfrm>
            <a:off x="7260775" y="4163050"/>
            <a:ext cx="3943350" cy="704850"/>
          </a:xfrm>
          <a:prstGeom prst="rect">
            <a:avLst/>
          </a:prstGeom>
          <a:noFill/>
          <a:ln>
            <a:noFill/>
          </a:ln>
        </p:spPr>
      </p:pic>
      <p:pic>
        <p:nvPicPr>
          <p:cNvPr id="187" name="Google Shape;187;g112ccc383d1_1_101"/>
          <p:cNvPicPr preferRelativeResize="0"/>
          <p:nvPr/>
        </p:nvPicPr>
        <p:blipFill>
          <a:blip r:embed="rId5">
            <a:alphaModFix/>
          </a:blip>
          <a:stretch>
            <a:fillRect/>
          </a:stretch>
        </p:blipFill>
        <p:spPr>
          <a:xfrm>
            <a:off x="7260775" y="5154525"/>
            <a:ext cx="2228850" cy="55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2ccc383d1_1_11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93" name="Google Shape;193;g112ccc383d1_1_11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94" name="Google Shape;194;g112ccc383d1_1_110"/>
          <p:cNvSpPr txBox="1">
            <a:spLocks noGrp="1"/>
          </p:cNvSpPr>
          <p:nvPr>
            <p:ph type="body" idx="2"/>
          </p:nvPr>
        </p:nvSpPr>
        <p:spPr>
          <a:xfrm>
            <a:off x="480400" y="2671900"/>
            <a:ext cx="10859100" cy="30351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400" dirty="0">
                <a:solidFill>
                  <a:schemeClr val="dk1"/>
                </a:solidFill>
              </a:rPr>
              <a:t>Kitas pavyzdys būtų kuriant funkciją, kuri grąžintų </a:t>
            </a:r>
            <a:endParaRPr sz="1400" dirty="0">
              <a:solidFill>
                <a:schemeClr val="dk1"/>
              </a:solidFill>
            </a:endParaRPr>
          </a:p>
          <a:p>
            <a:pPr marL="0" lvl="0" indent="0" algn="l" rtl="0">
              <a:lnSpc>
                <a:spcPct val="150000"/>
              </a:lnSpc>
              <a:spcBef>
                <a:spcPts val="0"/>
              </a:spcBef>
              <a:spcAft>
                <a:spcPts val="0"/>
              </a:spcAft>
              <a:buNone/>
            </a:pPr>
            <a:r>
              <a:rPr lang="lt-LT" sz="1400" dirty="0">
                <a:solidFill>
                  <a:schemeClr val="dk1"/>
                </a:solidFill>
              </a:rPr>
              <a:t>perduoto </a:t>
            </a:r>
            <a:r>
              <a:rPr lang="lt-LT" sz="1400" dirty="0" err="1">
                <a:solidFill>
                  <a:schemeClr val="dk1"/>
                </a:solidFill>
              </a:rPr>
              <a:t>generic</a:t>
            </a:r>
            <a:r>
              <a:rPr lang="lt-LT" sz="1400" dirty="0">
                <a:solidFill>
                  <a:schemeClr val="dk1"/>
                </a:solidFill>
              </a:rPr>
              <a:t> kintamojo tipą.</a:t>
            </a:r>
            <a:endParaRPr sz="1400" dirty="0">
              <a:solidFill>
                <a:schemeClr val="dk1"/>
              </a:solidFill>
            </a:endParaRPr>
          </a:p>
          <a:p>
            <a:pPr marL="0" lvl="0" indent="0" algn="l" rtl="0">
              <a:lnSpc>
                <a:spcPct val="150000"/>
              </a:lnSpc>
              <a:spcBef>
                <a:spcPts val="0"/>
              </a:spcBef>
              <a:spcAft>
                <a:spcPts val="0"/>
              </a:spcAft>
              <a:buNone/>
            </a:pPr>
            <a:endParaRPr sz="1400">
              <a:solidFill>
                <a:schemeClr val="dk1"/>
              </a:solidFill>
            </a:endParaRPr>
          </a:p>
          <a:p>
            <a:pPr marL="0" lvl="0" indent="0" algn="l" rtl="0">
              <a:lnSpc>
                <a:spcPct val="150000"/>
              </a:lnSpc>
              <a:spcBef>
                <a:spcPts val="0"/>
              </a:spcBef>
              <a:spcAft>
                <a:spcPts val="0"/>
              </a:spcAft>
              <a:buNone/>
            </a:pPr>
            <a:endParaRPr sz="1400">
              <a:solidFill>
                <a:schemeClr val="dk1"/>
              </a:solidFill>
            </a:endParaRPr>
          </a:p>
        </p:txBody>
      </p:sp>
      <p:pic>
        <p:nvPicPr>
          <p:cNvPr id="195" name="Google Shape;195;g112ccc383d1_1_110"/>
          <p:cNvPicPr preferRelativeResize="0"/>
          <p:nvPr/>
        </p:nvPicPr>
        <p:blipFill>
          <a:blip r:embed="rId3">
            <a:alphaModFix/>
          </a:blip>
          <a:stretch>
            <a:fillRect/>
          </a:stretch>
        </p:blipFill>
        <p:spPr>
          <a:xfrm>
            <a:off x="7567750" y="2789850"/>
            <a:ext cx="3409950" cy="762000"/>
          </a:xfrm>
          <a:prstGeom prst="rect">
            <a:avLst/>
          </a:prstGeom>
          <a:noFill/>
          <a:ln>
            <a:noFill/>
          </a:ln>
        </p:spPr>
      </p:pic>
      <p:pic>
        <p:nvPicPr>
          <p:cNvPr id="196" name="Google Shape;196;g112ccc383d1_1_110"/>
          <p:cNvPicPr preferRelativeResize="0"/>
          <p:nvPr/>
        </p:nvPicPr>
        <p:blipFill>
          <a:blip r:embed="rId4">
            <a:alphaModFix/>
          </a:blip>
          <a:stretch>
            <a:fillRect/>
          </a:stretch>
        </p:blipFill>
        <p:spPr>
          <a:xfrm>
            <a:off x="7567750" y="3944975"/>
            <a:ext cx="3681870" cy="846200"/>
          </a:xfrm>
          <a:prstGeom prst="rect">
            <a:avLst/>
          </a:prstGeom>
          <a:noFill/>
          <a:ln>
            <a:noFill/>
          </a:ln>
        </p:spPr>
      </p:pic>
      <p:pic>
        <p:nvPicPr>
          <p:cNvPr id="197" name="Google Shape;197;g112ccc383d1_1_110"/>
          <p:cNvPicPr preferRelativeResize="0"/>
          <p:nvPr/>
        </p:nvPicPr>
        <p:blipFill>
          <a:blip r:embed="rId5">
            <a:alphaModFix/>
          </a:blip>
          <a:stretch>
            <a:fillRect/>
          </a:stretch>
        </p:blipFill>
        <p:spPr>
          <a:xfrm>
            <a:off x="7567750" y="5140475"/>
            <a:ext cx="2067425" cy="60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2ccc383d1_1_9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03" name="Google Shape;203;g112ccc383d1_1_9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04" name="Google Shape;204;g112ccc383d1_1_94"/>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Sukuriame savo atitikmenį List’ui, tai bus klasė, kurią kuriant nurodysime duomenų tipą iš ko bus sąrašas sudarytas ir bus galima į jį pridėti papildomų elementų</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Pirmasis parametras yra T[] MyArray, tai paprastas masyvo tipo kintamasis, bet jo tipas yra T.</a:t>
            </a:r>
            <a:endParaRPr sz="1600"/>
          </a:p>
        </p:txBody>
      </p:sp>
      <p:pic>
        <p:nvPicPr>
          <p:cNvPr id="205" name="Google Shape;205;g112ccc383d1_1_94"/>
          <p:cNvPicPr preferRelativeResize="0"/>
          <p:nvPr/>
        </p:nvPicPr>
        <p:blipFill>
          <a:blip r:embed="rId3">
            <a:alphaModFix/>
          </a:blip>
          <a:stretch>
            <a:fillRect/>
          </a:stretch>
        </p:blipFill>
        <p:spPr>
          <a:xfrm>
            <a:off x="625813" y="4733000"/>
            <a:ext cx="2828925" cy="1428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5E4AF2-7836-4B48-B5AD-DF770051378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F7C16BE-28B9-49E9-850F-F1567449F676}">
  <ds:schemaRefs>
    <ds:schemaRef ds:uri="http://schemas.microsoft.com/sharepoint/v3/contenttype/forms"/>
  </ds:schemaRefs>
</ds:datastoreItem>
</file>

<file path=customXml/itemProps3.xml><?xml version="1.0" encoding="utf-8"?>
<ds:datastoreItem xmlns:ds="http://schemas.openxmlformats.org/officeDocument/2006/customXml" ds:itemID="{D46444C3-C165-4C94-826C-4880590F4845}"/>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20</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3_Office Theme</vt:lpstr>
      <vt:lpstr>Generics</vt:lpstr>
      <vt:lpstr>Šiandien išmoksite</vt:lpstr>
      <vt:lpstr>Kas yra Generic?</vt:lpstr>
      <vt:lpstr>PowerPoint Presentation</vt:lpstr>
      <vt:lpstr>List kolekcija yra “generic”. Kodėl?</vt:lpstr>
      <vt:lpstr>T type parameter</vt:lpstr>
      <vt:lpstr>T type parameter</vt:lpstr>
      <vt:lpstr>T type parameter</vt:lpstr>
      <vt:lpstr>T type parameter</vt:lpstr>
      <vt:lpstr>T type parameter</vt:lpstr>
      <vt:lpstr>T type parameter</vt:lpstr>
      <vt:lpstr>T type parameter</vt:lpstr>
      <vt:lpstr>T type parameter</vt:lpstr>
      <vt:lpstr>PowerPoint Presentation</vt:lpstr>
      <vt:lpstr>PowerPoint Presentation</vt:lpstr>
      <vt:lpstr>type T vs Object</vt:lpstr>
      <vt:lpstr>type T vs Object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cp:revision>8</cp:revision>
  <dcterms:modified xsi:type="dcterms:W3CDTF">2024-03-29T07:50:53Z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