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5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izV+XKeM/wQWJEcsXWNMvOPr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E8874-AA1E-6490-B5FE-F95A2B162741}" v="3" dt="2024-03-29T08:36:5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ka Tribockaja" userId="S::enrika@codeacademy.lt::af70034f-6747-4306-867e-c4e82cb3e8bf" providerId="AD" clId="Web-{A6FE8874-AA1E-6490-B5FE-F95A2B162741}"/>
    <pc:docChg chg="modSld">
      <pc:chgData name="Enrika Tribockaja" userId="S::enrika@codeacademy.lt::af70034f-6747-4306-867e-c4e82cb3e8bf" providerId="AD" clId="Web-{A6FE8874-AA1E-6490-B5FE-F95A2B162741}" dt="2024-03-29T08:36:58.298" v="2" actId="20577"/>
      <pc:docMkLst>
        <pc:docMk/>
      </pc:docMkLst>
      <pc:sldChg chg="modSp">
        <pc:chgData name="Enrika Tribockaja" userId="S::enrika@codeacademy.lt::af70034f-6747-4306-867e-c4e82cb3e8bf" providerId="AD" clId="Web-{A6FE8874-AA1E-6490-B5FE-F95A2B162741}" dt="2024-03-29T08:36:58.298" v="2" actId="20577"/>
        <pc:sldMkLst>
          <pc:docMk/>
          <pc:sldMk cId="0" sldId="262"/>
        </pc:sldMkLst>
        <pc:spChg chg="mod">
          <ac:chgData name="Enrika Tribockaja" userId="S::enrika@codeacademy.lt::af70034f-6747-4306-867e-c4e82cb3e8bf" providerId="AD" clId="Web-{A6FE8874-AA1E-6490-B5FE-F95A2B162741}" dt="2024-03-29T08:36:58.298" v="2" actId="20577"/>
          <ac:spMkLst>
            <pc:docMk/>
            <pc:sldMk cId="0" sldId="262"/>
            <ac:spMk id="192" creationId="{00000000-0000-0000-0000-000000000000}"/>
          </ac:spMkLst>
        </pc:spChg>
      </pc:sldChg>
    </pc:docChg>
  </pc:docChgLst>
  <pc:docChgLst>
    <pc:chgData name="Miglė Brasevičienė" userId="S::migle@codeacademy.lt::dc95be55-bf4e-40c1-9e4d-5418de68b078" providerId="AD" clId="Web-{6E61762D-5129-4B02-994D-460F220A2727}"/>
    <pc:docChg chg="modSld">
      <pc:chgData name="Miglė Brasevičienė" userId="S::migle@codeacademy.lt::dc95be55-bf4e-40c1-9e4d-5418de68b078" providerId="AD" clId="Web-{6E61762D-5129-4B02-994D-460F220A2727}" dt="2023-05-23T09:06:25.364" v="1" actId="20577"/>
      <pc:docMkLst>
        <pc:docMk/>
      </pc:docMkLst>
      <pc:sldChg chg="modSp">
        <pc:chgData name="Miglė Brasevičienė" userId="S::migle@codeacademy.lt::dc95be55-bf4e-40c1-9e4d-5418de68b078" providerId="AD" clId="Web-{6E61762D-5129-4B02-994D-460F220A2727}" dt="2023-05-23T09:06:25.364" v="1" actId="20577"/>
        <pc:sldMkLst>
          <pc:docMk/>
          <pc:sldMk cId="0" sldId="257"/>
        </pc:sldMkLst>
        <pc:spChg chg="mod">
          <ac:chgData name="Miglė Brasevičienė" userId="S::migle@codeacademy.lt::dc95be55-bf4e-40c1-9e4d-5418de68b078" providerId="AD" clId="Web-{6E61762D-5129-4B02-994D-460F220A2727}" dt="2023-05-23T09:06:25.317" v="0" actId="20577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Miglė Brasevičienė" userId="S::migle@codeacademy.lt::dc95be55-bf4e-40c1-9e4d-5418de68b078" providerId="AD" clId="Web-{6E61762D-5129-4B02-994D-460F220A2727}" dt="2023-05-23T09:06:25.364" v="1" actId="20577"/>
          <ac:spMkLst>
            <pc:docMk/>
            <pc:sldMk cId="0" sldId="257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373d02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59" name="Google Shape;159;g112373d02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373d02dc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66" name="Google Shape;166;g112373d02d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373d02d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177" name="Google Shape;177;g112373d02d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 txBox="1">
            <a:spLocks noGrp="1"/>
          </p:cNvSpPr>
          <p:nvPr>
            <p:ph type="subTitle" idx="1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8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9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body" idx="3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1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2"/>
          </p:nvPr>
        </p:nvSpPr>
        <p:spPr>
          <a:xfrm>
            <a:off x="480240" y="697680"/>
            <a:ext cx="5614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body" idx="2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52"/>
          <p:cNvSpPr txBox="1">
            <a:spLocks noGrp="1"/>
          </p:cNvSpPr>
          <p:nvPr>
            <p:ph type="body" idx="3"/>
          </p:nvPr>
        </p:nvSpPr>
        <p:spPr>
          <a:xfrm>
            <a:off x="48024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2"/>
          <p:cNvSpPr txBox="1">
            <a:spLocks noGrp="1"/>
          </p:cNvSpPr>
          <p:nvPr>
            <p:ph type="body" idx="4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2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body" idx="3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body" idx="4"/>
          </p:nvPr>
        </p:nvSpPr>
        <p:spPr>
          <a:xfrm>
            <a:off x="48024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body" idx="5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3"/>
          <p:cNvSpPr txBox="1">
            <a:spLocks noGrp="1"/>
          </p:cNvSpPr>
          <p:nvPr>
            <p:ph type="body" idx="6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ubTitle" idx="1"/>
          </p:nvPr>
        </p:nvSpPr>
        <p:spPr>
          <a:xfrm>
            <a:off x="480240" y="459360"/>
            <a:ext cx="56149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69" name="Google Shape;69;p17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ardenispavardenis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extension-metho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6000"/>
              <a:t>Extension Methods</a:t>
            </a:r>
            <a:endParaRPr sz="6000"/>
          </a:p>
        </p:txBody>
      </p:sp>
      <p:sp>
        <p:nvSpPr>
          <p:cNvPr id="128" name="Google Shape;128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id="130" name="Google Shape;130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Extension methods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Kas yra extension methods?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This</a:t>
            </a:r>
            <a:r>
              <a:rPr lang="lt-LT" dirty="0"/>
              <a:t> raktažodis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Kaip kurti </a:t>
            </a:r>
            <a:r>
              <a:rPr lang="lt-LT" dirty="0" err="1"/>
              <a:t>extension</a:t>
            </a:r>
            <a:r>
              <a:rPr lang="lt-LT" dirty="0"/>
              <a:t> metodus</a:t>
            </a:r>
            <a:endParaRPr dirty="0"/>
          </a:p>
        </p:txBody>
      </p:sp>
      <p:grpSp>
        <p:nvGrpSpPr>
          <p:cNvPr id="141" name="Google Shape;141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145" name="Google Shape;145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148" name="Google Shape;148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lang="lt-LT" sz="2000" b="0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Kas yra extension metodai?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 sz="1400"/>
              <a:t>Extension methods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lt-LT" sz="1600"/>
              <a:t>Extension metodai leidžia “pridėti” naują funkcionalumą prie jau egzistuojančio tipo.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Extension metodai yra statiniai, bet jie kviečiami lyg būtų instance metodai ant extendinamo tipo.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373d02dc_0_7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Kaip extension metodai aprašomi?</a:t>
            </a:r>
            <a:endParaRPr/>
          </a:p>
        </p:txBody>
      </p:sp>
      <p:sp>
        <p:nvSpPr>
          <p:cNvPr id="162" name="Google Shape;162;g112373d02dc_0_7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g112373d02dc_0_7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Extension metodai yra aprašomi kaip statiniai metodai, bet kviečiami kaip instance tipo metodai(kviečiami per objektą, ne per klasę)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Pirmasis extension metodo parametras nurodo kokiam tipui metodas yra rašomas(pvz.: </a:t>
            </a:r>
            <a:r>
              <a:rPr lang="lt-LT" sz="1600">
                <a:solidFill>
                  <a:srgbClr val="FF0000"/>
                </a:solidFill>
              </a:rPr>
              <a:t>this</a:t>
            </a:r>
            <a:r>
              <a:rPr lang="lt-LT" sz="1600">
                <a:solidFill>
                  <a:schemeClr val="dk1"/>
                </a:solidFill>
              </a:rPr>
              <a:t>(sekanti skaidrė)</a:t>
            </a:r>
            <a:r>
              <a:rPr lang="lt-LT" sz="1600"/>
              <a:t> string str) 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2373d02dc_0_1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this raktažodis</a:t>
            </a:r>
            <a:endParaRPr/>
          </a:p>
        </p:txBody>
      </p:sp>
      <p:sp>
        <p:nvSpPr>
          <p:cNvPr id="169" name="Google Shape;169;g112373d02dc_0_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112373d02dc_0_1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400">
                <a:solidFill>
                  <a:schemeClr val="dk1"/>
                </a:solidFill>
              </a:rPr>
              <a:t>Raktažodis this referuoja į esamą instance’ą klasės ir taip pat kaip modifier’is pirmam parametrui extension metodui.</a:t>
            </a:r>
            <a:endParaRPr sz="1400">
              <a:solidFill>
                <a:schemeClr val="dk1"/>
              </a:solidFill>
            </a:endParaRPr>
          </a:p>
          <a:p>
            <a:pPr marL="285750" lvl="0" indent="-2730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lt-LT" sz="1400">
                <a:solidFill>
                  <a:schemeClr val="dk1"/>
                </a:solidFill>
              </a:rPr>
              <a:t>Kaip jis naudojamas extension metuoduose dar mokysimės, bet dabar pavyzdys kaip jis veikia klasės instance’o atžvilgiu.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Pavyzdys: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Konstruktoriaus viduje kreipiantis į kintamąjį alias būtų kviečiamas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kintamasis gautas per parametrus, bet norint pasiekti kintamąjį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kuris yra klasės dalis prieš kintamojo pavadinimą reikia pridėti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lt-LT" sz="1400">
                <a:solidFill>
                  <a:schemeClr val="dk1"/>
                </a:solidFill>
              </a:rPr>
              <a:t>“this”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1" name="Google Shape;171;g112373d02d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48" y="3891050"/>
            <a:ext cx="5856374" cy="22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2373d02dc_0_13"/>
          <p:cNvSpPr/>
          <p:nvPr/>
        </p:nvSpPr>
        <p:spPr>
          <a:xfrm>
            <a:off x="5960286" y="4600375"/>
            <a:ext cx="557700" cy="1058200"/>
          </a:xfrm>
          <a:custGeom>
            <a:avLst/>
            <a:gdLst/>
            <a:ahLst/>
            <a:cxnLst/>
            <a:rect l="l" t="t" r="r" b="b"/>
            <a:pathLst>
              <a:path w="22308" h="42328" extrusionOk="0">
                <a:moveTo>
                  <a:pt x="22308" y="42328"/>
                </a:moveTo>
                <a:cubicBezTo>
                  <a:pt x="20100" y="42005"/>
                  <a:pt x="12454" y="42274"/>
                  <a:pt x="9061" y="40389"/>
                </a:cubicBezTo>
                <a:cubicBezTo>
                  <a:pt x="5668" y="38504"/>
                  <a:pt x="3406" y="34735"/>
                  <a:pt x="1952" y="31019"/>
                </a:cubicBezTo>
                <a:cubicBezTo>
                  <a:pt x="498" y="27303"/>
                  <a:pt x="606" y="21865"/>
                  <a:pt x="337" y="18095"/>
                </a:cubicBezTo>
                <a:cubicBezTo>
                  <a:pt x="68" y="14325"/>
                  <a:pt x="-201" y="11148"/>
                  <a:pt x="337" y="8401"/>
                </a:cubicBezTo>
                <a:cubicBezTo>
                  <a:pt x="876" y="5655"/>
                  <a:pt x="1522" y="3016"/>
                  <a:pt x="3568" y="1616"/>
                </a:cubicBezTo>
                <a:cubicBezTo>
                  <a:pt x="5614" y="216"/>
                  <a:pt x="11107" y="269"/>
                  <a:pt x="12615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3" name="Google Shape;173;g112373d02dc_0_13"/>
          <p:cNvSpPr/>
          <p:nvPr/>
        </p:nvSpPr>
        <p:spPr>
          <a:xfrm>
            <a:off x="7832603" y="4820729"/>
            <a:ext cx="828975" cy="318325"/>
          </a:xfrm>
          <a:custGeom>
            <a:avLst/>
            <a:gdLst/>
            <a:ahLst/>
            <a:cxnLst/>
            <a:rect l="l" t="t" r="r" b="b"/>
            <a:pathLst>
              <a:path w="33159" h="12733" extrusionOk="0">
                <a:moveTo>
                  <a:pt x="3635" y="269"/>
                </a:moveTo>
                <a:cubicBezTo>
                  <a:pt x="5628" y="0"/>
                  <a:pt x="9343" y="269"/>
                  <a:pt x="12359" y="269"/>
                </a:cubicBezTo>
                <a:cubicBezTo>
                  <a:pt x="15375" y="269"/>
                  <a:pt x="18768" y="-108"/>
                  <a:pt x="21730" y="269"/>
                </a:cubicBezTo>
                <a:cubicBezTo>
                  <a:pt x="24692" y="646"/>
                  <a:pt x="28245" y="1400"/>
                  <a:pt x="30130" y="2531"/>
                </a:cubicBezTo>
                <a:cubicBezTo>
                  <a:pt x="32015" y="3662"/>
                  <a:pt x="33523" y="5386"/>
                  <a:pt x="33038" y="7055"/>
                </a:cubicBezTo>
                <a:cubicBezTo>
                  <a:pt x="32553" y="8725"/>
                  <a:pt x="30561" y="11848"/>
                  <a:pt x="27222" y="12548"/>
                </a:cubicBezTo>
                <a:cubicBezTo>
                  <a:pt x="23883" y="13248"/>
                  <a:pt x="16937" y="11309"/>
                  <a:pt x="13006" y="11255"/>
                </a:cubicBezTo>
                <a:cubicBezTo>
                  <a:pt x="9075" y="11201"/>
                  <a:pt x="5735" y="12816"/>
                  <a:pt x="3635" y="12224"/>
                </a:cubicBezTo>
                <a:cubicBezTo>
                  <a:pt x="1535" y="11632"/>
                  <a:pt x="943" y="9424"/>
                  <a:pt x="404" y="7701"/>
                </a:cubicBezTo>
                <a:cubicBezTo>
                  <a:pt x="-134" y="5978"/>
                  <a:pt x="-134" y="3124"/>
                  <a:pt x="404" y="1885"/>
                </a:cubicBezTo>
                <a:cubicBezTo>
                  <a:pt x="943" y="646"/>
                  <a:pt x="1643" y="538"/>
                  <a:pt x="3635" y="269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g112373d02dc_0_13"/>
          <p:cNvSpPr/>
          <p:nvPr/>
        </p:nvSpPr>
        <p:spPr>
          <a:xfrm>
            <a:off x="7543850" y="5067340"/>
            <a:ext cx="1682200" cy="611425"/>
          </a:xfrm>
          <a:custGeom>
            <a:avLst/>
            <a:gdLst/>
            <a:ahLst/>
            <a:cxnLst/>
            <a:rect l="l" t="t" r="r" b="b"/>
            <a:pathLst>
              <a:path w="67288" h="24457" extrusionOk="0">
                <a:moveTo>
                  <a:pt x="45558" y="708"/>
                </a:moveTo>
                <a:cubicBezTo>
                  <a:pt x="47658" y="654"/>
                  <a:pt x="54552" y="-584"/>
                  <a:pt x="58160" y="385"/>
                </a:cubicBezTo>
                <a:cubicBezTo>
                  <a:pt x="61768" y="1354"/>
                  <a:pt x="66884" y="3778"/>
                  <a:pt x="67207" y="6524"/>
                </a:cubicBezTo>
                <a:cubicBezTo>
                  <a:pt x="67530" y="9270"/>
                  <a:pt x="64891" y="14440"/>
                  <a:pt x="60098" y="16863"/>
                </a:cubicBezTo>
                <a:cubicBezTo>
                  <a:pt x="55305" y="19286"/>
                  <a:pt x="45181" y="20149"/>
                  <a:pt x="38450" y="21064"/>
                </a:cubicBezTo>
                <a:cubicBezTo>
                  <a:pt x="31719" y="21980"/>
                  <a:pt x="25257" y="21818"/>
                  <a:pt x="19710" y="22356"/>
                </a:cubicBezTo>
                <a:cubicBezTo>
                  <a:pt x="14163" y="22895"/>
                  <a:pt x="8455" y="23972"/>
                  <a:pt x="5170" y="24295"/>
                </a:cubicBezTo>
                <a:cubicBezTo>
                  <a:pt x="1885" y="24618"/>
                  <a:pt x="862" y="24295"/>
                  <a:pt x="0" y="24295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2373d02dc_0_26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 sz="3200"/>
              <a:t>Kaip extension metodai aprašomi?</a:t>
            </a:r>
            <a:endParaRPr/>
          </a:p>
        </p:txBody>
      </p:sp>
      <p:sp>
        <p:nvSpPr>
          <p:cNvPr id="180" name="Google Shape;180;g112373d02dc_0_26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lt-LT" sz="1400">
                <a:solidFill>
                  <a:schemeClr val="dk1"/>
                </a:solidFill>
              </a:rPr>
              <a:t>Extension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112373d02dc_0_26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1600"/>
              <a:buChar char="•"/>
            </a:pPr>
            <a:r>
              <a:rPr lang="lt-LT" sz="1600"/>
              <a:t>Šis pavyzdys parodo kaip aprašyti extension metodą klasėi System.String: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182" name="Google Shape;182;g112373d02d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13" y="3450850"/>
            <a:ext cx="48291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Extension methods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endParaRPr/>
          </a:p>
        </p:txBody>
      </p:sp>
      <p:grpSp>
        <p:nvGrpSpPr>
          <p:cNvPr id="188" name="Google Shape;188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89" name="Google Shape;189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i="0" u="none" strike="noStrike" cap="non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</a:t>
              </a:r>
              <a:r>
                <a:rPr lang="lt-LT" sz="1600" b="1">
                  <a:solidFill>
                    <a:srgbClr val="FEFFFF"/>
                  </a:solidFill>
                </a:rPr>
                <a:t>1</a:t>
              </a:r>
              <a:endParaRPr sz="1600" b="1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1" name="Google Shape;191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 dirty="0"/>
              <a:t>Parašykite </a:t>
            </a:r>
            <a:r>
              <a:rPr lang="lt-LT" dirty="0" err="1"/>
              <a:t>extension</a:t>
            </a:r>
            <a:r>
              <a:rPr lang="lt-LT" dirty="0"/>
              <a:t> metodą sveikiesiems skaičiams, kuris grąžins </a:t>
            </a:r>
            <a:r>
              <a:rPr lang="lt-LT" dirty="0" err="1"/>
              <a:t>bool</a:t>
            </a:r>
            <a:r>
              <a:rPr lang="lt-LT" dirty="0"/>
              <a:t> tipo kintamąjį nusakantį ar skaičius buvo teigiamas ar ne.</a:t>
            </a:r>
            <a:endParaRPr dirty="0"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Parašykite </a:t>
            </a:r>
            <a:r>
              <a:rPr lang="lt-LT" dirty="0" err="1"/>
              <a:t>extension</a:t>
            </a:r>
            <a:r>
              <a:rPr lang="lt-LT" dirty="0"/>
              <a:t> metodą sveikiesiems skaičiams, kuris grąžins </a:t>
            </a:r>
            <a:r>
              <a:rPr lang="lt-LT" dirty="0" err="1"/>
              <a:t>bool</a:t>
            </a:r>
            <a:r>
              <a:rPr lang="lt-LT" dirty="0"/>
              <a:t> tipo kintamąjį nusakantį ar skaičius buvo lyginis ar ne.</a:t>
            </a:r>
            <a:endParaRPr dirty="0"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>
                <a:solidFill>
                  <a:schemeClr val="dk1"/>
                </a:solidFill>
              </a:rPr>
              <a:t>Parašykite </a:t>
            </a:r>
            <a:r>
              <a:rPr lang="lt-LT" dirty="0" err="1">
                <a:solidFill>
                  <a:schemeClr val="dk1"/>
                </a:solidFill>
              </a:rPr>
              <a:t>extension</a:t>
            </a:r>
            <a:r>
              <a:rPr lang="lt-LT" dirty="0">
                <a:solidFill>
                  <a:schemeClr val="dk1"/>
                </a:solidFill>
              </a:rPr>
              <a:t> metodą sveikiesiems skaičiams, kuris grąžins </a:t>
            </a:r>
            <a:r>
              <a:rPr lang="lt-LT" dirty="0" err="1">
                <a:solidFill>
                  <a:schemeClr val="dk1"/>
                </a:solidFill>
              </a:rPr>
              <a:t>bool</a:t>
            </a:r>
            <a:r>
              <a:rPr lang="lt-LT" dirty="0">
                <a:solidFill>
                  <a:schemeClr val="dk1"/>
                </a:solidFill>
              </a:rPr>
              <a:t> tipo kintamąjį nusakantį ar skaičius perduotas per parametrą yra didesnis ar ne.</a:t>
            </a:r>
            <a:endParaRPr dirty="0">
              <a:solidFill>
                <a:schemeClr val="dk1"/>
              </a:solidFill>
            </a:endParaRPr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Parašykite </a:t>
            </a:r>
            <a:r>
              <a:rPr lang="lt-LT" dirty="0" err="1"/>
              <a:t>extension</a:t>
            </a:r>
            <a:r>
              <a:rPr lang="lt-LT" dirty="0"/>
              <a:t> metodą </a:t>
            </a:r>
            <a:r>
              <a:rPr lang="lt-LT" dirty="0" err="1"/>
              <a:t>string</a:t>
            </a:r>
            <a:r>
              <a:rPr lang="lt-LT" dirty="0"/>
              <a:t> tipui, kuris grąžins </a:t>
            </a:r>
            <a:r>
              <a:rPr lang="lt-LT" dirty="0" err="1"/>
              <a:t>bool</a:t>
            </a:r>
            <a:r>
              <a:rPr lang="lt-LT" dirty="0"/>
              <a:t> tipo kintamąjį nusakantį ar sakinyje yra tarpų ar ne.</a:t>
            </a:r>
            <a:endParaRPr dirty="0"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Parašykite </a:t>
            </a:r>
            <a:r>
              <a:rPr lang="lt-LT" dirty="0" err="1"/>
              <a:t>extension</a:t>
            </a:r>
            <a:r>
              <a:rPr lang="lt-LT" dirty="0"/>
              <a:t> metodą </a:t>
            </a:r>
            <a:r>
              <a:rPr lang="lt-LT" dirty="0" err="1"/>
              <a:t>string</a:t>
            </a:r>
            <a:r>
              <a:rPr lang="lt-LT" dirty="0"/>
              <a:t> tipui su parametrais </a:t>
            </a:r>
            <a:r>
              <a:rPr lang="lt-LT" dirty="0" err="1"/>
              <a:t>fullname</a:t>
            </a:r>
            <a:r>
              <a:rPr lang="lt-LT" dirty="0"/>
              <a:t>, </a:t>
            </a:r>
            <a:r>
              <a:rPr lang="lt-LT" dirty="0" err="1"/>
              <a:t>yearOfBirth</a:t>
            </a:r>
            <a:r>
              <a:rPr lang="lt-LT" dirty="0"/>
              <a:t> ir </a:t>
            </a:r>
            <a:r>
              <a:rPr lang="lt-LT" dirty="0" err="1"/>
              <a:t>domain</a:t>
            </a:r>
            <a:r>
              <a:rPr lang="lt-LT" dirty="0"/>
              <a:t>, metodas grąžins rezultatą kaip el. pašto adresą. Pvz.: “</a:t>
            </a:r>
            <a:r>
              <a:rPr lang="lt-LT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vardenispavardenis1990@gmail.com</a:t>
            </a:r>
            <a:r>
              <a:rPr lang="lt-LT" dirty="0"/>
              <a:t>”</a:t>
            </a:r>
            <a:br>
              <a:rPr lang="lt-LT" dirty="0"/>
            </a:br>
            <a:endParaRPr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Parašykite </a:t>
            </a:r>
            <a:r>
              <a:rPr lang="lt-LT" dirty="0" err="1"/>
              <a:t>extension</a:t>
            </a:r>
            <a:r>
              <a:rPr lang="lt-LT" dirty="0"/>
              <a:t> metodą </a:t>
            </a:r>
            <a:r>
              <a:rPr lang="lt-LT" dirty="0" err="1"/>
              <a:t>FindAndReturnIfEqual</a:t>
            </a:r>
            <a:r>
              <a:rPr lang="lt-LT" dirty="0"/>
              <a:t> </a:t>
            </a:r>
            <a:r>
              <a:rPr lang="lt-LT" dirty="0" err="1"/>
              <a:t>List</a:t>
            </a:r>
            <a:r>
              <a:rPr lang="lt-LT" dirty="0"/>
              <a:t>&lt;T&gt; tipui, kuris priimtu T tipo objektą kaip parametrą ir grąžintų tokį patį, jeigu sąraše jis egzistuoja.</a:t>
            </a:r>
            <a:endParaRPr dirty="0"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Parašykit </a:t>
            </a:r>
            <a:r>
              <a:rPr lang="lt-LT" dirty="0" err="1"/>
              <a:t>extension</a:t>
            </a:r>
            <a:r>
              <a:rPr lang="lt-LT" dirty="0"/>
              <a:t> metodą </a:t>
            </a:r>
            <a:r>
              <a:rPr lang="lt-LT" dirty="0" err="1"/>
              <a:t>EveryOtherWord</a:t>
            </a:r>
            <a:r>
              <a:rPr lang="lt-LT" dirty="0"/>
              <a:t> </a:t>
            </a:r>
            <a:r>
              <a:rPr lang="lt-LT" dirty="0" err="1"/>
              <a:t>List</a:t>
            </a:r>
            <a:r>
              <a:rPr lang="lt-LT" dirty="0"/>
              <a:t>&lt;T&gt; tipui, kuris grąžintų sąrašą sudarytą iš kas antro elemento.</a:t>
            </a:r>
            <a:endParaRPr dirty="0"/>
          </a:p>
          <a:p>
            <a:pPr marL="28575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−"/>
            </a:pPr>
            <a:r>
              <a:rPr lang="lt-LT" dirty="0"/>
              <a:t>Ar pavyktų sukurti </a:t>
            </a:r>
            <a:r>
              <a:rPr lang="lt-LT" dirty="0" err="1"/>
              <a:t>extension</a:t>
            </a:r>
            <a:r>
              <a:rPr lang="lt-LT" dirty="0"/>
              <a:t> metodų </a:t>
            </a:r>
            <a:r>
              <a:rPr lang="lt-LT" dirty="0" err="1"/>
              <a:t>System.IO.File</a:t>
            </a:r>
            <a:r>
              <a:rPr lang="lt-LT" dirty="0"/>
              <a:t> </a:t>
            </a:r>
            <a:r>
              <a:rPr lang="lt-LT" dirty="0" err="1"/>
              <a:t>klasėi</a:t>
            </a:r>
            <a:r>
              <a:rPr lang="lt-LT" dirty="0"/>
              <a:t>? Pavyzdžiui norint sukurt funkcionalumą grąžinantį kas antrą eilutę iš tekstinio failo.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 sz="1300"/>
              <a:t>Extension Methods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/>
              <a:t>Extension methods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000" rIns="457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Naudinga informacija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7503475" y="1821925"/>
            <a:ext cx="4207200" cy="27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hlink"/>
                </a:solidFill>
                <a:hlinkClick r:id="rId3"/>
              </a:rPr>
              <a:t>https://docs.microsoft.com/en-us/dotnet/csharp/programming-guide/classes-and-structs/extension-methods</a:t>
            </a: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/>
              <a:t>https://www.tutorialsteacher.com/csharp/csharp-extension-method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2EC9AC-C88B-45B8-9D56-E61EAAD7D1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BA6AB-71AC-4496-B4B4-3C5A3079FA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287D2E-9F53-4801-944D-BB15A8AE3684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3_Office Theme</vt:lpstr>
      <vt:lpstr>Extension Methods</vt:lpstr>
      <vt:lpstr>Šiandien išmoksite</vt:lpstr>
      <vt:lpstr>Kas yra extension metodai?</vt:lpstr>
      <vt:lpstr>Kaip extension metodai aprašomi?</vt:lpstr>
      <vt:lpstr>this raktažodis</vt:lpstr>
      <vt:lpstr>Kaip extension metodai aprašomi?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</dc:title>
  <cp:revision>4</cp:revision>
  <dcterms:modified xsi:type="dcterms:W3CDTF">2024-03-29T08:37:00Z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