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2Ay434KiZ7V0Lzd8LdZkF7ou0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CFA93-01F3-2D37-8CEB-0600D168B2DB}" v="5" dt="2024-03-13T12:14:09.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ka Tribockaja" userId="S::enrika@codeacademy.lt::af70034f-6747-4306-867e-c4e82cb3e8bf" providerId="AD" clId="Web-{437CFA93-01F3-2D37-8CEB-0600D168B2DB}"/>
    <pc:docChg chg="modSld">
      <pc:chgData name="Enrika Tribockaja" userId="S::enrika@codeacademy.lt::af70034f-6747-4306-867e-c4e82cb3e8bf" providerId="AD" clId="Web-{437CFA93-01F3-2D37-8CEB-0600D168B2DB}" dt="2024-03-13T12:14:09.454" v="4" actId="1076"/>
      <pc:docMkLst>
        <pc:docMk/>
      </pc:docMkLst>
      <pc:sldChg chg="modSp">
        <pc:chgData name="Enrika Tribockaja" userId="S::enrika@codeacademy.lt::af70034f-6747-4306-867e-c4e82cb3e8bf" providerId="AD" clId="Web-{437CFA93-01F3-2D37-8CEB-0600D168B2DB}" dt="2024-03-13T12:14:09.454" v="4" actId="1076"/>
        <pc:sldMkLst>
          <pc:docMk/>
          <pc:sldMk cId="0" sldId="261"/>
        </pc:sldMkLst>
        <pc:picChg chg="mod">
          <ac:chgData name="Enrika Tribockaja" userId="S::enrika@codeacademy.lt::af70034f-6747-4306-867e-c4e82cb3e8bf" providerId="AD" clId="Web-{437CFA93-01F3-2D37-8CEB-0600D168B2DB}" dt="2024-03-13T12:14:09.454" v="4" actId="1076"/>
          <ac:picMkLst>
            <pc:docMk/>
            <pc:sldMk cId="0" sldId="261"/>
            <ac:picMk id="12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354d581c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6" name="Google Shape;156;g25354d581c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354d581cc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3" name="Google Shape;163;g25354d581cc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354d581cc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1" name="Google Shape;171;g25354d581cc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354d581cc_0_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25354d581c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92" name="Google Shape;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341369042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99" name="Google Shape;99;g25341369042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341369042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7" name="Google Shape;107;g25341369042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34136904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9" name="Google Shape;119;g2534136904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341369042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7" name="Google Shape;127;g25341369042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354d581c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9" name="Google Shape;149;g25354d581c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Ref ir out</a:t>
            </a:r>
            <a:endParaRPr sz="6000" b="1" i="0" u="none" strike="noStrike" cap="none">
              <a:solidFill>
                <a:srgbClr val="000000"/>
              </a:solidFill>
              <a:latin typeface="Arial"/>
              <a:ea typeface="Arial"/>
              <a:cs typeface="Arial"/>
              <a:sym typeface="Arial"/>
            </a:endParaRPr>
          </a:p>
        </p:txBody>
      </p:sp>
      <p:sp>
        <p:nvSpPr>
          <p:cNvPr id="72" name="Google Shape;72;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73" name="Google Shape;73;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Dėstytojas</a:t>
            </a:r>
            <a:endParaRPr/>
          </a:p>
          <a:p>
            <a:pPr marL="0" lvl="0" indent="0" algn="l" rtl="0">
              <a:lnSpc>
                <a:spcPct val="90000"/>
              </a:lnSpc>
              <a:spcBef>
                <a:spcPts val="1000"/>
              </a:spcBef>
              <a:spcAft>
                <a:spcPts val="0"/>
              </a:spcAft>
              <a:buClr>
                <a:srgbClr val="000000"/>
              </a:buClr>
              <a:buSzPts val="1600"/>
              <a:buFont typeface="Arial"/>
              <a:buNone/>
            </a:pPr>
            <a:r>
              <a:rPr lang="lt-LT"/>
              <a:t>Vilmantas Neviera</a:t>
            </a:r>
            <a:endParaRPr/>
          </a:p>
        </p:txBody>
      </p:sp>
      <p:pic>
        <p:nvPicPr>
          <p:cNvPr id="74" name="Google Shape;74;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75" name="Google Shape;75;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5354d581cc_0_1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out?</a:t>
            </a:r>
            <a:endParaRPr/>
          </a:p>
        </p:txBody>
      </p:sp>
      <p:sp>
        <p:nvSpPr>
          <p:cNvPr id="159" name="Google Shape;159;g25354d581cc_0_1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160" name="Google Shape;160;g25354d581cc_0_1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100"/>
              <a:buFont typeface="Arial"/>
              <a:buNone/>
            </a:pPr>
            <a:r>
              <a:rPr lang="lt-LT" sz="1600"/>
              <a:t>Priklausomai nuo situacijos, </a:t>
            </a:r>
            <a:r>
              <a:rPr lang="lt-LT" sz="1600" b="1"/>
              <a:t>out </a:t>
            </a:r>
            <a:r>
              <a:rPr lang="lt-LT" sz="1600"/>
              <a:t>raktinis žodis gali būti naudingas skirtingose situacijose:</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Clr>
                <a:schemeClr val="dk1"/>
              </a:buClr>
              <a:buSzPts val="1100"/>
              <a:buFont typeface="Arial"/>
              <a:buNone/>
            </a:pPr>
            <a:r>
              <a:rPr lang="lt-LT" sz="1600"/>
              <a:t>Kai funkcijos turi grąžinti daugiau nei vieną reikšmę. </a:t>
            </a:r>
            <a:endParaRPr sz="1600"/>
          </a:p>
          <a:p>
            <a:pPr marL="0" lvl="0" indent="0" algn="l" rtl="0">
              <a:lnSpc>
                <a:spcPct val="150000"/>
              </a:lnSpc>
              <a:spcBef>
                <a:spcPts val="0"/>
              </a:spcBef>
              <a:spcAft>
                <a:spcPts val="0"/>
              </a:spcAft>
              <a:buNone/>
            </a:pPr>
            <a:r>
              <a:rPr lang="lt-LT" sz="1600"/>
              <a:t>Kai norite, kad funkcija priskirtų reikšmę kintamajam, kurio pradinė reikšmė yra nesvarbi.</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Apsauga:</a:t>
            </a:r>
            <a:endParaRPr sz="1600"/>
          </a:p>
          <a:p>
            <a:pPr marL="0" lvl="0" indent="0" algn="l" rtl="0">
              <a:lnSpc>
                <a:spcPct val="150000"/>
              </a:lnSpc>
              <a:spcBef>
                <a:spcPts val="0"/>
              </a:spcBef>
              <a:spcAft>
                <a:spcPts val="0"/>
              </a:spcAft>
              <a:buNone/>
            </a:pPr>
            <a:r>
              <a:rPr lang="lt-LT" sz="1600"/>
              <a:t>Taip pat reikėtų paminėti, kad funkcija, naudojanti out parametrą, privalo priskirti reikšmę šiam parametrui prieš išeinant iš funkcijos. Kitaip tariant, funkcijos, kurios naudoja </a:t>
            </a:r>
            <a:r>
              <a:rPr lang="lt-LT" sz="1600" b="1"/>
              <a:t>out </a:t>
            </a:r>
            <a:r>
              <a:rPr lang="lt-LT" sz="1600"/>
              <a:t>parametrus, privalo garantuoti, kad </a:t>
            </a:r>
            <a:r>
              <a:rPr lang="lt-LT" sz="1600" b="1"/>
              <a:t>out </a:t>
            </a:r>
            <a:r>
              <a:rPr lang="lt-LT" sz="1600"/>
              <a:t>parametras bus inicializuotas.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5354d581cc_0_2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out?</a:t>
            </a:r>
            <a:endParaRPr/>
          </a:p>
        </p:txBody>
      </p:sp>
      <p:sp>
        <p:nvSpPr>
          <p:cNvPr id="166" name="Google Shape;166;g25354d581cc_0_2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167" name="Google Shape;167;g25354d581cc_0_2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Ką verta pastebėti, kad width ir height kintamieji perduodami su out raktažodžiu yra tuo pačiu metu sukuriami ir perduodami.</a:t>
            </a:r>
            <a:endParaRPr sz="1600"/>
          </a:p>
          <a:p>
            <a:pPr marL="0" lvl="0" indent="0" algn="l" rtl="0">
              <a:lnSpc>
                <a:spcPct val="150000"/>
              </a:lnSpc>
              <a:spcBef>
                <a:spcPts val="0"/>
              </a:spcBef>
              <a:spcAft>
                <a:spcPts val="0"/>
              </a:spcAft>
              <a:buNone/>
            </a:pPr>
            <a:r>
              <a:rPr lang="lt-LT" sz="1600"/>
              <a:t>Kaip matote aukščiau </a:t>
            </a:r>
            <a:r>
              <a:rPr lang="lt-LT" sz="1600" b="1"/>
              <a:t>GetDimensions() </a:t>
            </a:r>
            <a:r>
              <a:rPr lang="lt-LT" sz="1600"/>
              <a:t>metodo jie nėra deklaruojami, bet po </a:t>
            </a:r>
            <a:r>
              <a:rPr lang="lt-LT" sz="1600" b="1"/>
              <a:t>GetDimensions() </a:t>
            </a:r>
            <a:r>
              <a:rPr lang="lt-LT" sz="1600"/>
              <a:t>metodo jie yra</a:t>
            </a:r>
            <a:endParaRPr sz="1600"/>
          </a:p>
          <a:p>
            <a:pPr marL="0" lvl="0" indent="0" algn="l" rtl="0">
              <a:lnSpc>
                <a:spcPct val="150000"/>
              </a:lnSpc>
              <a:spcBef>
                <a:spcPts val="0"/>
              </a:spcBef>
              <a:spcAft>
                <a:spcPts val="0"/>
              </a:spcAft>
              <a:buNone/>
            </a:pPr>
            <a:r>
              <a:rPr lang="lt-LT" sz="1600"/>
              <a:t>naudojami spausdinimui.</a:t>
            </a:r>
            <a:endParaRPr sz="1600"/>
          </a:p>
        </p:txBody>
      </p:sp>
      <p:pic>
        <p:nvPicPr>
          <p:cNvPr id="168" name="Google Shape;168;g25354d581cc_0_22"/>
          <p:cNvPicPr preferRelativeResize="0"/>
          <p:nvPr/>
        </p:nvPicPr>
        <p:blipFill>
          <a:blip r:embed="rId3">
            <a:alphaModFix/>
          </a:blip>
          <a:stretch>
            <a:fillRect/>
          </a:stretch>
        </p:blipFill>
        <p:spPr>
          <a:xfrm>
            <a:off x="3445998" y="4209950"/>
            <a:ext cx="8463651" cy="232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5354d581cc_0_3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out?</a:t>
            </a:r>
            <a:endParaRPr/>
          </a:p>
        </p:txBody>
      </p:sp>
      <p:sp>
        <p:nvSpPr>
          <p:cNvPr id="174" name="Google Shape;174;g25354d581cc_0_3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175" name="Google Shape;175;g25354d581cc_0_3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Čia matote du realius </a:t>
            </a:r>
            <a:r>
              <a:rPr lang="lt-LT" sz="1600" b="1"/>
              <a:t>out </a:t>
            </a:r>
            <a:r>
              <a:rPr lang="lt-LT" sz="1600"/>
              <a:t>pritaikymus.</a:t>
            </a:r>
            <a:endParaRPr sz="1600"/>
          </a:p>
          <a:p>
            <a:pPr marL="0" lvl="0" indent="0" algn="l" rtl="0">
              <a:lnSpc>
                <a:spcPct val="150000"/>
              </a:lnSpc>
              <a:spcBef>
                <a:spcPts val="0"/>
              </a:spcBef>
              <a:spcAft>
                <a:spcPts val="0"/>
              </a:spcAft>
              <a:buNone/>
            </a:pPr>
            <a:r>
              <a:rPr lang="lt-LT" sz="1600"/>
              <a:t>Dviem būdais pamodifikuotas metodas iš </a:t>
            </a:r>
            <a:endParaRPr sz="1600"/>
          </a:p>
          <a:p>
            <a:pPr marL="0" lvl="0" indent="0" algn="l" rtl="0">
              <a:lnSpc>
                <a:spcPct val="150000"/>
              </a:lnSpc>
              <a:spcBef>
                <a:spcPts val="0"/>
              </a:spcBef>
              <a:spcAft>
                <a:spcPts val="0"/>
              </a:spcAft>
              <a:buNone/>
            </a:pPr>
            <a:r>
              <a:rPr lang="lt-LT" sz="1600"/>
              <a:t>vienos mūsų paskaitų.</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Pirmasis metodas naudojant </a:t>
            </a:r>
            <a:r>
              <a:rPr lang="lt-LT" sz="1600" b="1"/>
              <a:t>while(true) </a:t>
            </a:r>
            <a:r>
              <a:rPr lang="lt-LT" sz="1600"/>
              <a:t>gali pasirodyti</a:t>
            </a:r>
            <a:endParaRPr sz="1600"/>
          </a:p>
          <a:p>
            <a:pPr marL="0" lvl="0" indent="0" algn="l" rtl="0">
              <a:lnSpc>
                <a:spcPct val="150000"/>
              </a:lnSpc>
              <a:spcBef>
                <a:spcPts val="0"/>
              </a:spcBef>
              <a:spcAft>
                <a:spcPts val="0"/>
              </a:spcAft>
              <a:buNone/>
            </a:pPr>
            <a:r>
              <a:rPr lang="lt-LT" sz="1600"/>
              <a:t>paprastesnis, bet geriau jo vengti, nes nėra tiesioginio kintamojo</a:t>
            </a:r>
            <a:endParaRPr sz="1600"/>
          </a:p>
          <a:p>
            <a:pPr marL="0" lvl="0" indent="0" algn="l" rtl="0">
              <a:lnSpc>
                <a:spcPct val="150000"/>
              </a:lnSpc>
              <a:spcBef>
                <a:spcPts val="0"/>
              </a:spcBef>
              <a:spcAft>
                <a:spcPts val="0"/>
              </a:spcAft>
              <a:buNone/>
            </a:pPr>
            <a:r>
              <a:rPr lang="lt-LT" sz="1600"/>
              <a:t>per kurį galima kontroliuoti ciklą. </a:t>
            </a:r>
            <a:endParaRPr sz="1600"/>
          </a:p>
          <a:p>
            <a:pPr marL="0" lvl="0" indent="0" algn="l" rtl="0">
              <a:lnSpc>
                <a:spcPct val="150000"/>
              </a:lnSpc>
              <a:spcBef>
                <a:spcPts val="0"/>
              </a:spcBef>
              <a:spcAft>
                <a:spcPts val="0"/>
              </a:spcAft>
              <a:buNone/>
            </a:pPr>
            <a:r>
              <a:rPr lang="lt-LT" sz="1600"/>
              <a:t>Antrame pavyzdyje ciklą kontroliuojame kintamuoju </a:t>
            </a:r>
            <a:r>
              <a:rPr lang="lt-LT" sz="1600" b="1"/>
              <a:t>isValid</a:t>
            </a:r>
            <a:r>
              <a:rPr lang="lt-LT" sz="1600"/>
              <a:t>.</a:t>
            </a:r>
            <a:endParaRPr sz="1600"/>
          </a:p>
        </p:txBody>
      </p:sp>
      <p:pic>
        <p:nvPicPr>
          <p:cNvPr id="176" name="Google Shape;176;g25354d581cc_0_35"/>
          <p:cNvPicPr preferRelativeResize="0"/>
          <p:nvPr/>
        </p:nvPicPr>
        <p:blipFill>
          <a:blip r:embed="rId3">
            <a:alphaModFix/>
          </a:blip>
          <a:stretch>
            <a:fillRect/>
          </a:stretch>
        </p:blipFill>
        <p:spPr>
          <a:xfrm>
            <a:off x="6495225" y="3523975"/>
            <a:ext cx="5615700" cy="3203943"/>
          </a:xfrm>
          <a:prstGeom prst="rect">
            <a:avLst/>
          </a:prstGeom>
          <a:noFill/>
          <a:ln>
            <a:noFill/>
          </a:ln>
        </p:spPr>
      </p:pic>
      <p:pic>
        <p:nvPicPr>
          <p:cNvPr id="177" name="Google Shape;177;g25354d581cc_0_35"/>
          <p:cNvPicPr preferRelativeResize="0"/>
          <p:nvPr/>
        </p:nvPicPr>
        <p:blipFill>
          <a:blip r:embed="rId4">
            <a:alphaModFix/>
          </a:blip>
          <a:stretch>
            <a:fillRect/>
          </a:stretch>
        </p:blipFill>
        <p:spPr>
          <a:xfrm>
            <a:off x="4794400" y="311550"/>
            <a:ext cx="5980925" cy="286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5354d581cc_0_47"/>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fontScale="77500" lnSpcReduction="20000"/>
          </a:bodyPr>
          <a:lstStyle/>
          <a:p>
            <a:pPr marL="0" lvl="0" indent="0" algn="l" rtl="0">
              <a:lnSpc>
                <a:spcPct val="90000"/>
              </a:lnSpc>
              <a:spcBef>
                <a:spcPts val="0"/>
              </a:spcBef>
              <a:spcAft>
                <a:spcPts val="0"/>
              </a:spcAft>
              <a:buClr>
                <a:srgbClr val="FEFFFF"/>
              </a:buClr>
              <a:buSzPct val="100000"/>
              <a:buFont typeface="Arial"/>
              <a:buNone/>
            </a:pPr>
            <a:r>
              <a:rPr lang="lt-LT"/>
              <a:t>Out ir ref</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183" name="Google Shape;183;g25354d581cc_0_47"/>
          <p:cNvGrpSpPr/>
          <p:nvPr/>
        </p:nvGrpSpPr>
        <p:grpSpPr>
          <a:xfrm>
            <a:off x="480002" y="898237"/>
            <a:ext cx="1835100" cy="464100"/>
            <a:chOff x="0" y="0"/>
            <a:chExt cx="1835100" cy="464100"/>
          </a:xfrm>
        </p:grpSpPr>
        <p:sp>
          <p:nvSpPr>
            <p:cNvPr id="184" name="Google Shape;184;g25354d581cc_0_47"/>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185;g25354d581cc_0_47"/>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186" name="Google Shape;186;g25354d581cc_0_47"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87" name="Google Shape;187;g25354d581cc_0_47"/>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GetUserData</a:t>
            </a:r>
            <a:r>
              <a:rPr lang="lt-LT">
                <a:solidFill>
                  <a:schemeClr val="dk1"/>
                </a:solidFill>
                <a:latin typeface="Courier New"/>
                <a:ea typeface="Courier New"/>
                <a:cs typeface="Courier New"/>
                <a:sym typeface="Courier New"/>
              </a:rPr>
              <a:t>, kuris priima du </a:t>
            </a:r>
            <a:r>
              <a:rPr lang="lt-LT" b="1">
                <a:solidFill>
                  <a:schemeClr val="dk1"/>
                </a:solidFill>
                <a:latin typeface="Courier New"/>
                <a:ea typeface="Courier New"/>
                <a:cs typeface="Courier New"/>
                <a:sym typeface="Courier New"/>
              </a:rPr>
              <a:t>string </a:t>
            </a:r>
            <a:r>
              <a:rPr lang="lt-LT">
                <a:solidFill>
                  <a:schemeClr val="dk1"/>
                </a:solidFill>
                <a:latin typeface="Courier New"/>
                <a:ea typeface="Courier New"/>
                <a:cs typeface="Courier New"/>
                <a:sym typeface="Courier New"/>
              </a:rPr>
              <a:t>tipo kintamuosius (</a:t>
            </a:r>
            <a:r>
              <a:rPr lang="lt-LT" b="1">
                <a:solidFill>
                  <a:schemeClr val="dk1"/>
                </a:solidFill>
                <a:latin typeface="Courier New"/>
                <a:ea typeface="Courier New"/>
                <a:cs typeface="Courier New"/>
                <a:sym typeface="Courier New"/>
              </a:rPr>
              <a:t>out</a:t>
            </a:r>
            <a:r>
              <a:rPr lang="lt-LT">
                <a:solidFill>
                  <a:schemeClr val="dk1"/>
                </a:solidFill>
                <a:latin typeface="Courier New"/>
                <a:ea typeface="Courier New"/>
                <a:cs typeface="Courier New"/>
                <a:sym typeface="Courier New"/>
              </a:rPr>
              <a:t>): vardą ir pavardę. Metodas turi nuskaityti iš konsolės vartotojo vardą ir pavardę, tuomet grąžinti juos per out parametrus.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a:t>
            </a:r>
            <a:r>
              <a:rPr lang="lt-LT" b="1">
                <a:solidFill>
                  <a:schemeClr val="dk1"/>
                </a:solidFill>
                <a:latin typeface="Courier New"/>
                <a:ea typeface="Courier New"/>
                <a:cs typeface="Courier New"/>
                <a:sym typeface="Courier New"/>
              </a:rPr>
              <a:t>while </a:t>
            </a:r>
            <a:r>
              <a:rPr lang="lt-LT">
                <a:solidFill>
                  <a:schemeClr val="dk1"/>
                </a:solidFill>
                <a:latin typeface="Courier New"/>
                <a:ea typeface="Courier New"/>
                <a:cs typeface="Courier New"/>
                <a:sym typeface="Courier New"/>
              </a:rPr>
              <a:t>ciklą, kuris tęsiasi tol, kol vartotojas neįves skaičiaus, didesnio už 100. Cikle naudokite metodą </a:t>
            </a:r>
            <a:r>
              <a:rPr lang="lt-LT" b="1">
                <a:solidFill>
                  <a:schemeClr val="dk1"/>
                </a:solidFill>
                <a:latin typeface="Courier New"/>
                <a:ea typeface="Courier New"/>
                <a:cs typeface="Courier New"/>
                <a:sym typeface="Courier New"/>
              </a:rPr>
              <a:t>TryParse</a:t>
            </a:r>
            <a:r>
              <a:rPr lang="lt-LT">
                <a:solidFill>
                  <a:schemeClr val="dk1"/>
                </a:solidFill>
                <a:latin typeface="Courier New"/>
                <a:ea typeface="Courier New"/>
                <a:cs typeface="Courier New"/>
                <a:sym typeface="Courier New"/>
              </a:rPr>
              <a:t>, kuris grąžina dvi reikšmes: ar pavyko konvertuoti įvestį į skaičių (</a:t>
            </a:r>
            <a:r>
              <a:rPr lang="lt-LT" b="1">
                <a:solidFill>
                  <a:schemeClr val="dk1"/>
                </a:solidFill>
                <a:latin typeface="Courier New"/>
                <a:ea typeface="Courier New"/>
                <a:cs typeface="Courier New"/>
                <a:sym typeface="Courier New"/>
              </a:rPr>
              <a:t>bool</a:t>
            </a:r>
            <a:r>
              <a:rPr lang="lt-LT">
                <a:solidFill>
                  <a:schemeClr val="dk1"/>
                </a:solidFill>
                <a:latin typeface="Courier New"/>
                <a:ea typeface="Courier New"/>
                <a:cs typeface="Courier New"/>
                <a:sym typeface="Courier New"/>
              </a:rPr>
              <a:t> tipo kintamasis) ir patį skaičių (jei konvertacija buvo sėkminga). Šis metodas naudoja </a:t>
            </a:r>
            <a:r>
              <a:rPr lang="lt-LT" b="1">
                <a:solidFill>
                  <a:schemeClr val="dk1"/>
                </a:solidFill>
                <a:latin typeface="Courier New"/>
                <a:ea typeface="Courier New"/>
                <a:cs typeface="Courier New"/>
                <a:sym typeface="Courier New"/>
              </a:rPr>
              <a:t>out </a:t>
            </a:r>
            <a:r>
              <a:rPr lang="lt-LT">
                <a:solidFill>
                  <a:schemeClr val="dk1"/>
                </a:solidFill>
                <a:latin typeface="Courier New"/>
                <a:ea typeface="Courier New"/>
                <a:cs typeface="Courier New"/>
                <a:sym typeface="Courier New"/>
              </a:rPr>
              <a:t>parametrą skaičiui grąžinti.</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Divide</a:t>
            </a:r>
            <a:r>
              <a:rPr lang="lt-LT">
                <a:solidFill>
                  <a:schemeClr val="dk1"/>
                </a:solidFill>
                <a:latin typeface="Courier New"/>
                <a:ea typeface="Courier New"/>
                <a:cs typeface="Courier New"/>
                <a:sym typeface="Courier New"/>
              </a:rPr>
              <a:t>, kuris priima du </a:t>
            </a:r>
            <a:r>
              <a:rPr lang="lt-LT" b="1">
                <a:solidFill>
                  <a:schemeClr val="dk1"/>
                </a:solidFill>
                <a:latin typeface="Courier New"/>
                <a:ea typeface="Courier New"/>
                <a:cs typeface="Courier New"/>
                <a:sym typeface="Courier New"/>
              </a:rPr>
              <a:t>double </a:t>
            </a:r>
            <a:r>
              <a:rPr lang="lt-LT">
                <a:solidFill>
                  <a:schemeClr val="dk1"/>
                </a:solidFill>
                <a:latin typeface="Courier New"/>
                <a:ea typeface="Courier New"/>
                <a:cs typeface="Courier New"/>
                <a:sym typeface="Courier New"/>
              </a:rPr>
              <a:t>tipo skaičius ir atlieka dalybą. Metodas turėtų grąžinti dalmenį kaip rezultatą ir liekaną per </a:t>
            </a:r>
            <a:r>
              <a:rPr lang="lt-LT" b="1">
                <a:solidFill>
                  <a:schemeClr val="dk1"/>
                </a:solidFill>
                <a:latin typeface="Courier New"/>
                <a:ea typeface="Courier New"/>
                <a:cs typeface="Courier New"/>
                <a:sym typeface="Courier New"/>
              </a:rPr>
              <a:t>out </a:t>
            </a:r>
            <a:r>
              <a:rPr lang="lt-LT">
                <a:solidFill>
                  <a:schemeClr val="dk1"/>
                </a:solidFill>
                <a:latin typeface="Courier New"/>
                <a:ea typeface="Courier New"/>
                <a:cs typeface="Courier New"/>
                <a:sym typeface="Courier New"/>
              </a:rPr>
              <a:t>parametrą. Šis metodas turi būti saugus, t.y., jeigu yra bandoma dalinti iš nulio, metodas grąžina false ir nesetina dalmenį bei liekaną.</a:t>
            </a:r>
            <a:endParaRPr u="sng">
              <a:solidFill>
                <a:schemeClr val="dk1"/>
              </a:solidFill>
              <a:latin typeface="Courier New"/>
              <a:ea typeface="Courier New"/>
              <a:cs typeface="Courier New"/>
              <a:sym typeface="Courier New"/>
            </a:endParaRPr>
          </a:p>
          <a:p>
            <a:pPr marL="45720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Ref ir out</a:t>
            </a:r>
            <a:endParaRPr/>
          </a:p>
        </p:txBody>
      </p:sp>
      <p:sp>
        <p:nvSpPr>
          <p:cNvPr id="81" name="Google Shape;81;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Šiandien išmoksite</a:t>
            </a:r>
            <a:endParaRPr/>
          </a:p>
        </p:txBody>
      </p:sp>
      <p:sp>
        <p:nvSpPr>
          <p:cNvPr id="82" name="Google Shape;82;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Ref</a:t>
            </a:r>
            <a:endParaRPr/>
          </a:p>
        </p:txBody>
      </p:sp>
      <p:sp>
        <p:nvSpPr>
          <p:cNvPr id="83" name="Google Shape;83;p2"/>
          <p:cNvSpPr txBox="1">
            <a:spLocks noGrp="1"/>
          </p:cNvSpPr>
          <p:nvPr>
            <p:ph type="body" idx="3"/>
          </p:nvPr>
        </p:nvSpPr>
        <p:spPr>
          <a:xfrm>
            <a:off x="1398588" y="4336410"/>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Out</a:t>
            </a:r>
            <a:endParaRPr/>
          </a:p>
        </p:txBody>
      </p:sp>
      <p:grpSp>
        <p:nvGrpSpPr>
          <p:cNvPr id="84" name="Google Shape;84;p2"/>
          <p:cNvGrpSpPr/>
          <p:nvPr/>
        </p:nvGrpSpPr>
        <p:grpSpPr>
          <a:xfrm>
            <a:off x="480390" y="3193409"/>
            <a:ext cx="731400" cy="731400"/>
            <a:chOff x="0" y="0"/>
            <a:chExt cx="731400" cy="731400"/>
          </a:xfrm>
        </p:grpSpPr>
        <p:sp>
          <p:nvSpPr>
            <p:cNvPr id="85" name="Google Shape;85;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6" name="Google Shape;86;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grpSp>
        <p:nvGrpSpPr>
          <p:cNvPr id="87" name="Google Shape;87;p2"/>
          <p:cNvGrpSpPr/>
          <p:nvPr/>
        </p:nvGrpSpPr>
        <p:grpSpPr>
          <a:xfrm>
            <a:off x="480390" y="4403230"/>
            <a:ext cx="731400" cy="731400"/>
            <a:chOff x="0" y="0"/>
            <a:chExt cx="731400" cy="731400"/>
          </a:xfrm>
        </p:grpSpPr>
        <p:sp>
          <p:nvSpPr>
            <p:cNvPr id="88" name="Google Shape;88;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ref raktažodis?</a:t>
            </a:r>
            <a:endParaRPr/>
          </a:p>
        </p:txBody>
      </p:sp>
      <p:sp>
        <p:nvSpPr>
          <p:cNvPr id="95" name="Google Shape;95;p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96" name="Google Shape;96;p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a:t>ref </a:t>
            </a:r>
            <a:r>
              <a:rPr lang="lt-LT" sz="1600"/>
              <a:t>raktažodis </a:t>
            </a:r>
            <a:r>
              <a:rPr lang="lt-LT" sz="1600" b="1"/>
              <a:t>C#</a:t>
            </a:r>
            <a:r>
              <a:rPr lang="lt-LT" sz="1600"/>
              <a:t> kalboje naudojamas, kad perduoti kintamąjį kaip </a:t>
            </a:r>
            <a:r>
              <a:rPr lang="lt-LT" sz="1600" u="sng"/>
              <a:t>nuorodą į metodą</a:t>
            </a:r>
            <a:r>
              <a:rPr lang="lt-LT" sz="1600"/>
              <a:t>, </a:t>
            </a:r>
            <a:r>
              <a:rPr lang="lt-LT" sz="1600" u="sng"/>
              <a:t>o ne kaip reikšmę</a:t>
            </a:r>
            <a:r>
              <a:rPr lang="lt-LT" sz="1600"/>
              <a:t>. Kai kintamasis perduodamas kaip nuoroda, tai reiškia, kad bet kokie pakeitimai, padaryti kintamajam metodo viduje, bus atspindėti ir išoriniame kintamajame. Tai yra, pakeitus kintamojo reikšmę metodo viduje, originalus kintamasis, išorėje metodo, taip pat bus pakeistas.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5341369042_0_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ref raktažodis?</a:t>
            </a:r>
            <a:endParaRPr/>
          </a:p>
        </p:txBody>
      </p:sp>
      <p:sp>
        <p:nvSpPr>
          <p:cNvPr id="102" name="Google Shape;102;g25341369042_0_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103" name="Google Shape;103;g25341369042_0_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50000"/>
              </a:lnSpc>
              <a:spcBef>
                <a:spcPts val="0"/>
              </a:spcBef>
              <a:spcAft>
                <a:spcPts val="0"/>
              </a:spcAft>
              <a:buNone/>
            </a:pPr>
            <a:r>
              <a:rPr lang="lt-LT" sz="1600"/>
              <a:t>Paprasčiausiai tariant, </a:t>
            </a:r>
            <a:r>
              <a:rPr lang="lt-LT" sz="1600" b="1"/>
              <a:t>ref </a:t>
            </a:r>
            <a:r>
              <a:rPr lang="lt-LT" sz="1600"/>
              <a:t>leidžia mums keisti kintamųjų reikšmes metodo viduje.</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Clr>
                <a:schemeClr val="dk1"/>
              </a:buClr>
              <a:buSzPct val="68750"/>
              <a:buFont typeface="Arial"/>
              <a:buNone/>
            </a:pPr>
            <a:r>
              <a:rPr lang="lt-LT" sz="1600"/>
              <a:t>Štai paprastas pavyzdys, kaip galime naudoti </a:t>
            </a:r>
            <a:r>
              <a:rPr lang="lt-LT" sz="1600" b="1"/>
              <a:t>ref</a:t>
            </a:r>
            <a:r>
              <a:rPr lang="lt-LT" sz="1600"/>
              <a: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Čia, mes turime metodą </a:t>
            </a:r>
            <a:r>
              <a:rPr lang="lt-LT" sz="1600" b="1"/>
              <a:t>ChangeValue</a:t>
            </a:r>
            <a:r>
              <a:rPr lang="lt-LT" sz="1600"/>
              <a:t>,</a:t>
            </a:r>
            <a:endParaRPr sz="1600"/>
          </a:p>
          <a:p>
            <a:pPr marL="0" lvl="0" indent="0" algn="l" rtl="0">
              <a:lnSpc>
                <a:spcPct val="150000"/>
              </a:lnSpc>
              <a:spcBef>
                <a:spcPts val="0"/>
              </a:spcBef>
              <a:spcAft>
                <a:spcPts val="0"/>
              </a:spcAft>
              <a:buNone/>
            </a:pPr>
            <a:r>
              <a:rPr lang="lt-LT" sz="1600"/>
              <a:t>kuris priima int tipo kintamąjį kaip nuorodą (per </a:t>
            </a:r>
            <a:r>
              <a:rPr lang="lt-LT" sz="1600" b="1"/>
              <a:t>ref </a:t>
            </a:r>
            <a:r>
              <a:rPr lang="lt-LT" sz="1600"/>
              <a:t>raktažodį). </a:t>
            </a:r>
            <a:endParaRPr sz="1600"/>
          </a:p>
          <a:p>
            <a:pPr marL="0" lvl="0" indent="0" algn="l" rtl="0">
              <a:lnSpc>
                <a:spcPct val="150000"/>
              </a:lnSpc>
              <a:spcBef>
                <a:spcPts val="0"/>
              </a:spcBef>
              <a:spcAft>
                <a:spcPts val="0"/>
              </a:spcAft>
              <a:buNone/>
            </a:pPr>
            <a:r>
              <a:rPr lang="lt-LT" sz="1600"/>
              <a:t>Metode </a:t>
            </a:r>
            <a:r>
              <a:rPr lang="lt-LT" sz="1600" b="1"/>
              <a:t>ChangeValue </a:t>
            </a:r>
            <a:r>
              <a:rPr lang="lt-LT" sz="1600"/>
              <a:t>mes keičiame kintamojo </a:t>
            </a:r>
            <a:r>
              <a:rPr lang="lt-LT" sz="1600" b="1"/>
              <a:t>x </a:t>
            </a:r>
            <a:r>
              <a:rPr lang="lt-LT" sz="1600"/>
              <a:t>reikšmę į 200. </a:t>
            </a:r>
            <a:endParaRPr sz="1600"/>
          </a:p>
          <a:p>
            <a:pPr marL="0" lvl="0" indent="0" algn="l" rtl="0">
              <a:lnSpc>
                <a:spcPct val="150000"/>
              </a:lnSpc>
              <a:spcBef>
                <a:spcPts val="0"/>
              </a:spcBef>
              <a:spcAft>
                <a:spcPts val="0"/>
              </a:spcAft>
              <a:buNone/>
            </a:pPr>
            <a:r>
              <a:rPr lang="lt-LT" sz="1600"/>
              <a:t>Kadangi </a:t>
            </a:r>
            <a:r>
              <a:rPr lang="lt-LT" sz="1600" b="1"/>
              <a:t>x </a:t>
            </a:r>
            <a:r>
              <a:rPr lang="lt-LT" sz="1600"/>
              <a:t>yra perduotas kaip nuoroda, šis pakeitimas atsispindi</a:t>
            </a:r>
            <a:endParaRPr sz="1600"/>
          </a:p>
          <a:p>
            <a:pPr marL="0" lvl="0" indent="0" algn="l" rtl="0">
              <a:lnSpc>
                <a:spcPct val="150000"/>
              </a:lnSpc>
              <a:spcBef>
                <a:spcPts val="0"/>
              </a:spcBef>
              <a:spcAft>
                <a:spcPts val="0"/>
              </a:spcAft>
              <a:buNone/>
            </a:pPr>
            <a:r>
              <a:rPr lang="lt-LT" sz="1600"/>
              <a:t>ir kintamajame </a:t>
            </a:r>
            <a:r>
              <a:rPr lang="lt-LT" sz="1600" b="1"/>
              <a:t>a</a:t>
            </a:r>
            <a:r>
              <a:rPr lang="lt-LT" sz="1600"/>
              <a:t>, išorėje metodo </a:t>
            </a:r>
            <a:r>
              <a:rPr lang="lt-LT" sz="1600" b="1"/>
              <a:t>ChangeValue</a:t>
            </a:r>
            <a:r>
              <a:rPr lang="lt-LT" sz="1600"/>
              <a:t>. </a:t>
            </a:r>
            <a:endParaRPr sz="1600"/>
          </a:p>
          <a:p>
            <a:pPr marL="0" lvl="0" indent="0" algn="l" rtl="0">
              <a:lnSpc>
                <a:spcPct val="150000"/>
              </a:lnSpc>
              <a:spcBef>
                <a:spcPts val="0"/>
              </a:spcBef>
              <a:spcAft>
                <a:spcPts val="0"/>
              </a:spcAft>
              <a:buNone/>
            </a:pPr>
            <a:r>
              <a:rPr lang="lt-LT" sz="1600"/>
              <a:t>Todėl, spausdindami </a:t>
            </a:r>
            <a:r>
              <a:rPr lang="lt-LT" sz="1600" b="1"/>
              <a:t>a</a:t>
            </a:r>
            <a:r>
              <a:rPr lang="lt-LT" sz="1600"/>
              <a:t> po metodo </a:t>
            </a:r>
            <a:r>
              <a:rPr lang="lt-LT" sz="1600" b="1"/>
              <a:t>ChangeValue </a:t>
            </a:r>
            <a:endParaRPr sz="1600" b="1"/>
          </a:p>
          <a:p>
            <a:pPr marL="0" lvl="0" indent="0" algn="l" rtl="0">
              <a:lnSpc>
                <a:spcPct val="150000"/>
              </a:lnSpc>
              <a:spcBef>
                <a:spcPts val="0"/>
              </a:spcBef>
              <a:spcAft>
                <a:spcPts val="0"/>
              </a:spcAft>
              <a:buNone/>
            </a:pPr>
            <a:r>
              <a:rPr lang="lt-LT" sz="1600"/>
              <a:t>iškvietimo, matome naują reikšmę - 200, o ne originalią reikšmę 100.</a:t>
            </a:r>
            <a:endParaRPr sz="1600"/>
          </a:p>
          <a:p>
            <a:pPr marL="0" lvl="0" indent="0" algn="l" rtl="0">
              <a:lnSpc>
                <a:spcPct val="150000"/>
              </a:lnSpc>
              <a:spcBef>
                <a:spcPts val="0"/>
              </a:spcBef>
              <a:spcAft>
                <a:spcPts val="0"/>
              </a:spcAft>
              <a:buNone/>
            </a:pPr>
            <a:r>
              <a:rPr lang="lt-LT" sz="1600"/>
              <a:t>Tai labai svarbu suprasti, kad </a:t>
            </a:r>
            <a:r>
              <a:rPr lang="lt-LT" sz="1600" b="1"/>
              <a:t>ref </a:t>
            </a:r>
            <a:r>
              <a:rPr lang="lt-LT" sz="1600"/>
              <a:t>reikalauja, jog kintamasis </a:t>
            </a:r>
            <a:endParaRPr sz="1600"/>
          </a:p>
          <a:p>
            <a:pPr marL="0" lvl="0" indent="0" algn="l" rtl="0">
              <a:lnSpc>
                <a:spcPct val="150000"/>
              </a:lnSpc>
              <a:spcBef>
                <a:spcPts val="0"/>
              </a:spcBef>
              <a:spcAft>
                <a:spcPts val="0"/>
              </a:spcAft>
              <a:buNone/>
            </a:pPr>
            <a:r>
              <a:rPr lang="lt-LT" sz="1600"/>
              <a:t>būtų iš anksto </a:t>
            </a:r>
            <a:r>
              <a:rPr lang="lt-LT" sz="1600" u="sng"/>
              <a:t>inicializuotas </a:t>
            </a:r>
            <a:r>
              <a:rPr lang="lt-LT" sz="1600"/>
              <a:t>prieš perduodant jį kaip nuorodą į metodą.</a:t>
            </a:r>
            <a:endParaRPr sz="1600"/>
          </a:p>
        </p:txBody>
      </p:sp>
      <p:pic>
        <p:nvPicPr>
          <p:cNvPr id="104" name="Google Shape;104;g25341369042_0_2"/>
          <p:cNvPicPr preferRelativeResize="0"/>
          <p:nvPr/>
        </p:nvPicPr>
        <p:blipFill>
          <a:blip r:embed="rId3">
            <a:alphaModFix/>
          </a:blip>
          <a:stretch>
            <a:fillRect/>
          </a:stretch>
        </p:blipFill>
        <p:spPr>
          <a:xfrm>
            <a:off x="6446199" y="3230574"/>
            <a:ext cx="4094775" cy="282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5341369042_0_1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Kodėl tai vyksta?</a:t>
            </a:r>
            <a:endParaRPr/>
          </a:p>
        </p:txBody>
      </p:sp>
      <p:sp>
        <p:nvSpPr>
          <p:cNvPr id="110" name="Google Shape;110;g25341369042_0_1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111" name="Google Shape;111;g25341369042_0_1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Programa kintamuosius saugo atmintyje, kiekvienam kintamajam </a:t>
            </a:r>
            <a:endParaRPr sz="1600"/>
          </a:p>
          <a:p>
            <a:pPr marL="0" lvl="0" indent="0" algn="l" rtl="0">
              <a:lnSpc>
                <a:spcPct val="150000"/>
              </a:lnSpc>
              <a:spcBef>
                <a:spcPts val="0"/>
              </a:spcBef>
              <a:spcAft>
                <a:spcPts val="0"/>
              </a:spcAft>
              <a:buNone/>
            </a:pPr>
            <a:r>
              <a:rPr lang="lt-LT" sz="1600"/>
              <a:t>išskirdama reikiama kiekį atminties, šie kintamieji “gyvens”</a:t>
            </a:r>
            <a:endParaRPr sz="1600"/>
          </a:p>
          <a:p>
            <a:pPr marL="0" lvl="0" indent="0" algn="l" rtl="0">
              <a:lnSpc>
                <a:spcPct val="150000"/>
              </a:lnSpc>
              <a:spcBef>
                <a:spcPts val="0"/>
              </a:spcBef>
              <a:spcAft>
                <a:spcPts val="0"/>
              </a:spcAft>
              <a:buNone/>
            </a:pPr>
            <a:r>
              <a:rPr lang="lt-LT" sz="1600"/>
              <a:t>atmintyje tol, kol neužsibaigs jų </a:t>
            </a:r>
            <a:r>
              <a:rPr lang="lt-LT" sz="1600" b="1"/>
              <a:t>scope</a:t>
            </a:r>
            <a:r>
              <a:rPr lang="lt-LT" sz="1600"/>
              <a:t>(šiuo metu, užtenka suprast,</a:t>
            </a:r>
            <a:endParaRPr sz="1600"/>
          </a:p>
          <a:p>
            <a:pPr marL="0" lvl="0" indent="0" algn="l" rtl="0">
              <a:lnSpc>
                <a:spcPct val="150000"/>
              </a:lnSpc>
              <a:spcBef>
                <a:spcPts val="0"/>
              </a:spcBef>
              <a:spcAft>
                <a:spcPts val="0"/>
              </a:spcAft>
              <a:buNone/>
            </a:pPr>
            <a:r>
              <a:rPr lang="lt-LT" sz="1600"/>
              <a:t>kad scope yra metodas kuriame kintamasis buvo sukurtas).</a:t>
            </a:r>
            <a:endParaRPr sz="1600"/>
          </a:p>
          <a:p>
            <a:pPr marL="0" lvl="0" indent="0" algn="l" rtl="0">
              <a:lnSpc>
                <a:spcPct val="150000"/>
              </a:lnSpc>
              <a:spcBef>
                <a:spcPts val="0"/>
              </a:spcBef>
              <a:spcAft>
                <a:spcPts val="0"/>
              </a:spcAft>
              <a:buNone/>
            </a:pPr>
            <a:r>
              <a:rPr lang="lt-LT" sz="1600"/>
              <a:t>Tad jeigu perduodame kintamąjį kaip parametrą į kitą metodą,</a:t>
            </a:r>
            <a:endParaRPr sz="1600"/>
          </a:p>
          <a:p>
            <a:pPr marL="0" lvl="0" indent="0" algn="l" rtl="0">
              <a:lnSpc>
                <a:spcPct val="150000"/>
              </a:lnSpc>
              <a:spcBef>
                <a:spcPts val="0"/>
              </a:spcBef>
              <a:spcAft>
                <a:spcPts val="0"/>
              </a:spcAft>
              <a:buNone/>
            </a:pPr>
            <a:r>
              <a:rPr lang="lt-LT" sz="1600"/>
              <a:t>naujas kintamasis yra sukuriamas ir išskiriama(</a:t>
            </a:r>
            <a:r>
              <a:rPr lang="lt-LT" sz="1600" b="1"/>
              <a:t>allocation</a:t>
            </a:r>
            <a:r>
              <a:rPr lang="lt-LT" sz="1600"/>
              <a:t>)</a:t>
            </a:r>
            <a:endParaRPr sz="1600"/>
          </a:p>
          <a:p>
            <a:pPr marL="0" lvl="0" indent="0" algn="l" rtl="0">
              <a:lnSpc>
                <a:spcPct val="150000"/>
              </a:lnSpc>
              <a:spcBef>
                <a:spcPts val="0"/>
              </a:spcBef>
              <a:spcAft>
                <a:spcPts val="0"/>
              </a:spcAft>
              <a:buNone/>
            </a:pPr>
            <a:r>
              <a:rPr lang="lt-LT" sz="1600"/>
              <a:t>nauja vieta atmintyje.</a:t>
            </a:r>
            <a:endParaRPr sz="1600"/>
          </a:p>
        </p:txBody>
      </p:sp>
      <p:pic>
        <p:nvPicPr>
          <p:cNvPr id="112" name="Google Shape;112;g25341369042_0_13"/>
          <p:cNvPicPr preferRelativeResize="0"/>
          <p:nvPr/>
        </p:nvPicPr>
        <p:blipFill>
          <a:blip r:embed="rId3">
            <a:alphaModFix/>
          </a:blip>
          <a:stretch>
            <a:fillRect/>
          </a:stretch>
        </p:blipFill>
        <p:spPr>
          <a:xfrm>
            <a:off x="10515513" y="2791075"/>
            <a:ext cx="1457325" cy="3943350"/>
          </a:xfrm>
          <a:prstGeom prst="rect">
            <a:avLst/>
          </a:prstGeom>
          <a:noFill/>
          <a:ln>
            <a:noFill/>
          </a:ln>
        </p:spPr>
      </p:pic>
      <p:pic>
        <p:nvPicPr>
          <p:cNvPr id="113" name="Google Shape;113;g25341369042_0_13"/>
          <p:cNvPicPr preferRelativeResize="0"/>
          <p:nvPr/>
        </p:nvPicPr>
        <p:blipFill>
          <a:blip r:embed="rId4">
            <a:alphaModFix/>
          </a:blip>
          <a:stretch>
            <a:fillRect/>
          </a:stretch>
        </p:blipFill>
        <p:spPr>
          <a:xfrm>
            <a:off x="6530775" y="3848288"/>
            <a:ext cx="3733800" cy="2562225"/>
          </a:xfrm>
          <a:prstGeom prst="rect">
            <a:avLst/>
          </a:prstGeom>
          <a:noFill/>
          <a:ln>
            <a:noFill/>
          </a:ln>
        </p:spPr>
      </p:pic>
      <p:sp>
        <p:nvSpPr>
          <p:cNvPr id="114" name="Google Shape;114;g25341369042_0_13"/>
          <p:cNvSpPr/>
          <p:nvPr/>
        </p:nvSpPr>
        <p:spPr>
          <a:xfrm>
            <a:off x="7966550" y="3212925"/>
            <a:ext cx="2668050" cy="1127350"/>
          </a:xfrm>
          <a:custGeom>
            <a:avLst/>
            <a:gdLst/>
            <a:ahLst/>
            <a:cxnLst/>
            <a:rect l="l" t="t" r="r" b="b"/>
            <a:pathLst>
              <a:path w="106722" h="45094" extrusionOk="0">
                <a:moveTo>
                  <a:pt x="0" y="45094"/>
                </a:moveTo>
                <a:cubicBezTo>
                  <a:pt x="7954" y="44092"/>
                  <a:pt x="33695" y="45469"/>
                  <a:pt x="47724" y="39081"/>
                </a:cubicBezTo>
                <a:cubicBezTo>
                  <a:pt x="61753" y="32693"/>
                  <a:pt x="74342" y="13278"/>
                  <a:pt x="84175" y="6764"/>
                </a:cubicBezTo>
                <a:cubicBezTo>
                  <a:pt x="94008" y="251"/>
                  <a:pt x="102964" y="1127"/>
                  <a:pt x="106722" y="0"/>
                </a:cubicBezTo>
              </a:path>
            </a:pathLst>
          </a:custGeom>
          <a:noFill/>
          <a:ln w="9525" cap="flat" cmpd="sng">
            <a:solidFill>
              <a:srgbClr val="FF0000"/>
            </a:solidFill>
            <a:prstDash val="solid"/>
            <a:round/>
            <a:headEnd type="none" w="med" len="med"/>
            <a:tailEnd type="triangle" w="med" len="med"/>
          </a:ln>
        </p:spPr>
      </p:sp>
      <p:sp>
        <p:nvSpPr>
          <p:cNvPr id="115" name="Google Shape;115;g25341369042_0_13"/>
          <p:cNvSpPr/>
          <p:nvPr/>
        </p:nvSpPr>
        <p:spPr>
          <a:xfrm>
            <a:off x="8483250" y="3645075"/>
            <a:ext cx="2217100" cy="948850"/>
          </a:xfrm>
          <a:custGeom>
            <a:avLst/>
            <a:gdLst/>
            <a:ahLst/>
            <a:cxnLst/>
            <a:rect l="l" t="t" r="r" b="b"/>
            <a:pathLst>
              <a:path w="88684" h="37954" extrusionOk="0">
                <a:moveTo>
                  <a:pt x="0" y="37954"/>
                </a:moveTo>
                <a:cubicBezTo>
                  <a:pt x="8079" y="37328"/>
                  <a:pt x="36576" y="37390"/>
                  <a:pt x="48476" y="34196"/>
                </a:cubicBezTo>
                <a:cubicBezTo>
                  <a:pt x="60376" y="31002"/>
                  <a:pt x="64697" y="24488"/>
                  <a:pt x="71398" y="18789"/>
                </a:cubicBezTo>
                <a:cubicBezTo>
                  <a:pt x="78099" y="13090"/>
                  <a:pt x="85803" y="3132"/>
                  <a:pt x="88684" y="0"/>
                </a:cubicBezTo>
              </a:path>
            </a:pathLst>
          </a:custGeom>
          <a:noFill/>
          <a:ln w="9525" cap="flat" cmpd="sng">
            <a:solidFill>
              <a:srgbClr val="FF0000"/>
            </a:solidFill>
            <a:prstDash val="solid"/>
            <a:round/>
            <a:headEnd type="none" w="med" len="med"/>
            <a:tailEnd type="triangle" w="med" len="med"/>
          </a:ln>
        </p:spPr>
      </p:sp>
      <p:sp>
        <p:nvSpPr>
          <p:cNvPr id="116" name="Google Shape;116;g25341369042_0_13"/>
          <p:cNvSpPr/>
          <p:nvPr/>
        </p:nvSpPr>
        <p:spPr>
          <a:xfrm>
            <a:off x="9979628" y="3701450"/>
            <a:ext cx="852250" cy="1831925"/>
          </a:xfrm>
          <a:custGeom>
            <a:avLst/>
            <a:gdLst/>
            <a:ahLst/>
            <a:cxnLst/>
            <a:rect l="l" t="t" r="r" b="b"/>
            <a:pathLst>
              <a:path w="34090" h="73277" extrusionOk="0">
                <a:moveTo>
                  <a:pt x="1022" y="73277"/>
                </a:moveTo>
                <a:cubicBezTo>
                  <a:pt x="1210" y="70897"/>
                  <a:pt x="-1922" y="68141"/>
                  <a:pt x="2149" y="58997"/>
                </a:cubicBezTo>
                <a:cubicBezTo>
                  <a:pt x="6220" y="49853"/>
                  <a:pt x="20124" y="28246"/>
                  <a:pt x="25447" y="18413"/>
                </a:cubicBezTo>
                <a:cubicBezTo>
                  <a:pt x="30771" y="8580"/>
                  <a:pt x="32650" y="3069"/>
                  <a:pt x="34090" y="0"/>
                </a:cubicBez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5341369042_0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Kodėl tai vyksta?</a:t>
            </a:r>
            <a:endParaRPr/>
          </a:p>
        </p:txBody>
      </p:sp>
      <p:sp>
        <p:nvSpPr>
          <p:cNvPr id="122" name="Google Shape;122;g25341369042_0_2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123" name="Google Shape;123;g25341369042_0_2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To pasekoje, jeigu mes metode </a:t>
            </a:r>
            <a:r>
              <a:rPr lang="lt-LT" sz="1600" b="1"/>
              <a:t>DoSomething() </a:t>
            </a:r>
            <a:r>
              <a:rPr lang="lt-LT" sz="1600"/>
              <a:t>pakeičiame kintamojo </a:t>
            </a:r>
            <a:r>
              <a:rPr lang="lt-LT" sz="1600" b="1"/>
              <a:t>x </a:t>
            </a:r>
            <a:r>
              <a:rPr lang="lt-LT" sz="1600"/>
              <a:t>reikšmę, originali reikšmė, kurią perdavėme </a:t>
            </a:r>
            <a:r>
              <a:rPr lang="lt-LT" sz="1600" b="1"/>
              <a:t>main </a:t>
            </a:r>
            <a:r>
              <a:rPr lang="lt-LT" sz="1600"/>
              <a:t>metode nepasikeičia, nes kaip matome, atmintyje yra sukurtas visai kitas kintamasis, kuris tiesiog turi tą pačią reikšmę.</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								Jeigu galvojate, kaip programa atsirenka, kurį </a:t>
            </a:r>
            <a:r>
              <a:rPr lang="lt-LT" sz="1600" b="1"/>
              <a:t>x </a:t>
            </a:r>
            <a:r>
              <a:rPr lang="lt-LT" sz="1600"/>
              <a:t>kintamąjį naudoti, tai “po            								kapotu” kintamieji turi adresus, kaip kad turi butai ar namai.    </a:t>
            </a:r>
            <a:endParaRPr sz="1600"/>
          </a:p>
        </p:txBody>
      </p:sp>
      <p:pic>
        <p:nvPicPr>
          <p:cNvPr id="124" name="Google Shape;124;g25341369042_0_26"/>
          <p:cNvPicPr preferRelativeResize="0"/>
          <p:nvPr/>
        </p:nvPicPr>
        <p:blipFill>
          <a:blip r:embed="rId3">
            <a:alphaModFix/>
          </a:blip>
          <a:stretch>
            <a:fillRect/>
          </a:stretch>
        </p:blipFill>
        <p:spPr>
          <a:xfrm>
            <a:off x="6212079" y="3355225"/>
            <a:ext cx="1294500" cy="350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5341369042_0_3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Kodėl tai vyksta?</a:t>
            </a:r>
            <a:endParaRPr/>
          </a:p>
        </p:txBody>
      </p:sp>
      <p:sp>
        <p:nvSpPr>
          <p:cNvPr id="130" name="Google Shape;130;g25341369042_0_3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131" name="Google Shape;131;g25341369042_0_3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Tačiau, jeigu apsirašome metodą su </a:t>
            </a:r>
            <a:r>
              <a:rPr lang="lt-LT" sz="1600" b="1"/>
              <a:t>ref </a:t>
            </a:r>
            <a:r>
              <a:rPr lang="lt-LT" sz="1600"/>
              <a:t>raktažodžiu, mes pasakome, kad į šį metodą, perdavinėsime ne reikšmę, o originalų kintamąjį, kitaip sakant </a:t>
            </a:r>
            <a:r>
              <a:rPr lang="lt-LT" sz="1600" u="sng"/>
              <a:t>perduosime adresą atmintyje originalaus kintamojo</a:t>
            </a:r>
            <a:r>
              <a:rPr lang="lt-LT" sz="1600"/>
              <a:t>.</a:t>
            </a:r>
            <a:endParaRPr sz="1600"/>
          </a:p>
        </p:txBody>
      </p:sp>
      <p:pic>
        <p:nvPicPr>
          <p:cNvPr id="132" name="Google Shape;132;g25341369042_0_38"/>
          <p:cNvPicPr preferRelativeResize="0"/>
          <p:nvPr/>
        </p:nvPicPr>
        <p:blipFill>
          <a:blip r:embed="rId3">
            <a:alphaModFix/>
          </a:blip>
          <a:stretch>
            <a:fillRect/>
          </a:stretch>
        </p:blipFill>
        <p:spPr>
          <a:xfrm>
            <a:off x="2159975" y="3556538"/>
            <a:ext cx="4076700" cy="2638425"/>
          </a:xfrm>
          <a:prstGeom prst="rect">
            <a:avLst/>
          </a:prstGeom>
          <a:noFill/>
          <a:ln>
            <a:noFill/>
          </a:ln>
        </p:spPr>
      </p:pic>
      <p:pic>
        <p:nvPicPr>
          <p:cNvPr id="133" name="Google Shape;133;g25341369042_0_38"/>
          <p:cNvPicPr preferRelativeResize="0"/>
          <p:nvPr/>
        </p:nvPicPr>
        <p:blipFill>
          <a:blip r:embed="rId4">
            <a:alphaModFix/>
          </a:blip>
          <a:stretch>
            <a:fillRect/>
          </a:stretch>
        </p:blipFill>
        <p:spPr>
          <a:xfrm>
            <a:off x="7544450" y="3437163"/>
            <a:ext cx="1428750" cy="3914775"/>
          </a:xfrm>
          <a:prstGeom prst="rect">
            <a:avLst/>
          </a:prstGeom>
          <a:noFill/>
          <a:ln>
            <a:noFill/>
          </a:ln>
        </p:spPr>
      </p:pic>
      <p:sp>
        <p:nvSpPr>
          <p:cNvPr id="134" name="Google Shape;134;g25341369042_0_38"/>
          <p:cNvSpPr/>
          <p:nvPr/>
        </p:nvSpPr>
        <p:spPr>
          <a:xfrm>
            <a:off x="3579300" y="3757806"/>
            <a:ext cx="4118925" cy="319425"/>
          </a:xfrm>
          <a:custGeom>
            <a:avLst/>
            <a:gdLst/>
            <a:ahLst/>
            <a:cxnLst/>
            <a:rect l="l" t="t" r="r" b="b"/>
            <a:pathLst>
              <a:path w="164757" h="12777" extrusionOk="0">
                <a:moveTo>
                  <a:pt x="0" y="12777"/>
                </a:moveTo>
                <a:cubicBezTo>
                  <a:pt x="9958" y="12026"/>
                  <a:pt x="41462" y="9521"/>
                  <a:pt x="59750" y="8268"/>
                </a:cubicBezTo>
                <a:cubicBezTo>
                  <a:pt x="78038" y="7015"/>
                  <a:pt x="93256" y="6576"/>
                  <a:pt x="109728" y="5261"/>
                </a:cubicBezTo>
                <a:cubicBezTo>
                  <a:pt x="126200" y="3946"/>
                  <a:pt x="149436" y="1128"/>
                  <a:pt x="158580" y="376"/>
                </a:cubicBezTo>
                <a:cubicBezTo>
                  <a:pt x="167724" y="-375"/>
                  <a:pt x="163590" y="689"/>
                  <a:pt x="164592" y="752"/>
                </a:cubicBezTo>
              </a:path>
            </a:pathLst>
          </a:custGeom>
          <a:noFill/>
          <a:ln w="9525" cap="flat" cmpd="sng">
            <a:solidFill>
              <a:srgbClr val="FF0000"/>
            </a:solidFill>
            <a:prstDash val="solid"/>
            <a:round/>
            <a:headEnd type="none" w="med" len="med"/>
            <a:tailEnd type="triangle" w="med" len="med"/>
          </a:ln>
        </p:spPr>
      </p:sp>
      <p:sp>
        <p:nvSpPr>
          <p:cNvPr id="135" name="Google Shape;135;g25341369042_0_38"/>
          <p:cNvSpPr/>
          <p:nvPr/>
        </p:nvSpPr>
        <p:spPr>
          <a:xfrm>
            <a:off x="4396625" y="3879925"/>
            <a:ext cx="3250525" cy="413375"/>
          </a:xfrm>
          <a:custGeom>
            <a:avLst/>
            <a:gdLst/>
            <a:ahLst/>
            <a:cxnLst/>
            <a:rect l="l" t="t" r="r" b="b"/>
            <a:pathLst>
              <a:path w="130021" h="16535" extrusionOk="0">
                <a:moveTo>
                  <a:pt x="0" y="16535"/>
                </a:moveTo>
                <a:cubicBezTo>
                  <a:pt x="9520" y="15971"/>
                  <a:pt x="38768" y="14781"/>
                  <a:pt x="57119" y="13153"/>
                </a:cubicBezTo>
                <a:cubicBezTo>
                  <a:pt x="75470" y="11525"/>
                  <a:pt x="97954" y="8957"/>
                  <a:pt x="110104" y="6765"/>
                </a:cubicBezTo>
                <a:cubicBezTo>
                  <a:pt x="122254" y="4573"/>
                  <a:pt x="126702" y="1128"/>
                  <a:pt x="130021" y="0"/>
                </a:cubicBezTo>
              </a:path>
            </a:pathLst>
          </a:custGeom>
          <a:noFill/>
          <a:ln w="9525" cap="flat" cmpd="sng">
            <a:solidFill>
              <a:srgbClr val="FF0000"/>
            </a:solidFill>
            <a:prstDash val="solid"/>
            <a:round/>
            <a:headEnd type="none" w="med" len="med"/>
            <a:tailEnd type="triangle" w="med" len="med"/>
          </a:ln>
        </p:spPr>
      </p:sp>
      <p:sp>
        <p:nvSpPr>
          <p:cNvPr id="136" name="Google Shape;136;g25341369042_0_38"/>
          <p:cNvSpPr/>
          <p:nvPr/>
        </p:nvSpPr>
        <p:spPr>
          <a:xfrm>
            <a:off x="6021900" y="3898725"/>
            <a:ext cx="1841325" cy="1418575"/>
          </a:xfrm>
          <a:custGeom>
            <a:avLst/>
            <a:gdLst/>
            <a:ahLst/>
            <a:cxnLst/>
            <a:rect l="l" t="t" r="r" b="b"/>
            <a:pathLst>
              <a:path w="73653" h="56743" extrusionOk="0">
                <a:moveTo>
                  <a:pt x="0" y="56743"/>
                </a:moveTo>
                <a:cubicBezTo>
                  <a:pt x="5950" y="52484"/>
                  <a:pt x="24363" y="37578"/>
                  <a:pt x="35699" y="31190"/>
                </a:cubicBezTo>
                <a:cubicBezTo>
                  <a:pt x="47035" y="24802"/>
                  <a:pt x="61690" y="23611"/>
                  <a:pt x="68016" y="18413"/>
                </a:cubicBezTo>
                <a:cubicBezTo>
                  <a:pt x="74342" y="13215"/>
                  <a:pt x="72714" y="3069"/>
                  <a:pt x="73653" y="0"/>
                </a:cubicBez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fontScale="77500" lnSpcReduction="20000"/>
          </a:bodyPr>
          <a:lstStyle/>
          <a:p>
            <a:pPr marL="0" lvl="0" indent="0" algn="l" rtl="0">
              <a:lnSpc>
                <a:spcPct val="90000"/>
              </a:lnSpc>
              <a:spcBef>
                <a:spcPts val="0"/>
              </a:spcBef>
              <a:spcAft>
                <a:spcPts val="0"/>
              </a:spcAft>
              <a:buClr>
                <a:srgbClr val="FEFFFF"/>
              </a:buClr>
              <a:buSzPct val="100000"/>
              <a:buFont typeface="Arial"/>
              <a:buNone/>
            </a:pPr>
            <a:r>
              <a:rPr lang="lt-LT"/>
              <a:t>Out ir ref</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142" name="Google Shape;142;p5"/>
          <p:cNvGrpSpPr/>
          <p:nvPr/>
        </p:nvGrpSpPr>
        <p:grpSpPr>
          <a:xfrm>
            <a:off x="480002" y="898237"/>
            <a:ext cx="1835100" cy="464100"/>
            <a:chOff x="0" y="0"/>
            <a:chExt cx="1835100" cy="464100"/>
          </a:xfrm>
        </p:grpSpPr>
        <p:sp>
          <p:nvSpPr>
            <p:cNvPr id="143" name="Google Shape;143;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1</a:t>
              </a:r>
              <a:endParaRPr sz="1600" b="1" i="0" u="none" strike="noStrike" cap="none">
                <a:solidFill>
                  <a:srgbClr val="FEFFFF"/>
                </a:solidFill>
                <a:latin typeface="Arial"/>
                <a:ea typeface="Arial"/>
                <a:cs typeface="Arial"/>
                <a:sym typeface="Arial"/>
              </a:endParaRPr>
            </a:p>
          </p:txBody>
        </p:sp>
      </p:grpSp>
      <p:pic>
        <p:nvPicPr>
          <p:cNvPr id="145" name="Google Shape;145;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46" name="Google Shape;146;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Swap</a:t>
            </a:r>
            <a:r>
              <a:rPr lang="lt-LT">
                <a:solidFill>
                  <a:schemeClr val="dk1"/>
                </a:solidFill>
                <a:latin typeface="Courier New"/>
                <a:ea typeface="Courier New"/>
                <a:cs typeface="Courier New"/>
                <a:sym typeface="Courier New"/>
              </a:rPr>
              <a:t>, kuris sukeičia dviejų int tipo kintamųjų reikšmes. Šie kintamieji turi būti perduodami kaip nuoroda (</a:t>
            </a:r>
            <a:r>
              <a:rPr lang="lt-LT" b="1">
                <a:solidFill>
                  <a:schemeClr val="dk1"/>
                </a:solidFill>
                <a:latin typeface="Courier New"/>
                <a:ea typeface="Courier New"/>
                <a:cs typeface="Courier New"/>
                <a:sym typeface="Courier New"/>
              </a:rPr>
              <a:t>ref</a:t>
            </a:r>
            <a:r>
              <a:rPr lang="lt-LT">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IncrementByN</a:t>
            </a:r>
            <a:r>
              <a:rPr lang="lt-LT">
                <a:solidFill>
                  <a:schemeClr val="dk1"/>
                </a:solidFill>
                <a:latin typeface="Courier New"/>
                <a:ea typeface="Courier New"/>
                <a:cs typeface="Courier New"/>
                <a:sym typeface="Courier New"/>
              </a:rPr>
              <a:t>, kuris priima </a:t>
            </a:r>
            <a:r>
              <a:rPr lang="lt-LT" b="1">
                <a:solidFill>
                  <a:schemeClr val="dk1"/>
                </a:solidFill>
                <a:latin typeface="Courier New"/>
                <a:ea typeface="Courier New"/>
                <a:cs typeface="Courier New"/>
                <a:sym typeface="Courier New"/>
              </a:rPr>
              <a:t>int </a:t>
            </a:r>
            <a:r>
              <a:rPr lang="lt-LT">
                <a:solidFill>
                  <a:schemeClr val="dk1"/>
                </a:solidFill>
                <a:latin typeface="Courier New"/>
                <a:ea typeface="Courier New"/>
                <a:cs typeface="Courier New"/>
                <a:sym typeface="Courier New"/>
              </a:rPr>
              <a:t>tipo kintamąjį kaip nuorodą (</a:t>
            </a:r>
            <a:r>
              <a:rPr lang="lt-LT" b="1">
                <a:solidFill>
                  <a:schemeClr val="dk1"/>
                </a:solidFill>
                <a:latin typeface="Courier New"/>
                <a:ea typeface="Courier New"/>
                <a:cs typeface="Courier New"/>
                <a:sym typeface="Courier New"/>
              </a:rPr>
              <a:t>ref</a:t>
            </a:r>
            <a:r>
              <a:rPr lang="lt-LT">
                <a:solidFill>
                  <a:schemeClr val="dk1"/>
                </a:solidFill>
                <a:latin typeface="Courier New"/>
                <a:ea typeface="Courier New"/>
                <a:cs typeface="Courier New"/>
                <a:sym typeface="Courier New"/>
              </a:rPr>
              <a:t>) ir didina jo reikšmę nurodytu skaičiumi. </a:t>
            </a:r>
            <a:endParaRPr>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TrimAndCapitalize</a:t>
            </a:r>
            <a:r>
              <a:rPr lang="lt-LT">
                <a:solidFill>
                  <a:schemeClr val="dk1"/>
                </a:solidFill>
                <a:latin typeface="Courier New"/>
                <a:ea typeface="Courier New"/>
                <a:cs typeface="Courier New"/>
                <a:sym typeface="Courier New"/>
              </a:rPr>
              <a:t>, kuris priima string tipo kintamąjį kaip nuorodą (</a:t>
            </a:r>
            <a:r>
              <a:rPr lang="lt-LT" b="1">
                <a:solidFill>
                  <a:schemeClr val="dk1"/>
                </a:solidFill>
                <a:latin typeface="Courier New"/>
                <a:ea typeface="Courier New"/>
                <a:cs typeface="Courier New"/>
                <a:sym typeface="Courier New"/>
              </a:rPr>
              <a:t>ref</a:t>
            </a:r>
            <a:r>
              <a:rPr lang="lt-LT">
                <a:solidFill>
                  <a:schemeClr val="dk1"/>
                </a:solidFill>
                <a:latin typeface="Courier New"/>
                <a:ea typeface="Courier New"/>
                <a:cs typeface="Courier New"/>
                <a:sym typeface="Courier New"/>
              </a:rPr>
              <a:t>). Metodas turi pašalinti iš eilutės pradžios ir pabaigos tarpus (jei tokių yra) ir padaryti pirmąją eilutės raidę didžiąja.</a:t>
            </a:r>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5354d581cc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out?</a:t>
            </a:r>
            <a:endParaRPr/>
          </a:p>
        </p:txBody>
      </p:sp>
      <p:sp>
        <p:nvSpPr>
          <p:cNvPr id="152" name="Google Shape;152;g25354d581cc_0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Ref ir out</a:t>
            </a:r>
            <a:endParaRPr/>
          </a:p>
        </p:txBody>
      </p:sp>
      <p:sp>
        <p:nvSpPr>
          <p:cNvPr id="153" name="Google Shape;153;g25354d581cc_0_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a:t>Out</a:t>
            </a:r>
            <a:r>
              <a:rPr lang="lt-LT" sz="1600"/>
              <a:t> raktinis žodis yra speciali </a:t>
            </a:r>
            <a:r>
              <a:rPr lang="lt-LT" sz="1600" b="1"/>
              <a:t>C#</a:t>
            </a:r>
            <a:r>
              <a:rPr lang="lt-LT" sz="1600"/>
              <a:t> kalbos ypatybė, naudojama parametrams, kuriem atiduos reikšmę įgautą metode. Skirtingai nuo </a:t>
            </a:r>
            <a:r>
              <a:rPr lang="lt-LT" sz="1600" b="1"/>
              <a:t>ref </a:t>
            </a:r>
            <a:r>
              <a:rPr lang="lt-LT" sz="1600"/>
              <a:t>raktinio žodžio, </a:t>
            </a:r>
            <a:r>
              <a:rPr lang="lt-LT" sz="1600" b="1"/>
              <a:t>out </a:t>
            </a:r>
            <a:r>
              <a:rPr lang="lt-LT" sz="1600"/>
              <a:t>parametras nereikalauja pradinės reikšmės prieš perduodant jį į funkciją. Viskas, ką reikia padaryti, tai deklaruoti kintamąjį prieš jį perduodant kaip </a:t>
            </a:r>
            <a:r>
              <a:rPr lang="lt-LT" sz="1600" b="1"/>
              <a:t>out </a:t>
            </a:r>
            <a:r>
              <a:rPr lang="lt-LT" sz="1600"/>
              <a:t>parametrą.</a:t>
            </a:r>
            <a:endParaRPr sz="16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CB79FB-3753-4EAE-ADAA-704B0E8066E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5679EB7-66F1-4849-9108-39647F4E9AE8}">
  <ds:schemaRefs>
    <ds:schemaRef ds:uri="http://schemas.microsoft.com/sharepoint/v3/contenttype/forms"/>
  </ds:schemaRefs>
</ds:datastoreItem>
</file>

<file path=customXml/itemProps3.xml><?xml version="1.0" encoding="utf-8"?>
<ds:datastoreItem xmlns:ds="http://schemas.openxmlformats.org/officeDocument/2006/customXml" ds:itemID="{AAA961F0-451B-43BA-ACBE-83087A718AFC}"/>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Ref ir out</vt:lpstr>
      <vt:lpstr>Šiandien išmoksite</vt:lpstr>
      <vt:lpstr>Kas yra ref raktažodis?</vt:lpstr>
      <vt:lpstr>Kas yra ref raktažodis?</vt:lpstr>
      <vt:lpstr>Kodėl tai vyksta?</vt:lpstr>
      <vt:lpstr>Kodėl tai vyksta?</vt:lpstr>
      <vt:lpstr>Kodėl tai vyksta?</vt:lpstr>
      <vt:lpstr>PowerPoint Presentation</vt:lpstr>
      <vt:lpstr>Kas yra out?</vt:lpstr>
      <vt:lpstr>Kas yra out?</vt:lpstr>
      <vt:lpstr>Kas yra out?</vt:lpstr>
      <vt:lpstr>Kas yra 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 ir out</dc:title>
  <cp:revision>4</cp:revision>
  <dcterms:modified xsi:type="dcterms:W3CDTF">2024-03-13T12:14:19Z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