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4"/>
  </p:notesMasterIdLst>
  <p:sldIdLst>
    <p:sldId id="257" r:id="rId5"/>
    <p:sldId id="306" r:id="rId6"/>
    <p:sldId id="258" r:id="rId7"/>
    <p:sldId id="309" r:id="rId8"/>
    <p:sldId id="294" r:id="rId9"/>
    <p:sldId id="311" r:id="rId10"/>
    <p:sldId id="290" r:id="rId11"/>
    <p:sldId id="310"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8005" autoAdjust="0"/>
  </p:normalViewPr>
  <p:slideViewPr>
    <p:cSldViewPr snapToGrid="0">
      <p:cViewPr varScale="1">
        <p:scale>
          <a:sx n="82" d="100"/>
          <a:sy n="82" d="100"/>
        </p:scale>
        <p:origin x="52" y="14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Read</a:t>
            </a:r>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our target in this project look at different aspects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has this issue changed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does this issue different between areas in Scotland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Who is most affected by this issue</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2</a:t>
            </a:fld>
            <a:endParaRPr lang="en-GB"/>
          </a:p>
        </p:txBody>
      </p:sp>
    </p:spTree>
    <p:extLst>
      <p:ext uri="{BB962C8B-B14F-4D97-AF65-F5344CB8AC3E}">
        <p14:creationId xmlns:p14="http://schemas.microsoft.com/office/powerpoint/2010/main" val="2127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improving and protecting the health and wellbeing of all of Scotland’s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focus is on increasing healthy life expectancy and reducing premature mortality.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3</a:t>
            </a:fld>
            <a:endParaRPr lang="en-GB"/>
          </a:p>
        </p:txBody>
      </p:sp>
    </p:spTree>
    <p:extLst>
      <p:ext uri="{BB962C8B-B14F-4D97-AF65-F5344CB8AC3E}">
        <p14:creationId xmlns:p14="http://schemas.microsoft.com/office/powerpoint/2010/main" val="4159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r>
              <a:rPr lang="en-GB" sz="1200" b="1" dirty="0">
                <a:effectLst/>
                <a:latin typeface="Arial" panose="020B0604020202020204" pitchFamily="34" charset="0"/>
                <a:cs typeface="Arial" panose="020B0604020202020204" pitchFamily="34" charset="0"/>
              </a:rPr>
              <a:t>data:</a:t>
            </a:r>
          </a:p>
          <a:p>
            <a:r>
              <a:rPr lang="en-GB" sz="1200" b="1" dirty="0">
                <a:effectLst/>
                <a:latin typeface="Arial" panose="020B0604020202020204" pitchFamily="34" charset="0"/>
                <a:cs typeface="Arial" panose="020B0604020202020204" pitchFamily="34" charset="0"/>
              </a:rPr>
              <a:t> </a:t>
            </a:r>
            <a:r>
              <a:rPr lang="en-GB" sz="12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4</a:t>
            </a:fld>
            <a:endParaRPr lang="en-GB"/>
          </a:p>
        </p:txBody>
      </p:sp>
    </p:spTree>
    <p:extLst>
      <p:ext uri="{BB962C8B-B14F-4D97-AF65-F5344CB8AC3E}">
        <p14:creationId xmlns:p14="http://schemas.microsoft.com/office/powerpoint/2010/main" val="13091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Muj</a:t>
            </a:r>
            <a:endParaRPr lang="en-US" dirty="0"/>
          </a:p>
          <a:p>
            <a:endParaRPr lang="en-US" dirty="0"/>
          </a:p>
          <a:p>
            <a:r>
              <a:rPr lang="en-US" dirty="0"/>
              <a:t>Tools and how we used them </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3349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Tom</a:t>
            </a:r>
          </a:p>
          <a:p>
            <a:endParaRPr lang="en-GB" sz="1200" b="1" dirty="0">
              <a:latin typeface="Arial" panose="020B0604020202020204" pitchFamily="34" charset="0"/>
              <a:cs typeface="Arial" panose="020B0604020202020204" pitchFamily="34" charset="0"/>
            </a:endParaRPr>
          </a:p>
          <a:p>
            <a:r>
              <a:rPr lang="en-GB" sz="1200" b="1" dirty="0" err="1">
                <a:latin typeface="Arial" panose="020B0604020202020204" pitchFamily="34" charset="0"/>
                <a:cs typeface="Arial" panose="020B0604020202020204" pitchFamily="34" charset="0"/>
              </a:rPr>
              <a:t>Dashbord</a:t>
            </a:r>
            <a:r>
              <a:rPr lang="en-GB" sz="1200" b="1" dirty="0">
                <a:latin typeface="Arial" panose="020B0604020202020204" pitchFamily="34" charset="0"/>
                <a:cs typeface="Arial" panose="020B0604020202020204" pitchFamily="34" charset="0"/>
              </a:rPr>
              <a:t>:</a:t>
            </a:r>
          </a:p>
          <a:p>
            <a:r>
              <a:rPr lang="en-GB" sz="1200" b="0" dirty="0">
                <a:effectLst/>
                <a:latin typeface="inherit"/>
              </a:rPr>
              <a:t>Brief description of dashboard </a:t>
            </a:r>
            <a:r>
              <a:rPr lang="en-GB" sz="1200" dirty="0">
                <a:latin typeface="inherit"/>
              </a:rPr>
              <a:t>:</a:t>
            </a:r>
            <a:endParaRPr lang="en-GB" sz="1200" b="0" dirty="0">
              <a:effectLst/>
              <a:latin typeface="inherit"/>
            </a:endParaRPr>
          </a:p>
          <a:p>
            <a:r>
              <a:rPr lang="en-GB" sz="1200" dirty="0">
                <a:effectLst/>
              </a:rPr>
              <a:t>Our dashboard focusses on the impact that past winters have had on NHS Scotland with regards to demographics, medical centre capacity and volume of admissions. </a:t>
            </a:r>
          </a:p>
          <a:p>
            <a:endParaRPr lang="en-GB" sz="1200" dirty="0">
              <a:effectLst/>
            </a:endParaRPr>
          </a:p>
          <a:p>
            <a:r>
              <a:rPr lang="en-GB" sz="1200" b="1" dirty="0">
                <a:effectLst/>
                <a:latin typeface="Arial" panose="020B0604020202020204" pitchFamily="34" charset="0"/>
                <a:cs typeface="Arial" panose="020B0604020202020204" pitchFamily="34" charset="0"/>
              </a:rPr>
              <a:t>theme: </a:t>
            </a:r>
          </a:p>
          <a:p>
            <a:r>
              <a:rPr lang="en-GB" sz="1200" dirty="0">
                <a:effectLst/>
              </a:rPr>
              <a:t>for the project is to look at the trends of admissions over 5 years, with a deeper investigation on the winter of 2020 moving into 2021. </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6</a:t>
            </a:fld>
            <a:endParaRPr lang="en-GB"/>
          </a:p>
        </p:txBody>
      </p:sp>
    </p:spTree>
    <p:extLst>
      <p:ext uri="{BB962C8B-B14F-4D97-AF65-F5344CB8AC3E}">
        <p14:creationId xmlns:p14="http://schemas.microsoft.com/office/powerpoint/2010/main" val="135750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Neringa</a:t>
            </a:r>
            <a:endParaRPr lang="en-US" dirty="0"/>
          </a:p>
          <a:p>
            <a:endParaRPr lang="en-US" dirty="0"/>
          </a:p>
          <a:p>
            <a:r>
              <a:rPr lang="en-US" dirty="0"/>
              <a:t>So what</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7</a:t>
            </a:fld>
            <a:endParaRPr lang="en-GB"/>
          </a:p>
        </p:txBody>
      </p:sp>
    </p:spTree>
    <p:extLst>
      <p:ext uri="{BB962C8B-B14F-4D97-AF65-F5344CB8AC3E}">
        <p14:creationId xmlns:p14="http://schemas.microsoft.com/office/powerpoint/2010/main" val="358592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8</a:t>
            </a:fld>
            <a:endParaRPr lang="en-GB"/>
          </a:p>
        </p:txBody>
      </p:sp>
    </p:spTree>
    <p:extLst>
      <p:ext uri="{BB962C8B-B14F-4D97-AF65-F5344CB8AC3E}">
        <p14:creationId xmlns:p14="http://schemas.microsoft.com/office/powerpoint/2010/main" val="35136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9</a:t>
            </a:fld>
            <a:endParaRPr lang="en-GB"/>
          </a:p>
        </p:txBody>
      </p:sp>
    </p:spTree>
    <p:extLst>
      <p:ext uri="{BB962C8B-B14F-4D97-AF65-F5344CB8AC3E}">
        <p14:creationId xmlns:p14="http://schemas.microsoft.com/office/powerpoint/2010/main" val="259321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98671" y="83501"/>
            <a:ext cx="10578875" cy="5447645"/>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r>
              <a:rPr lang="en-GB" sz="2800" i="1" dirty="0">
                <a:latin typeface="Arial" panose="020B0604020202020204" pitchFamily="34" charset="0"/>
                <a:cs typeface="Arial" panose="020B0604020202020204" pitchFamily="34" charset="0"/>
              </a:rPr>
              <a:t>Create </a:t>
            </a:r>
            <a:r>
              <a:rPr lang="en-GB" sz="2800" i="1" dirty="0" err="1">
                <a:latin typeface="Arial" panose="020B0604020202020204" pitchFamily="34" charset="0"/>
                <a:cs typeface="Arial" panose="020B0604020202020204" pitchFamily="34" charset="0"/>
              </a:rPr>
              <a:t>Rshiny</a:t>
            </a:r>
            <a:r>
              <a:rPr lang="en-GB" sz="2800" i="1" dirty="0">
                <a:latin typeface="Arial" panose="020B0604020202020204" pitchFamily="34" charset="0"/>
                <a:cs typeface="Arial" panose="020B0604020202020204" pitchFamily="34" charset="0"/>
              </a:rPr>
              <a:t> Dashboard on PHS data across winter seasons in the acute hospital sector.</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Temporal</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Geographic</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Demographic</a:t>
            </a:r>
          </a:p>
          <a:p>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838200" y="1813902"/>
            <a:ext cx="10515600" cy="4351338"/>
          </a:xfrm>
        </p:spPr>
        <p:txBody>
          <a:bodyPr>
            <a:normAutofit/>
          </a:bodyPr>
          <a:lstStyle/>
          <a:p>
            <a:r>
              <a:rPr lang="en-GB" sz="2800" dirty="0"/>
              <a:t>Scotland’s lead national agency</a:t>
            </a:r>
          </a:p>
          <a:p>
            <a:endParaRPr lang="en-GB" sz="2800" dirty="0"/>
          </a:p>
          <a:p>
            <a:r>
              <a:rPr lang="en-GB" sz="2800" dirty="0"/>
              <a:t>A Scotland where everybody thrives. </a:t>
            </a:r>
          </a:p>
          <a:p>
            <a:pPr marL="0" indent="0">
              <a:buNone/>
            </a:pPr>
            <a:endParaRPr lang="en-GB" sz="2800" dirty="0"/>
          </a:p>
          <a:p>
            <a:r>
              <a:rPr lang="en-GB" sz="2800" dirty="0"/>
              <a:t>Publications and areas of work </a:t>
            </a:r>
          </a:p>
        </p:txBody>
      </p:sp>
    </p:spTree>
    <p:extLst>
      <p:ext uri="{BB962C8B-B14F-4D97-AF65-F5344CB8AC3E}">
        <p14:creationId xmlns:p14="http://schemas.microsoft.com/office/powerpoint/2010/main" val="25730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5B3-14C3-4C32-BE5D-052669C3173D}"/>
              </a:ext>
            </a:extLst>
          </p:cNvPr>
          <p:cNvSpPr>
            <a:spLocks noGrp="1"/>
          </p:cNvSpPr>
          <p:nvPr>
            <p:ph type="title"/>
          </p:nvPr>
        </p:nvSpPr>
        <p:spPr/>
        <p:txBody>
          <a:bodyPr/>
          <a:lstStyle/>
          <a:p>
            <a:r>
              <a:rPr lang="en-GB" dirty="0">
                <a:solidFill>
                  <a:srgbClr val="7030A0"/>
                </a:solidFill>
              </a:rPr>
              <a:t>Data, data quality and ethics.</a:t>
            </a:r>
            <a:endParaRPr lang="en-GB" dirty="0"/>
          </a:p>
        </p:txBody>
      </p:sp>
      <p:sp>
        <p:nvSpPr>
          <p:cNvPr id="3" name="Content Placeholder 2">
            <a:extLst>
              <a:ext uri="{FF2B5EF4-FFF2-40B4-BE49-F238E27FC236}">
                <a16:creationId xmlns:a16="http://schemas.microsoft.com/office/drawing/2014/main" id="{0375DE85-4995-4815-99B7-E93C123C9232}"/>
              </a:ext>
            </a:extLst>
          </p:cNvPr>
          <p:cNvSpPr>
            <a:spLocks noGrp="1"/>
          </p:cNvSpPr>
          <p:nvPr>
            <p:ph idx="1"/>
          </p:nvPr>
        </p:nvSpPr>
        <p:spPr>
          <a:xfrm>
            <a:off x="838200" y="1449705"/>
            <a:ext cx="10515600" cy="4351338"/>
          </a:xfrm>
        </p:spPr>
        <p:txBody>
          <a:bodyPr>
            <a:normAutofit/>
          </a:bodyPr>
          <a:lstStyle/>
          <a:p>
            <a:r>
              <a:rPr lang="en-US" sz="2800" dirty="0"/>
              <a:t> Four datasets </a:t>
            </a:r>
          </a:p>
          <a:p>
            <a:pPr lvl="2"/>
            <a:r>
              <a:rPr lang="en-US" sz="1900" dirty="0"/>
              <a:t>Demographic</a:t>
            </a:r>
          </a:p>
          <a:p>
            <a:pPr lvl="2"/>
            <a:r>
              <a:rPr lang="en-US" sz="1900" dirty="0"/>
              <a:t>Deprivation</a:t>
            </a:r>
          </a:p>
          <a:p>
            <a:pPr lvl="2"/>
            <a:r>
              <a:rPr lang="en-US" sz="1900" dirty="0"/>
              <a:t>A&amp;E activity and waiting times</a:t>
            </a:r>
          </a:p>
          <a:p>
            <a:pPr lvl="2"/>
            <a:r>
              <a:rPr lang="en-US" sz="1900" dirty="0"/>
              <a:t>Bed occupancy and specialties</a:t>
            </a:r>
          </a:p>
          <a:p>
            <a:endParaRPr lang="en-US" sz="2800" dirty="0"/>
          </a:p>
          <a:p>
            <a:r>
              <a:rPr lang="en-US" sz="2800" dirty="0"/>
              <a:t>Quality</a:t>
            </a:r>
          </a:p>
          <a:p>
            <a:pPr marL="0" indent="0">
              <a:buNone/>
            </a:pPr>
            <a:endParaRPr lang="en-US" sz="2800" dirty="0"/>
          </a:p>
          <a:p>
            <a:r>
              <a:rPr lang="en-US" sz="2800" dirty="0"/>
              <a:t>Ethics Bias </a:t>
            </a:r>
            <a:endParaRPr lang="en-GB" sz="2800" dirty="0"/>
          </a:p>
        </p:txBody>
      </p:sp>
    </p:spTree>
    <p:extLst>
      <p:ext uri="{BB962C8B-B14F-4D97-AF65-F5344CB8AC3E}">
        <p14:creationId xmlns:p14="http://schemas.microsoft.com/office/powerpoint/2010/main" val="20400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66379"/>
            <a:ext cx="11228379" cy="1325563"/>
          </a:xfrm>
        </p:spPr>
        <p:txBody>
          <a:bodyPr/>
          <a:lstStyle/>
          <a:p>
            <a:r>
              <a:rPr lang="en-GB" dirty="0">
                <a:solidFill>
                  <a:srgbClr val="7030A0"/>
                </a:solidFill>
              </a:rPr>
              <a:t>Tools were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107939"/>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and Slack</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RStudio</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600-A88D-4573-B85F-86C9F132451B}"/>
              </a:ext>
            </a:extLst>
          </p:cNvPr>
          <p:cNvSpPr>
            <a:spLocks noGrp="1"/>
          </p:cNvSpPr>
          <p:nvPr>
            <p:ph type="title"/>
          </p:nvPr>
        </p:nvSpPr>
        <p:spPr/>
        <p:txBody>
          <a:bodyPr/>
          <a:lstStyle/>
          <a:p>
            <a:r>
              <a:rPr lang="en-US" dirty="0"/>
              <a:t>Our dashboard</a:t>
            </a:r>
            <a:endParaRPr lang="en-GB" dirty="0"/>
          </a:p>
        </p:txBody>
      </p:sp>
      <p:sp>
        <p:nvSpPr>
          <p:cNvPr id="3" name="Content Placeholder 2">
            <a:extLst>
              <a:ext uri="{FF2B5EF4-FFF2-40B4-BE49-F238E27FC236}">
                <a16:creationId xmlns:a16="http://schemas.microsoft.com/office/drawing/2014/main" id="{7667251C-9DA9-48E1-B7C6-881511AE0B48}"/>
              </a:ext>
            </a:extLst>
          </p:cNvPr>
          <p:cNvSpPr>
            <a:spLocks noGrp="1"/>
          </p:cNvSpPr>
          <p:nvPr>
            <p:ph idx="1"/>
          </p:nvPr>
        </p:nvSpPr>
        <p:spPr/>
        <p:txBody>
          <a:bodyPr/>
          <a:lstStyle/>
          <a:p>
            <a:r>
              <a:rPr lang="en-US" dirty="0"/>
              <a:t>Talk about dashboard</a:t>
            </a:r>
          </a:p>
          <a:p>
            <a:endParaRPr lang="en-US" dirty="0"/>
          </a:p>
          <a:p>
            <a:endParaRPr lang="en-US" dirty="0"/>
          </a:p>
        </p:txBody>
      </p:sp>
    </p:spTree>
    <p:extLst>
      <p:ext uri="{BB962C8B-B14F-4D97-AF65-F5344CB8AC3E}">
        <p14:creationId xmlns:p14="http://schemas.microsoft.com/office/powerpoint/2010/main" val="27262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4CF7A-2CED-4CB8-BE59-844F10837B21}"/>
              </a:ext>
            </a:extLst>
          </p:cNvPr>
          <p:cNvSpPr>
            <a:spLocks noGrp="1"/>
          </p:cNvSpPr>
          <p:nvPr>
            <p:ph idx="1"/>
          </p:nvPr>
        </p:nvSpPr>
        <p:spPr>
          <a:xfrm>
            <a:off x="838200" y="1147566"/>
            <a:ext cx="10515600" cy="3825650"/>
          </a:xfrm>
        </p:spPr>
        <p:txBody>
          <a:bodyPr/>
          <a:lstStyle/>
          <a:p>
            <a:r>
              <a:rPr lang="en-US" sz="2800" dirty="0"/>
              <a:t>Deprivation: level 1 had the highest number of stays </a:t>
            </a:r>
          </a:p>
          <a:p>
            <a:endParaRPr lang="en-US" sz="2800" dirty="0"/>
          </a:p>
          <a:p>
            <a:r>
              <a:rPr lang="en-US" sz="2800" dirty="0"/>
              <a:t>Age and gender : Males 70-79 were drivers.</a:t>
            </a:r>
          </a:p>
          <a:p>
            <a:endParaRPr lang="en-US" sz="2800" dirty="0"/>
          </a:p>
          <a:p>
            <a:r>
              <a:rPr lang="en-US" sz="2800" dirty="0"/>
              <a:t>A &amp; E: Waiting times increased overall </a:t>
            </a:r>
          </a:p>
          <a:p>
            <a:endParaRPr lang="en-US" sz="2800" dirty="0"/>
          </a:p>
          <a:p>
            <a:r>
              <a:rPr lang="en-GB" sz="2800" dirty="0"/>
              <a:t>Bed occupancy: Declined during lockdowns.</a:t>
            </a:r>
          </a:p>
          <a:p>
            <a:endParaRPr lang="en-GB" dirty="0"/>
          </a:p>
          <a:p>
            <a:pPr marL="0" indent="0">
              <a:buNone/>
            </a:pPr>
            <a:endParaRPr lang="en-GB" dirty="0"/>
          </a:p>
        </p:txBody>
      </p:sp>
    </p:spTree>
    <p:extLst>
      <p:ext uri="{BB962C8B-B14F-4D97-AF65-F5344CB8AC3E}">
        <p14:creationId xmlns:p14="http://schemas.microsoft.com/office/powerpoint/2010/main" val="28649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r>
              <a:rPr lang="en-US" dirty="0"/>
              <a:t>Future effects of the pandemic</a:t>
            </a:r>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F382292-1F7A-4932-AAB3-2532BFBC5CD3}"/>
              </a:ext>
            </a:extLst>
          </p:cNvPr>
          <p:cNvSpPr txBox="1"/>
          <p:nvPr/>
        </p:nvSpPr>
        <p:spPr>
          <a:xfrm>
            <a:off x="995371" y="1948518"/>
            <a:ext cx="7977674"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a:t>Major backlog due to cancellations and delays</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Increase in the number of admissions</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Increase in overall waiting times</a:t>
            </a:r>
          </a:p>
        </p:txBody>
      </p:sp>
    </p:spTree>
    <p:extLst>
      <p:ext uri="{BB962C8B-B14F-4D97-AF65-F5344CB8AC3E}">
        <p14:creationId xmlns:p14="http://schemas.microsoft.com/office/powerpoint/2010/main" val="35037605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customXml/itemProps2.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3.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2930</TotalTime>
  <Words>370</Words>
  <Application>Microsoft Office PowerPoint</Application>
  <PresentationFormat>Widescreen</PresentationFormat>
  <Paragraphs>106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inherit</vt:lpstr>
      <vt:lpstr>system-ui</vt:lpstr>
      <vt:lpstr>Custom Design</vt:lpstr>
      <vt:lpstr>PHS Rshiny Dashboard Project </vt:lpstr>
      <vt:lpstr>PowerPoint Presentation</vt:lpstr>
      <vt:lpstr>Public Health Scotland</vt:lpstr>
      <vt:lpstr>Data, data quality and ethics.</vt:lpstr>
      <vt:lpstr>Tools were used for the project: </vt:lpstr>
      <vt:lpstr>Our dashboard</vt:lpstr>
      <vt:lpstr>Result</vt:lpstr>
      <vt:lpstr>PowerPoint Presentation</vt:lpstr>
      <vt:lpstr>Future effects of the pandemic</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Neringa Siugzdinyte (Student)</cp:lastModifiedBy>
  <cp:revision>95</cp:revision>
  <dcterms:created xsi:type="dcterms:W3CDTF">2020-06-04T15:39:12Z</dcterms:created>
  <dcterms:modified xsi:type="dcterms:W3CDTF">2022-02-04T09:51:10Z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