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Lst>
  <p:notesMasterIdLst>
    <p:notesMasterId r:id="rId14"/>
  </p:notesMasterIdLst>
  <p:sldIdLst>
    <p:sldId id="257" r:id="rId5"/>
    <p:sldId id="306" r:id="rId6"/>
    <p:sldId id="258" r:id="rId7"/>
    <p:sldId id="309" r:id="rId8"/>
    <p:sldId id="294" r:id="rId9"/>
    <p:sldId id="311" r:id="rId10"/>
    <p:sldId id="290" r:id="rId11"/>
    <p:sldId id="310" r:id="rId12"/>
    <p:sldId id="30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88005" autoAdjust="0"/>
  </p:normalViewPr>
  <p:slideViewPr>
    <p:cSldViewPr snapToGrid="0">
      <p:cViewPr varScale="1">
        <p:scale>
          <a:sx n="75" d="100"/>
          <a:sy n="75" d="100"/>
        </p:scale>
        <p:origin x="974" y="5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58AC54-0CA5-44AB-9462-15980807500D}" type="datetimeFigureOut">
              <a:rPr lang="en-GB" smtClean="0"/>
              <a:t>03/02/2022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4DBBFF-ADCD-48C9-B31C-F6B7BBEE0048}" type="slidenum">
              <a:rPr lang="en-GB" smtClean="0"/>
              <a:t>‹#›</a:t>
            </a:fld>
            <a:endParaRPr lang="en-GB"/>
          </a:p>
        </p:txBody>
      </p:sp>
    </p:spTree>
    <p:extLst>
      <p:ext uri="{BB962C8B-B14F-4D97-AF65-F5344CB8AC3E}">
        <p14:creationId xmlns:p14="http://schemas.microsoft.com/office/powerpoint/2010/main" val="845895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Tom Read</a:t>
            </a:r>
          </a:p>
        </p:txBody>
      </p:sp>
      <p:sp>
        <p:nvSpPr>
          <p:cNvPr id="4" name="Slide Number Placeholder 3"/>
          <p:cNvSpPr>
            <a:spLocks noGrp="1"/>
          </p:cNvSpPr>
          <p:nvPr>
            <p:ph type="sldNum" sz="quarter" idx="5"/>
          </p:nvPr>
        </p:nvSpPr>
        <p:spPr/>
        <p:txBody>
          <a:bodyPr/>
          <a:lstStyle/>
          <a:p>
            <a:fld id="{004DBBFF-ADCD-48C9-B31C-F6B7BBEE0048}" type="slidenum">
              <a:rPr lang="en-GB" smtClean="0"/>
              <a:t>1</a:t>
            </a:fld>
            <a:endParaRPr lang="en-GB"/>
          </a:p>
        </p:txBody>
      </p:sp>
    </p:spTree>
    <p:extLst>
      <p:ext uri="{BB962C8B-B14F-4D97-AF65-F5344CB8AC3E}">
        <p14:creationId xmlns:p14="http://schemas.microsoft.com/office/powerpoint/2010/main" val="2952891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Tom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our target in this project look at different aspects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 How has this issue changed over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 How does this issue different between areas in Scotland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 Who is most affected by this issue</a:t>
            </a:r>
          </a:p>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2</a:t>
            </a:fld>
            <a:endParaRPr lang="en-GB"/>
          </a:p>
        </p:txBody>
      </p:sp>
    </p:spTree>
    <p:extLst>
      <p:ext uri="{BB962C8B-B14F-4D97-AF65-F5344CB8AC3E}">
        <p14:creationId xmlns:p14="http://schemas.microsoft.com/office/powerpoint/2010/main" val="2127216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Em</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for improving and protecting the health and wellbeing of all of Scotland’s people.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there  focus is on increasing healthy life expectancy and reducing premature mortality.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3</a:t>
            </a:fld>
            <a:endParaRPr lang="en-GB"/>
          </a:p>
        </p:txBody>
      </p:sp>
    </p:spTree>
    <p:extLst>
      <p:ext uri="{BB962C8B-B14F-4D97-AF65-F5344CB8AC3E}">
        <p14:creationId xmlns:p14="http://schemas.microsoft.com/office/powerpoint/2010/main" val="4159436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Em</a:t>
            </a:r>
            <a:endParaRPr lang="en-US" dirty="0"/>
          </a:p>
          <a:p>
            <a:endParaRPr lang="en-US" dirty="0"/>
          </a:p>
          <a:p>
            <a:r>
              <a:rPr lang="en-GB" sz="1200" b="1" dirty="0">
                <a:effectLst/>
                <a:latin typeface="Arial" panose="020B0604020202020204" pitchFamily="34" charset="0"/>
                <a:cs typeface="Arial" panose="020B0604020202020204" pitchFamily="34" charset="0"/>
              </a:rPr>
              <a:t>data:</a:t>
            </a:r>
          </a:p>
          <a:p>
            <a:r>
              <a:rPr lang="en-GB" sz="1200" b="1" dirty="0">
                <a:effectLst/>
                <a:latin typeface="Arial" panose="020B0604020202020204" pitchFamily="34" charset="0"/>
                <a:cs typeface="Arial" panose="020B0604020202020204" pitchFamily="34" charset="0"/>
              </a:rPr>
              <a:t> </a:t>
            </a:r>
            <a:r>
              <a:rPr lang="en-GB" sz="1200" dirty="0">
                <a:effectLst/>
              </a:rPr>
              <a:t>is openly sourced and can be found on the Public Health Scotland (PHS) website. The data specifically looks at acute admissions within secondary care within NHS Scotland. This consists of data from 14 health boards and over 250 individual medical centres.</a:t>
            </a:r>
          </a:p>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4</a:t>
            </a:fld>
            <a:endParaRPr lang="en-GB"/>
          </a:p>
        </p:txBody>
      </p:sp>
    </p:spTree>
    <p:extLst>
      <p:ext uri="{BB962C8B-B14F-4D97-AF65-F5344CB8AC3E}">
        <p14:creationId xmlns:p14="http://schemas.microsoft.com/office/powerpoint/2010/main" val="1309109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Muj</a:t>
            </a:r>
            <a:endParaRPr lang="en-US" dirty="0"/>
          </a:p>
          <a:p>
            <a:endParaRPr lang="en-US" dirty="0"/>
          </a:p>
          <a:p>
            <a:r>
              <a:rPr lang="en-US" dirty="0"/>
              <a:t>Tools and how we used them </a:t>
            </a:r>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5</a:t>
            </a:fld>
            <a:endParaRPr lang="en-GB"/>
          </a:p>
        </p:txBody>
      </p:sp>
    </p:spTree>
    <p:extLst>
      <p:ext uri="{BB962C8B-B14F-4D97-AF65-F5344CB8AC3E}">
        <p14:creationId xmlns:p14="http://schemas.microsoft.com/office/powerpoint/2010/main" val="233491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dirty="0">
                <a:latin typeface="Arial" panose="020B0604020202020204" pitchFamily="34" charset="0"/>
                <a:cs typeface="Arial" panose="020B0604020202020204" pitchFamily="34" charset="0"/>
              </a:rPr>
              <a:t>Tom</a:t>
            </a:r>
          </a:p>
          <a:p>
            <a:endParaRPr lang="en-GB" sz="1200" b="1" dirty="0">
              <a:latin typeface="Arial" panose="020B0604020202020204" pitchFamily="34" charset="0"/>
              <a:cs typeface="Arial" panose="020B0604020202020204" pitchFamily="34" charset="0"/>
            </a:endParaRPr>
          </a:p>
          <a:p>
            <a:r>
              <a:rPr lang="en-GB" sz="1200" b="1" dirty="0" err="1">
                <a:latin typeface="Arial" panose="020B0604020202020204" pitchFamily="34" charset="0"/>
                <a:cs typeface="Arial" panose="020B0604020202020204" pitchFamily="34" charset="0"/>
              </a:rPr>
              <a:t>Dashbord</a:t>
            </a:r>
            <a:r>
              <a:rPr lang="en-GB" sz="1200" b="1" dirty="0">
                <a:latin typeface="Arial" panose="020B0604020202020204" pitchFamily="34" charset="0"/>
                <a:cs typeface="Arial" panose="020B0604020202020204" pitchFamily="34" charset="0"/>
              </a:rPr>
              <a:t>:</a:t>
            </a:r>
          </a:p>
          <a:p>
            <a:r>
              <a:rPr lang="en-GB" sz="1200" b="0" dirty="0">
                <a:effectLst/>
                <a:latin typeface="inherit"/>
              </a:rPr>
              <a:t>Brief description of dashboard </a:t>
            </a:r>
            <a:r>
              <a:rPr lang="en-GB" sz="1200" dirty="0">
                <a:latin typeface="inherit"/>
              </a:rPr>
              <a:t>:</a:t>
            </a:r>
            <a:endParaRPr lang="en-GB" sz="1200" b="0" dirty="0">
              <a:effectLst/>
              <a:latin typeface="inherit"/>
            </a:endParaRPr>
          </a:p>
          <a:p>
            <a:r>
              <a:rPr lang="en-GB" sz="1200" dirty="0">
                <a:effectLst/>
              </a:rPr>
              <a:t>Our dashboard focusses on the impact that past winters have had on NHS Scotland with regards to demographics, medical centre capacity and volume of admissions. </a:t>
            </a:r>
          </a:p>
          <a:p>
            <a:endParaRPr lang="en-GB" sz="1200" dirty="0">
              <a:effectLst/>
            </a:endParaRPr>
          </a:p>
          <a:p>
            <a:r>
              <a:rPr lang="en-GB" sz="1200" b="1" dirty="0">
                <a:effectLst/>
                <a:latin typeface="Arial" panose="020B0604020202020204" pitchFamily="34" charset="0"/>
                <a:cs typeface="Arial" panose="020B0604020202020204" pitchFamily="34" charset="0"/>
              </a:rPr>
              <a:t>theme: </a:t>
            </a:r>
          </a:p>
          <a:p>
            <a:r>
              <a:rPr lang="en-GB" sz="1200" dirty="0">
                <a:effectLst/>
              </a:rPr>
              <a:t>for the project is to look at the trends of admissions over 5 years, with a deeper investigation on the winter of 2020 moving into 2021. </a:t>
            </a:r>
          </a:p>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6</a:t>
            </a:fld>
            <a:endParaRPr lang="en-GB"/>
          </a:p>
        </p:txBody>
      </p:sp>
    </p:spTree>
    <p:extLst>
      <p:ext uri="{BB962C8B-B14F-4D97-AF65-F5344CB8AC3E}">
        <p14:creationId xmlns:p14="http://schemas.microsoft.com/office/powerpoint/2010/main" val="1357506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Neringa</a:t>
            </a:r>
            <a:endParaRPr lang="en-US" dirty="0"/>
          </a:p>
          <a:p>
            <a:endParaRPr lang="en-US" dirty="0"/>
          </a:p>
          <a:p>
            <a:r>
              <a:rPr lang="en-US" dirty="0"/>
              <a:t>So what</a:t>
            </a:r>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7</a:t>
            </a:fld>
            <a:endParaRPr lang="en-GB"/>
          </a:p>
        </p:txBody>
      </p:sp>
    </p:spTree>
    <p:extLst>
      <p:ext uri="{BB962C8B-B14F-4D97-AF65-F5344CB8AC3E}">
        <p14:creationId xmlns:p14="http://schemas.microsoft.com/office/powerpoint/2010/main" val="3585922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8</a:t>
            </a:fld>
            <a:endParaRPr lang="en-GB"/>
          </a:p>
        </p:txBody>
      </p:sp>
    </p:spTree>
    <p:extLst>
      <p:ext uri="{BB962C8B-B14F-4D97-AF65-F5344CB8AC3E}">
        <p14:creationId xmlns:p14="http://schemas.microsoft.com/office/powerpoint/2010/main" val="351369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04DBBFF-ADCD-48C9-B31C-F6B7BBEE0048}" type="slidenum">
              <a:rPr lang="en-GB" smtClean="0"/>
              <a:t>9</a:t>
            </a:fld>
            <a:endParaRPr lang="en-GB"/>
          </a:p>
        </p:txBody>
      </p:sp>
    </p:spTree>
    <p:extLst>
      <p:ext uri="{BB962C8B-B14F-4D97-AF65-F5344CB8AC3E}">
        <p14:creationId xmlns:p14="http://schemas.microsoft.com/office/powerpoint/2010/main" val="25932174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739743" y="817614"/>
            <a:ext cx="10515600" cy="1325563"/>
          </a:xfrm>
          <a:prstGeom prst="rect">
            <a:avLst/>
          </a:prstGeom>
        </p:spPr>
        <p:txBody>
          <a:bodyPr vert="horz" lIns="91440" tIns="45720" rIns="91440" bIns="45720" rtlCol="0" anchor="ctr">
            <a:noAutofit/>
          </a:bodyPr>
          <a:lstStyle>
            <a:lvl1pPr>
              <a:defRPr sz="3600">
                <a:solidFill>
                  <a:schemeClr val="bg1"/>
                </a:solidFill>
                <a:latin typeface="Arial Black" panose="020B0A04020102020204" pitchFamily="34" charset="0"/>
              </a:defRPr>
            </a:lvl1pPr>
          </a:lstStyle>
          <a:p>
            <a:r>
              <a:rPr lang="en-US" dirty="0"/>
              <a:t>Title of presentation goes here</a:t>
            </a:r>
            <a:endParaRPr lang="en-GB" dirty="0"/>
          </a:p>
        </p:txBody>
      </p:sp>
      <p:sp>
        <p:nvSpPr>
          <p:cNvPr id="10" name="Text Placeholder 9"/>
          <p:cNvSpPr>
            <a:spLocks noGrp="1"/>
          </p:cNvSpPr>
          <p:nvPr>
            <p:ph type="body" sz="quarter" idx="10" hasCustomPrompt="1"/>
          </p:nvPr>
        </p:nvSpPr>
        <p:spPr>
          <a:xfrm>
            <a:off x="738717" y="2319338"/>
            <a:ext cx="10515600" cy="1225550"/>
          </a:xfrm>
        </p:spPr>
        <p:txBody>
          <a:bodyPr/>
          <a:lstStyle>
            <a:lvl1pPr marL="0" indent="0">
              <a:buNone/>
              <a:defRPr>
                <a:solidFill>
                  <a:schemeClr val="bg1"/>
                </a:solidFill>
              </a:defRPr>
            </a:lvl1pPr>
          </a:lstStyle>
          <a:p>
            <a:pPr lvl="0"/>
            <a:r>
              <a:rPr lang="en-US" dirty="0"/>
              <a:t>Author / date</a:t>
            </a:r>
          </a:p>
        </p:txBody>
      </p:sp>
    </p:spTree>
    <p:extLst>
      <p:ext uri="{BB962C8B-B14F-4D97-AF65-F5344CB8AC3E}">
        <p14:creationId xmlns:p14="http://schemas.microsoft.com/office/powerpoint/2010/main" val="2168228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urple slide">
    <p:bg>
      <p:bgPr>
        <a:solidFill>
          <a:srgbClr val="7030A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402858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dark blue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119389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ullet/ sub bulle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
        <p:nvSpPr>
          <p:cNvPr id="3" name="Content Placeholder 2"/>
          <p:cNvSpPr>
            <a:spLocks noGrp="1"/>
          </p:cNvSpPr>
          <p:nvPr>
            <p:ph idx="1" hasCustomPrompt="1"/>
          </p:nvPr>
        </p:nvSpPr>
        <p:spPr/>
        <p:txBody>
          <a:bodyPr/>
          <a:lstStyle>
            <a:lvl1pPr>
              <a:defRPr/>
            </a:lvl1pPr>
            <a:lvl2pPr>
              <a:defRPr/>
            </a:lvl2pPr>
          </a:lstStyle>
          <a:p>
            <a:pPr lvl="0"/>
            <a:r>
              <a:rPr lang="en-US" dirty="0"/>
              <a:t>Bullet</a:t>
            </a:r>
          </a:p>
          <a:p>
            <a:pPr lvl="1"/>
            <a:r>
              <a:rPr lang="en-US" dirty="0"/>
              <a:t>Sub bullet</a:t>
            </a:r>
          </a:p>
        </p:txBody>
      </p:sp>
    </p:spTree>
    <p:extLst>
      <p:ext uri="{BB962C8B-B14F-4D97-AF65-F5344CB8AC3E}">
        <p14:creationId xmlns:p14="http://schemas.microsoft.com/office/powerpoint/2010/main" val="102936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column Conten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
        <p:nvSpPr>
          <p:cNvPr id="3" name="Content Placeholder 2"/>
          <p:cNvSpPr>
            <a:spLocks noGrp="1"/>
          </p:cNvSpPr>
          <p:nvPr>
            <p:ph sz="half" idx="1" hasCustomPrompt="1"/>
          </p:nvPr>
        </p:nvSpPr>
        <p:spPr>
          <a:xfrm>
            <a:off x="838200" y="1825628"/>
            <a:ext cx="5156200" cy="4009567"/>
          </a:xfrm>
        </p:spPr>
        <p:txBody>
          <a:bodyPr/>
          <a:lstStyle>
            <a:lvl1pPr>
              <a:defRPr/>
            </a:lvl1pPr>
          </a:lstStyle>
          <a:p>
            <a:pPr lvl="0"/>
            <a:r>
              <a:rPr lang="en-US" dirty="0"/>
              <a:t>Text</a:t>
            </a:r>
          </a:p>
          <a:p>
            <a:pPr lvl="1"/>
            <a:r>
              <a:rPr lang="en-US" dirty="0"/>
              <a:t>Second level</a:t>
            </a:r>
          </a:p>
        </p:txBody>
      </p:sp>
      <p:sp>
        <p:nvSpPr>
          <p:cNvPr id="4" name="Content Placeholder 3"/>
          <p:cNvSpPr>
            <a:spLocks noGrp="1"/>
          </p:cNvSpPr>
          <p:nvPr>
            <p:ph sz="half" idx="2" hasCustomPrompt="1"/>
          </p:nvPr>
        </p:nvSpPr>
        <p:spPr>
          <a:xfrm>
            <a:off x="6197600" y="1825628"/>
            <a:ext cx="5156200" cy="4009567"/>
          </a:xfrm>
        </p:spPr>
        <p:txBody>
          <a:bodyPr/>
          <a:lstStyle>
            <a:lvl1pPr>
              <a:defRPr/>
            </a:lvl1pPr>
          </a:lstStyle>
          <a:p>
            <a:pPr lvl="0"/>
            <a:r>
              <a:rPr lang="en-US" dirty="0"/>
              <a:t>Text</a:t>
            </a:r>
          </a:p>
          <a:p>
            <a:pPr lvl="1"/>
            <a:r>
              <a:rPr lang="en-US" dirty="0"/>
              <a:t>Second level</a:t>
            </a:r>
          </a:p>
        </p:txBody>
      </p:sp>
    </p:spTree>
    <p:extLst>
      <p:ext uri="{BB962C8B-B14F-4D97-AF65-F5344CB8AC3E}">
        <p14:creationId xmlns:p14="http://schemas.microsoft.com/office/powerpoint/2010/main" val="2653365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GB" dirty="0"/>
          </a:p>
        </p:txBody>
      </p:sp>
    </p:spTree>
    <p:extLst>
      <p:ext uri="{BB962C8B-B14F-4D97-AF65-F5344CB8AC3E}">
        <p14:creationId xmlns:p14="http://schemas.microsoft.com/office/powerpoint/2010/main" val="4069733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466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dirty="0"/>
              <a:t>Title</a:t>
            </a:r>
            <a:endParaRPr lang="en-GB" dirty="0"/>
          </a:p>
        </p:txBody>
      </p:sp>
      <p:sp>
        <p:nvSpPr>
          <p:cNvPr id="3" name="Picture Placeholder 2"/>
          <p:cNvSpPr>
            <a:spLocks noGrp="1"/>
          </p:cNvSpPr>
          <p:nvPr>
            <p:ph type="pic" idx="1"/>
          </p:nvPr>
        </p:nvSpPr>
        <p:spPr>
          <a:xfrm>
            <a:off x="5183717" y="1696828"/>
            <a:ext cx="61722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dirty="0"/>
          </a:p>
        </p:txBody>
      </p:sp>
      <p:sp>
        <p:nvSpPr>
          <p:cNvPr id="4" name="Text Placeholder 3"/>
          <p:cNvSpPr>
            <a:spLocks noGrp="1"/>
          </p:cNvSpPr>
          <p:nvPr>
            <p:ph type="body" sz="half" idx="2" hasCustomPrompt="1"/>
          </p:nvPr>
        </p:nvSpPr>
        <p:spPr>
          <a:xfrm>
            <a:off x="840319" y="1696826"/>
            <a:ext cx="3932767" cy="4172163"/>
          </a:xfrm>
        </p:spPr>
        <p:txBody>
          <a:bodyPr>
            <a:normAutofit/>
          </a:bodyPr>
          <a:lstStyle>
            <a:lvl1pPr marL="0" indent="0">
              <a:buNone/>
              <a:defRPr sz="2400" baseline="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Text /caption</a:t>
            </a:r>
          </a:p>
        </p:txBody>
      </p:sp>
    </p:spTree>
    <p:extLst>
      <p:ext uri="{BB962C8B-B14F-4D97-AF65-F5344CB8AC3E}">
        <p14:creationId xmlns:p14="http://schemas.microsoft.com/office/powerpoint/2010/main" val="106982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out captio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40317" y="457201"/>
            <a:ext cx="10515600" cy="900260"/>
          </a:xfrm>
        </p:spPr>
        <p:txBody>
          <a:bodyPr anchor="b">
            <a:noAutofit/>
          </a:bodyPr>
          <a:lstStyle>
            <a:lvl1pPr>
              <a:defRPr sz="3000"/>
            </a:lvl1pPr>
          </a:lstStyle>
          <a:p>
            <a:r>
              <a:rPr lang="en-US" dirty="0"/>
              <a:t>Title</a:t>
            </a:r>
            <a:endParaRPr lang="en-GB" dirty="0"/>
          </a:p>
        </p:txBody>
      </p:sp>
      <p:sp>
        <p:nvSpPr>
          <p:cNvPr id="3" name="Picture Placeholder 2"/>
          <p:cNvSpPr>
            <a:spLocks noGrp="1"/>
          </p:cNvSpPr>
          <p:nvPr>
            <p:ph type="pic" idx="1"/>
          </p:nvPr>
        </p:nvSpPr>
        <p:spPr>
          <a:xfrm>
            <a:off x="840317" y="1696828"/>
            <a:ext cx="10515600" cy="41642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dirty="0"/>
          </a:p>
        </p:txBody>
      </p:sp>
    </p:spTree>
    <p:extLst>
      <p:ext uri="{BB962C8B-B14F-4D97-AF65-F5344CB8AC3E}">
        <p14:creationId xmlns:p14="http://schemas.microsoft.com/office/powerpoint/2010/main" val="490074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slide">
    <p:bg>
      <p:bgPr>
        <a:solidFill>
          <a:srgbClr val="00B0F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279158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green slide">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0216" y="4927703"/>
            <a:ext cx="10515600" cy="721993"/>
          </a:xfrm>
          <a:prstGeom prst="rect">
            <a:avLst/>
          </a:prstGeom>
        </p:spPr>
        <p:txBody>
          <a:bodyPr/>
          <a:lstStyle>
            <a:lvl1pPr>
              <a:defRPr sz="3000" b="1">
                <a:solidFill>
                  <a:schemeClr val="bg1"/>
                </a:solidFill>
                <a:latin typeface="Arial" panose="020B0604020202020204" pitchFamily="34" charset="0"/>
                <a:cs typeface="Arial" panose="020B0604020202020204" pitchFamily="34" charset="0"/>
              </a:defRPr>
            </a:lvl1pPr>
          </a:lstStyle>
          <a:p>
            <a:r>
              <a:rPr lang="en-US" dirty="0"/>
              <a:t>Section title</a:t>
            </a:r>
          </a:p>
        </p:txBody>
      </p:sp>
    </p:spTree>
    <p:extLst>
      <p:ext uri="{BB962C8B-B14F-4D97-AF65-F5344CB8AC3E}">
        <p14:creationId xmlns:p14="http://schemas.microsoft.com/office/powerpoint/2010/main" val="323036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1325563"/>
          </a:xfrm>
          <a:prstGeom prst="rect">
            <a:avLst/>
          </a:prstGeom>
        </p:spPr>
        <p:txBody>
          <a:bodyPr vert="horz" lIns="91440" tIns="45720" rIns="91440" bIns="45720" rtlCol="0" anchor="ctr">
            <a:normAutofit/>
          </a:bodyPr>
          <a:lstStyle/>
          <a:p>
            <a:r>
              <a:rPr lang="en-US" dirty="0"/>
              <a:t>Title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5197645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3" r:id="rId3"/>
    <p:sldLayoutId id="2147483685" r:id="rId4"/>
    <p:sldLayoutId id="2147483686" r:id="rId5"/>
    <p:sldLayoutId id="2147483688" r:id="rId6"/>
    <p:sldLayoutId id="2147483689" r:id="rId7"/>
    <p:sldLayoutId id="2147483673" r:id="rId8"/>
    <p:sldLayoutId id="2147483674" r:id="rId9"/>
    <p:sldLayoutId id="2147483675" r:id="rId10"/>
    <p:sldLayoutId id="2147483676" r:id="rId11"/>
  </p:sldLayoutIdLst>
  <p:txStyles>
    <p:titleStyle>
      <a:lvl1pPr algn="l" defTabSz="685800" rtl="0" eaLnBrk="1" latinLnBrk="0" hangingPunct="1">
        <a:lnSpc>
          <a:spcPct val="90000"/>
        </a:lnSpc>
        <a:spcBef>
          <a:spcPct val="0"/>
        </a:spcBef>
        <a:buNone/>
        <a:defRPr sz="3000" b="1"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0351" y="283225"/>
            <a:ext cx="10515600" cy="1325563"/>
          </a:xfrm>
        </p:spPr>
        <p:txBody>
          <a:bodyPr/>
          <a:lstStyle/>
          <a:p>
            <a:r>
              <a:rPr lang="en-GB" dirty="0">
                <a:latin typeface="+mn-lt"/>
              </a:rPr>
              <a:t>PHS </a:t>
            </a:r>
            <a:r>
              <a:rPr lang="en-GB" dirty="0" err="1">
                <a:latin typeface="+mn-lt"/>
              </a:rPr>
              <a:t>Rshiny</a:t>
            </a:r>
            <a:r>
              <a:rPr lang="en-GB" dirty="0">
                <a:latin typeface="+mn-lt"/>
              </a:rPr>
              <a:t> Dashboard Project</a:t>
            </a:r>
            <a:br>
              <a:rPr lang="en-GB" dirty="0"/>
            </a:br>
            <a:endParaRPr lang="en-GB" dirty="0"/>
          </a:p>
        </p:txBody>
      </p:sp>
      <p:sp>
        <p:nvSpPr>
          <p:cNvPr id="3" name="Text Placeholder 2"/>
          <p:cNvSpPr>
            <a:spLocks noGrp="1"/>
          </p:cNvSpPr>
          <p:nvPr>
            <p:ph type="body" sz="quarter" idx="10"/>
          </p:nvPr>
        </p:nvSpPr>
        <p:spPr>
          <a:xfrm>
            <a:off x="738717" y="2319338"/>
            <a:ext cx="10515600" cy="1883952"/>
          </a:xfrm>
        </p:spPr>
        <p:txBody>
          <a:bodyPr>
            <a:normAutofit fontScale="25000" lnSpcReduction="20000"/>
          </a:bodyPr>
          <a:lstStyle/>
          <a:p>
            <a:r>
              <a:rPr lang="en-GB" sz="9600" dirty="0"/>
              <a:t>Emily </a:t>
            </a:r>
            <a:r>
              <a:rPr lang="en-GB" sz="9600" dirty="0" err="1"/>
              <a:t>Noone</a:t>
            </a:r>
            <a:endParaRPr lang="en-GB" sz="9600" dirty="0"/>
          </a:p>
          <a:p>
            <a:r>
              <a:rPr lang="en-GB" sz="9600" dirty="0" err="1"/>
              <a:t>Neringa</a:t>
            </a:r>
            <a:r>
              <a:rPr lang="en-GB" sz="9600" dirty="0"/>
              <a:t> </a:t>
            </a:r>
            <a:r>
              <a:rPr lang="en-GB" sz="9600" dirty="0" err="1"/>
              <a:t>Siugzdinyte</a:t>
            </a:r>
            <a:endParaRPr lang="en-GB" sz="9600" dirty="0"/>
          </a:p>
          <a:p>
            <a:r>
              <a:rPr lang="en-GB" sz="9600" dirty="0"/>
              <a:t>Tom Wightman</a:t>
            </a:r>
          </a:p>
          <a:p>
            <a:r>
              <a:rPr lang="en-GB" sz="9600" dirty="0"/>
              <a:t>Mujtaba </a:t>
            </a:r>
            <a:r>
              <a:rPr lang="en-GB" sz="9600" dirty="0" err="1"/>
              <a:t>Khider</a:t>
            </a:r>
            <a:endParaRPr lang="en-GB" sz="9600" dirty="0"/>
          </a:p>
          <a:p>
            <a:endParaRPr lang="en-GB" sz="9600" dirty="0"/>
          </a:p>
          <a:p>
            <a:r>
              <a:rPr lang="en-GB" sz="9600" dirty="0"/>
              <a:t>D12-Codeclan</a:t>
            </a:r>
          </a:p>
          <a:p>
            <a:endParaRPr lang="en-GB" sz="9600" b="1" dirty="0">
              <a:latin typeface="system-ui"/>
            </a:endParaRPr>
          </a:p>
          <a:p>
            <a:endParaRPr lang="en-GB" sz="9600" b="1" dirty="0">
              <a:latin typeface="system-ui"/>
            </a:endParaRPr>
          </a:p>
          <a:p>
            <a:r>
              <a:rPr lang="en-GB" sz="9600" dirty="0"/>
              <a:t>@P_H_S_Official</a:t>
            </a:r>
          </a:p>
          <a:p>
            <a:br>
              <a:rPr lang="en-GB" dirty="0"/>
            </a:br>
            <a:endParaRPr lang="en-GB" dirty="0"/>
          </a:p>
        </p:txBody>
      </p:sp>
      <p:sp>
        <p:nvSpPr>
          <p:cNvPr id="4" name="Rectangle 3"/>
          <p:cNvSpPr/>
          <p:nvPr/>
        </p:nvSpPr>
        <p:spPr>
          <a:xfrm>
            <a:off x="3025812" y="3209508"/>
            <a:ext cx="184731" cy="646331"/>
          </a:xfrm>
          <a:prstGeom prst="rect">
            <a:avLst/>
          </a:prstGeom>
        </p:spPr>
        <p:txBody>
          <a:bodyPr wrap="none">
            <a:spAutoFit/>
          </a:bodyPr>
          <a:lstStyle/>
          <a:p>
            <a:endParaRPr lang="en-GB" b="1" dirty="0">
              <a:solidFill>
                <a:schemeClr val="bg1"/>
              </a:solidFill>
              <a:latin typeface="system-ui"/>
            </a:endParaRPr>
          </a:p>
          <a:p>
            <a:endParaRPr lang="en-GB" b="1" dirty="0">
              <a:solidFill>
                <a:schemeClr val="bg1"/>
              </a:solidFill>
              <a:latin typeface="system-ui"/>
            </a:endParaRPr>
          </a:p>
        </p:txBody>
      </p:sp>
      <p:pic>
        <p:nvPicPr>
          <p:cNvPr id="6" name="Picture 5" descr="A picture containing text, clipart&#10;&#10;Description automatically generated">
            <a:extLst>
              <a:ext uri="{FF2B5EF4-FFF2-40B4-BE49-F238E27FC236}">
                <a16:creationId xmlns:a16="http://schemas.microsoft.com/office/drawing/2014/main" id="{7E084BB2-7634-D349-8C4E-E22F75D602C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4084" y="2936376"/>
            <a:ext cx="5961413" cy="1529420"/>
          </a:xfrm>
          <a:prstGeom prst="rect">
            <a:avLst/>
          </a:prstGeom>
        </p:spPr>
      </p:pic>
    </p:spTree>
    <p:extLst>
      <p:ext uri="{BB962C8B-B14F-4D97-AF65-F5344CB8AC3E}">
        <p14:creationId xmlns:p14="http://schemas.microsoft.com/office/powerpoint/2010/main" val="105804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4AE5B1-CDF8-1E4D-882D-63470A8DE5BE}"/>
              </a:ext>
            </a:extLst>
          </p:cNvPr>
          <p:cNvSpPr txBox="1"/>
          <p:nvPr/>
        </p:nvSpPr>
        <p:spPr>
          <a:xfrm>
            <a:off x="398671" y="83501"/>
            <a:ext cx="10578875" cy="5447645"/>
          </a:xfrm>
          <a:prstGeom prst="rect">
            <a:avLst/>
          </a:prstGeom>
          <a:noFill/>
        </p:spPr>
        <p:txBody>
          <a:bodyPr wrap="square" rtlCol="0">
            <a:spAutoFit/>
          </a:bodyPr>
          <a:lstStyle/>
          <a:p>
            <a:br>
              <a:rPr lang="en-GB" sz="2400" dirty="0">
                <a:latin typeface="Arial" panose="020B0604020202020204" pitchFamily="34" charset="0"/>
                <a:cs typeface="Arial" panose="020B0604020202020204" pitchFamily="34" charset="0"/>
              </a:rPr>
            </a:br>
            <a:r>
              <a:rPr lang="en-GB" sz="2800" b="1" dirty="0">
                <a:solidFill>
                  <a:srgbClr val="7030A0"/>
                </a:solidFill>
                <a:latin typeface="Arial" panose="020B0604020202020204" pitchFamily="34" charset="0"/>
                <a:cs typeface="Arial" panose="020B0604020202020204" pitchFamily="34" charset="0"/>
              </a:rPr>
              <a:t>Objective:</a:t>
            </a:r>
          </a:p>
          <a:p>
            <a:endParaRPr lang="en-GB" sz="2400" dirty="0">
              <a:latin typeface="Arial" panose="020B0604020202020204" pitchFamily="34" charset="0"/>
              <a:cs typeface="Arial" panose="020B0604020202020204" pitchFamily="34" charset="0"/>
            </a:endParaRPr>
          </a:p>
          <a:p>
            <a:r>
              <a:rPr lang="en-GB" sz="2800" i="1" dirty="0">
                <a:latin typeface="Arial" panose="020B0604020202020204" pitchFamily="34" charset="0"/>
                <a:cs typeface="Arial" panose="020B0604020202020204" pitchFamily="34" charset="0"/>
              </a:rPr>
              <a:t>Create </a:t>
            </a:r>
            <a:r>
              <a:rPr lang="en-GB" sz="2800" i="1" dirty="0" err="1">
                <a:latin typeface="Arial" panose="020B0604020202020204" pitchFamily="34" charset="0"/>
                <a:cs typeface="Arial" panose="020B0604020202020204" pitchFamily="34" charset="0"/>
              </a:rPr>
              <a:t>Rshiny</a:t>
            </a:r>
            <a:r>
              <a:rPr lang="en-GB" sz="2800" i="1" dirty="0">
                <a:latin typeface="Arial" panose="020B0604020202020204" pitchFamily="34" charset="0"/>
                <a:cs typeface="Arial" panose="020B0604020202020204" pitchFamily="34" charset="0"/>
              </a:rPr>
              <a:t> Dashboard on PHS data across winter seasons in the acute hospital sector.</a:t>
            </a:r>
          </a:p>
          <a:p>
            <a:endParaRPr lang="en-GB"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800" dirty="0">
                <a:latin typeface="Arial" panose="020B0604020202020204" pitchFamily="34" charset="0"/>
                <a:cs typeface="Arial" panose="020B0604020202020204" pitchFamily="34" charset="0"/>
              </a:rPr>
              <a:t>Temporal</a:t>
            </a:r>
          </a:p>
          <a:p>
            <a:endParaRPr lang="en-GB"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800" dirty="0">
                <a:latin typeface="Arial" panose="020B0604020202020204" pitchFamily="34" charset="0"/>
                <a:cs typeface="Arial" panose="020B0604020202020204" pitchFamily="34" charset="0"/>
              </a:rPr>
              <a:t>Geographic</a:t>
            </a:r>
          </a:p>
          <a:p>
            <a:endParaRPr lang="en-GB"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800" dirty="0">
                <a:latin typeface="Arial" panose="020B0604020202020204" pitchFamily="34" charset="0"/>
                <a:cs typeface="Arial" panose="020B0604020202020204" pitchFamily="34" charset="0"/>
              </a:rPr>
              <a:t>Demographic</a:t>
            </a:r>
          </a:p>
          <a:p>
            <a:endParaRPr lang="en-GB"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8366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3066"/>
            <a:ext cx="10515600" cy="1325563"/>
          </a:xfrm>
        </p:spPr>
        <p:txBody>
          <a:bodyPr/>
          <a:lstStyle/>
          <a:p>
            <a:r>
              <a:rPr lang="en-GB" dirty="0">
                <a:solidFill>
                  <a:srgbClr val="7030A0"/>
                </a:solidFill>
              </a:rPr>
              <a:t>Public Health Scotland</a:t>
            </a:r>
          </a:p>
        </p:txBody>
      </p:sp>
      <p:sp>
        <p:nvSpPr>
          <p:cNvPr id="3" name="Content Placeholder 2"/>
          <p:cNvSpPr>
            <a:spLocks noGrp="1"/>
          </p:cNvSpPr>
          <p:nvPr>
            <p:ph idx="1"/>
          </p:nvPr>
        </p:nvSpPr>
        <p:spPr>
          <a:xfrm>
            <a:off x="838200" y="1813902"/>
            <a:ext cx="10515600" cy="4351338"/>
          </a:xfrm>
        </p:spPr>
        <p:txBody>
          <a:bodyPr>
            <a:normAutofit/>
          </a:bodyPr>
          <a:lstStyle/>
          <a:p>
            <a:r>
              <a:rPr lang="en-GB" sz="2800" dirty="0"/>
              <a:t>Scotland’s lead national agency</a:t>
            </a:r>
          </a:p>
          <a:p>
            <a:endParaRPr lang="en-GB" sz="2800" dirty="0"/>
          </a:p>
          <a:p>
            <a:r>
              <a:rPr lang="en-GB" sz="2800" dirty="0"/>
              <a:t>A Scotland where everybody thrives. </a:t>
            </a:r>
          </a:p>
          <a:p>
            <a:pPr marL="0" indent="0">
              <a:buNone/>
            </a:pPr>
            <a:endParaRPr lang="en-GB" sz="2800" dirty="0"/>
          </a:p>
          <a:p>
            <a:r>
              <a:rPr lang="en-GB" sz="2800" dirty="0"/>
              <a:t>Publications and areas of work </a:t>
            </a:r>
          </a:p>
        </p:txBody>
      </p:sp>
    </p:spTree>
    <p:extLst>
      <p:ext uri="{BB962C8B-B14F-4D97-AF65-F5344CB8AC3E}">
        <p14:creationId xmlns:p14="http://schemas.microsoft.com/office/powerpoint/2010/main" val="2573024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8B5B3-14C3-4C32-BE5D-052669C3173D}"/>
              </a:ext>
            </a:extLst>
          </p:cNvPr>
          <p:cNvSpPr>
            <a:spLocks noGrp="1"/>
          </p:cNvSpPr>
          <p:nvPr>
            <p:ph type="title"/>
          </p:nvPr>
        </p:nvSpPr>
        <p:spPr/>
        <p:txBody>
          <a:bodyPr/>
          <a:lstStyle/>
          <a:p>
            <a:r>
              <a:rPr lang="en-GB" dirty="0">
                <a:solidFill>
                  <a:srgbClr val="7030A0"/>
                </a:solidFill>
              </a:rPr>
              <a:t>Data, data quality and ethics.</a:t>
            </a:r>
            <a:endParaRPr lang="en-GB" dirty="0"/>
          </a:p>
        </p:txBody>
      </p:sp>
      <p:sp>
        <p:nvSpPr>
          <p:cNvPr id="3" name="Content Placeholder 2">
            <a:extLst>
              <a:ext uri="{FF2B5EF4-FFF2-40B4-BE49-F238E27FC236}">
                <a16:creationId xmlns:a16="http://schemas.microsoft.com/office/drawing/2014/main" id="{0375DE85-4995-4815-99B7-E93C123C9232}"/>
              </a:ext>
            </a:extLst>
          </p:cNvPr>
          <p:cNvSpPr>
            <a:spLocks noGrp="1"/>
          </p:cNvSpPr>
          <p:nvPr>
            <p:ph idx="1"/>
          </p:nvPr>
        </p:nvSpPr>
        <p:spPr>
          <a:xfrm>
            <a:off x="838200" y="1449705"/>
            <a:ext cx="10515600" cy="4351338"/>
          </a:xfrm>
        </p:spPr>
        <p:txBody>
          <a:bodyPr>
            <a:normAutofit/>
          </a:bodyPr>
          <a:lstStyle/>
          <a:p>
            <a:r>
              <a:rPr lang="en-US" sz="2800" dirty="0"/>
              <a:t> Four datasets </a:t>
            </a:r>
          </a:p>
          <a:p>
            <a:pPr lvl="2"/>
            <a:r>
              <a:rPr lang="en-US" sz="1900" dirty="0"/>
              <a:t>Demographic</a:t>
            </a:r>
          </a:p>
          <a:p>
            <a:pPr lvl="2"/>
            <a:r>
              <a:rPr lang="en-US" sz="1900" dirty="0"/>
              <a:t>Deprivation</a:t>
            </a:r>
          </a:p>
          <a:p>
            <a:pPr lvl="2"/>
            <a:r>
              <a:rPr lang="en-US" sz="1900" dirty="0"/>
              <a:t>A&amp;E activity and waiting times</a:t>
            </a:r>
          </a:p>
          <a:p>
            <a:pPr lvl="2"/>
            <a:r>
              <a:rPr lang="en-US" sz="1900" dirty="0"/>
              <a:t>Bed occupancy and specialties</a:t>
            </a:r>
          </a:p>
          <a:p>
            <a:endParaRPr lang="en-US" sz="2800" dirty="0"/>
          </a:p>
          <a:p>
            <a:r>
              <a:rPr lang="en-US" sz="2800" dirty="0"/>
              <a:t>Quality</a:t>
            </a:r>
          </a:p>
          <a:p>
            <a:pPr marL="0" indent="0">
              <a:buNone/>
            </a:pPr>
            <a:endParaRPr lang="en-US" sz="2800" dirty="0"/>
          </a:p>
          <a:p>
            <a:r>
              <a:rPr lang="en-US" sz="2800" dirty="0"/>
              <a:t>Ethics Bias </a:t>
            </a:r>
            <a:endParaRPr lang="en-GB" sz="2800" dirty="0"/>
          </a:p>
        </p:txBody>
      </p:sp>
    </p:spTree>
    <p:extLst>
      <p:ext uri="{BB962C8B-B14F-4D97-AF65-F5344CB8AC3E}">
        <p14:creationId xmlns:p14="http://schemas.microsoft.com/office/powerpoint/2010/main" val="2040090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787" y="66379"/>
            <a:ext cx="11228379" cy="1325563"/>
          </a:xfrm>
        </p:spPr>
        <p:txBody>
          <a:bodyPr/>
          <a:lstStyle/>
          <a:p>
            <a:r>
              <a:rPr lang="en-GB" dirty="0">
                <a:solidFill>
                  <a:srgbClr val="7030A0"/>
                </a:solidFill>
              </a:rPr>
              <a:t>Tools were used for the project:</a:t>
            </a:r>
            <a:br>
              <a:rPr lang="en-GB" dirty="0"/>
            </a:br>
            <a:endParaRPr lang="en-GB" dirty="0"/>
          </a:p>
        </p:txBody>
      </p:sp>
      <p:sp>
        <p:nvSpPr>
          <p:cNvPr id="4" name="TextBox 3">
            <a:extLst>
              <a:ext uri="{FF2B5EF4-FFF2-40B4-BE49-F238E27FC236}">
                <a16:creationId xmlns:a16="http://schemas.microsoft.com/office/drawing/2014/main" id="{7E502876-E0E1-654A-938D-FFF97B5A89AA}"/>
              </a:ext>
            </a:extLst>
          </p:cNvPr>
          <p:cNvSpPr txBox="1"/>
          <p:nvPr/>
        </p:nvSpPr>
        <p:spPr>
          <a:xfrm>
            <a:off x="578120" y="1107939"/>
            <a:ext cx="10854046" cy="3970318"/>
          </a:xfrm>
          <a:prstGeom prst="rect">
            <a:avLst/>
          </a:prstGeom>
          <a:noFill/>
        </p:spPr>
        <p:txBody>
          <a:bodyPr wrap="square" rtlCol="0">
            <a:spAutoFit/>
          </a:bodyPr>
          <a:lstStyle/>
          <a:p>
            <a:endParaRPr lang="en-GB"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Zoom and Slack</a:t>
            </a:r>
          </a:p>
          <a:p>
            <a:pPr marL="342900" indent="-342900">
              <a:buFont typeface="Arial" panose="020B0604020202020204" pitchFamily="34" charset="0"/>
              <a:buChar char="•"/>
            </a:pPr>
            <a:endParaRPr lang="en-GB"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Trello</a:t>
            </a:r>
          </a:p>
          <a:p>
            <a:pPr marL="342900" indent="-342900">
              <a:buFont typeface="Arial" panose="020B0604020202020204" pitchFamily="34" charset="0"/>
              <a:buChar char="•"/>
            </a:pPr>
            <a:endParaRPr lang="en-GB"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Git/GitHub</a:t>
            </a:r>
          </a:p>
          <a:p>
            <a:pPr marL="342900" indent="-342900">
              <a:buFont typeface="Arial" panose="020B0604020202020204" pitchFamily="34" charset="0"/>
              <a:buChar char="•"/>
            </a:pPr>
            <a:endParaRPr lang="en-GB"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RStudio</a:t>
            </a:r>
          </a:p>
          <a:p>
            <a:br>
              <a:rPr lang="en-GB" sz="2000" dirty="0">
                <a:latin typeface="Arial" panose="020B0604020202020204" pitchFamily="34" charset="0"/>
                <a:cs typeface="Arial" panose="020B0604020202020204" pitchFamily="34" charset="0"/>
              </a:rPr>
            </a:br>
            <a:endParaRPr lang="en-GB"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0446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DA600-A88D-4573-B85F-86C9F132451B}"/>
              </a:ext>
            </a:extLst>
          </p:cNvPr>
          <p:cNvSpPr>
            <a:spLocks noGrp="1"/>
          </p:cNvSpPr>
          <p:nvPr>
            <p:ph type="title"/>
          </p:nvPr>
        </p:nvSpPr>
        <p:spPr/>
        <p:txBody>
          <a:bodyPr/>
          <a:lstStyle/>
          <a:p>
            <a:r>
              <a:rPr lang="en-US" dirty="0"/>
              <a:t>Our dashboard</a:t>
            </a:r>
            <a:endParaRPr lang="en-GB" dirty="0"/>
          </a:p>
        </p:txBody>
      </p:sp>
      <p:sp>
        <p:nvSpPr>
          <p:cNvPr id="3" name="Content Placeholder 2">
            <a:extLst>
              <a:ext uri="{FF2B5EF4-FFF2-40B4-BE49-F238E27FC236}">
                <a16:creationId xmlns:a16="http://schemas.microsoft.com/office/drawing/2014/main" id="{7667251C-9DA9-48E1-B7C6-881511AE0B48}"/>
              </a:ext>
            </a:extLst>
          </p:cNvPr>
          <p:cNvSpPr>
            <a:spLocks noGrp="1"/>
          </p:cNvSpPr>
          <p:nvPr>
            <p:ph idx="1"/>
          </p:nvPr>
        </p:nvSpPr>
        <p:spPr/>
        <p:txBody>
          <a:bodyPr/>
          <a:lstStyle/>
          <a:p>
            <a:r>
              <a:rPr lang="en-US" dirty="0"/>
              <a:t>Talk about dashboard</a:t>
            </a:r>
          </a:p>
          <a:p>
            <a:endParaRPr lang="en-US" dirty="0"/>
          </a:p>
          <a:p>
            <a:endParaRPr lang="en-US" dirty="0"/>
          </a:p>
        </p:txBody>
      </p:sp>
    </p:spTree>
    <p:extLst>
      <p:ext uri="{BB962C8B-B14F-4D97-AF65-F5344CB8AC3E}">
        <p14:creationId xmlns:p14="http://schemas.microsoft.com/office/powerpoint/2010/main" val="272627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a:t>
            </a:r>
          </a:p>
        </p:txBody>
      </p:sp>
      <p:sp>
        <p:nvSpPr>
          <p:cNvPr id="3" name="Text Placeholder 2"/>
          <p:cNvSpPr>
            <a:spLocks noGrp="1"/>
          </p:cNvSpPr>
          <p:nvPr>
            <p:ph type="body" sz="quarter" idx="10"/>
          </p:nvPr>
        </p:nvSpPr>
        <p:spPr>
          <a:xfrm>
            <a:off x="738717" y="2319338"/>
            <a:ext cx="10515600" cy="1883952"/>
          </a:xfrm>
        </p:spPr>
        <p:txBody>
          <a:bodyPr>
            <a:normAutofit/>
          </a:bodyPr>
          <a:lstStyle/>
          <a:p>
            <a:br>
              <a:rPr lang="en-GB" dirty="0"/>
            </a:br>
            <a:endParaRPr lang="en-GB" dirty="0"/>
          </a:p>
        </p:txBody>
      </p:sp>
      <p:sp>
        <p:nvSpPr>
          <p:cNvPr id="4" name="Rectangle 3"/>
          <p:cNvSpPr/>
          <p:nvPr/>
        </p:nvSpPr>
        <p:spPr>
          <a:xfrm>
            <a:off x="3025812" y="3209508"/>
            <a:ext cx="184731" cy="646331"/>
          </a:xfrm>
          <a:prstGeom prst="rect">
            <a:avLst/>
          </a:prstGeom>
        </p:spPr>
        <p:txBody>
          <a:bodyPr wrap="none">
            <a:spAutoFit/>
          </a:bodyPr>
          <a:lstStyle/>
          <a:p>
            <a:endParaRPr lang="en-GB" b="1" dirty="0">
              <a:solidFill>
                <a:schemeClr val="bg1"/>
              </a:solidFill>
              <a:latin typeface="system-ui"/>
            </a:endParaRPr>
          </a:p>
          <a:p>
            <a:endParaRPr lang="en-GB" b="1" dirty="0">
              <a:solidFill>
                <a:schemeClr val="bg1"/>
              </a:solidFill>
              <a:latin typeface="system-ui"/>
            </a:endParaRPr>
          </a:p>
        </p:txBody>
      </p:sp>
    </p:spTree>
    <p:extLst>
      <p:ext uri="{BB962C8B-B14F-4D97-AF65-F5344CB8AC3E}">
        <p14:creationId xmlns:p14="http://schemas.microsoft.com/office/powerpoint/2010/main" val="3860546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D4CF7A-2CED-4CB8-BE59-844F10837B21}"/>
              </a:ext>
            </a:extLst>
          </p:cNvPr>
          <p:cNvSpPr>
            <a:spLocks noGrp="1"/>
          </p:cNvSpPr>
          <p:nvPr>
            <p:ph idx="1"/>
          </p:nvPr>
        </p:nvSpPr>
        <p:spPr>
          <a:xfrm>
            <a:off x="838200" y="1147566"/>
            <a:ext cx="10515600" cy="3825650"/>
          </a:xfrm>
        </p:spPr>
        <p:txBody>
          <a:bodyPr/>
          <a:lstStyle/>
          <a:p>
            <a:r>
              <a:rPr lang="en-US" sz="2800" dirty="0"/>
              <a:t>Deprivation: level 1 had the highest number of stays </a:t>
            </a:r>
          </a:p>
          <a:p>
            <a:endParaRPr lang="en-US" sz="2800" dirty="0"/>
          </a:p>
          <a:p>
            <a:r>
              <a:rPr lang="en-US" sz="2800" dirty="0"/>
              <a:t>Age and gender : Males 70-79 were drivers.</a:t>
            </a:r>
          </a:p>
          <a:p>
            <a:endParaRPr lang="en-US" sz="2800" dirty="0"/>
          </a:p>
          <a:p>
            <a:r>
              <a:rPr lang="en-US" sz="2800" dirty="0"/>
              <a:t>A &amp; E: Waiting times increased overall </a:t>
            </a:r>
          </a:p>
          <a:p>
            <a:endParaRPr lang="en-US" sz="2800" dirty="0"/>
          </a:p>
          <a:p>
            <a:r>
              <a:rPr lang="en-GB" sz="2800" dirty="0"/>
              <a:t>Bed occupancy: Declined during lockdowns.</a:t>
            </a:r>
          </a:p>
          <a:p>
            <a:endParaRPr lang="en-GB" dirty="0"/>
          </a:p>
          <a:p>
            <a:pPr marL="0" indent="0">
              <a:buNone/>
            </a:pPr>
            <a:endParaRPr lang="en-GB" dirty="0"/>
          </a:p>
        </p:txBody>
      </p:sp>
    </p:spTree>
    <p:extLst>
      <p:ext uri="{BB962C8B-B14F-4D97-AF65-F5344CB8AC3E}">
        <p14:creationId xmlns:p14="http://schemas.microsoft.com/office/powerpoint/2010/main" val="2864923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C5DE-8695-4A48-930F-BD2929B99283}"/>
              </a:ext>
            </a:extLst>
          </p:cNvPr>
          <p:cNvSpPr>
            <a:spLocks noGrp="1"/>
          </p:cNvSpPr>
          <p:nvPr>
            <p:ph type="title"/>
          </p:nvPr>
        </p:nvSpPr>
        <p:spPr/>
        <p:txBody>
          <a:bodyPr/>
          <a:lstStyle/>
          <a:p>
            <a:r>
              <a:rPr lang="en-US" dirty="0"/>
              <a:t>Future effects of the pandemic</a:t>
            </a:r>
          </a:p>
        </p:txBody>
      </p:sp>
      <p:sp>
        <p:nvSpPr>
          <p:cNvPr id="5" name="TextBox 4">
            <a:extLst>
              <a:ext uri="{FF2B5EF4-FFF2-40B4-BE49-F238E27FC236}">
                <a16:creationId xmlns:a16="http://schemas.microsoft.com/office/drawing/2014/main" id="{5B41E39C-DF85-0E4D-A931-3D2D8C623A29}"/>
              </a:ext>
            </a:extLst>
          </p:cNvPr>
          <p:cNvSpPr txBox="1"/>
          <p:nvPr/>
        </p:nvSpPr>
        <p:spPr>
          <a:xfrm>
            <a:off x="4358244" y="2648197"/>
            <a:ext cx="2398816" cy="1638795"/>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D7763797-FCF2-0F4B-B6DF-425232EDA50A}"/>
              </a:ext>
            </a:extLst>
          </p:cNvPr>
          <p:cNvSpPr txBox="1"/>
          <p:nvPr/>
        </p:nvSpPr>
        <p:spPr>
          <a:xfrm>
            <a:off x="4546270" y="1790205"/>
            <a:ext cx="2398816" cy="1638795"/>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AF382292-1F7A-4932-AAB3-2532BFBC5CD3}"/>
              </a:ext>
            </a:extLst>
          </p:cNvPr>
          <p:cNvSpPr txBox="1"/>
          <p:nvPr/>
        </p:nvSpPr>
        <p:spPr>
          <a:xfrm>
            <a:off x="1026368" y="1605538"/>
            <a:ext cx="7977674" cy="2308324"/>
          </a:xfrm>
          <a:prstGeom prst="rect">
            <a:avLst/>
          </a:prstGeom>
          <a:noFill/>
        </p:spPr>
        <p:txBody>
          <a:bodyPr wrap="square" rtlCol="0">
            <a:spAutoFit/>
          </a:bodyPr>
          <a:lstStyle/>
          <a:p>
            <a:pPr marL="285750" indent="-285750">
              <a:buFont typeface="Arial" panose="020B0604020202020204" pitchFamily="34" charset="0"/>
              <a:buChar char="•"/>
            </a:pPr>
            <a:r>
              <a:rPr lang="en-US" dirty="0"/>
              <a:t>Due to the previously trends of winter seen as there was a decrease in attendance in hospitals for an extended period of time this proves that a number of people went untreated therefore inducing a back log and will put a strain on the current health care system. This strain is exacerbated by the pandemic and the need for social distancing and new clinical procedures to limit the spread of the virus long covid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Equivalent rebound to the dip </a:t>
            </a:r>
            <a:endParaRPr lang="en-GB" dirty="0"/>
          </a:p>
        </p:txBody>
      </p:sp>
    </p:spTree>
    <p:extLst>
      <p:ext uri="{BB962C8B-B14F-4D97-AF65-F5344CB8AC3E}">
        <p14:creationId xmlns:p14="http://schemas.microsoft.com/office/powerpoint/2010/main" val="350376057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4116A9B-31A0-4778-AFF9-0E57A2ABC30F}" vid="{44910B0E-AC19-4562-99DC-B6D6F749B9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9DBEC408BD8C541BF1D0A7A8185C73A" ma:contentTypeVersion="12" ma:contentTypeDescription="Create a new document." ma:contentTypeScope="" ma:versionID="facabb8aa984d0d3774c59da9b89c4d8">
  <xsd:schema xmlns:xsd="http://www.w3.org/2001/XMLSchema" xmlns:xs="http://www.w3.org/2001/XMLSchema" xmlns:p="http://schemas.microsoft.com/office/2006/metadata/properties" xmlns:ns2="05319bfa-3f65-44d8-9f91-bfd83a0e1198" xmlns:ns3="b134d4f5-2915-41cd-ac98-98cd822a119e" targetNamespace="http://schemas.microsoft.com/office/2006/metadata/properties" ma:root="true" ma:fieldsID="5cdd2d8a927ab4e2f0be1df0f9880cf7" ns2:_="" ns3:_="">
    <xsd:import namespace="05319bfa-3f65-44d8-9f91-bfd83a0e1198"/>
    <xsd:import namespace="b134d4f5-2915-41cd-ac98-98cd822a119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319bfa-3f65-44d8-9f91-bfd83a0e11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34d4f5-2915-41cd-ac98-98cd822a119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b134d4f5-2915-41cd-ac98-98cd822a119e">
      <UserInfo>
        <DisplayName/>
        <AccountId xsi:nil="true"/>
        <AccountType/>
      </UserInfo>
    </SharedWithUsers>
  </documentManagement>
</p:properties>
</file>

<file path=customXml/itemProps1.xml><?xml version="1.0" encoding="utf-8"?>
<ds:datastoreItem xmlns:ds="http://schemas.openxmlformats.org/officeDocument/2006/customXml" ds:itemID="{C2C63015-15A7-477A-9C22-03E711AAC2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5319bfa-3f65-44d8-9f91-bfd83a0e1198"/>
    <ds:schemaRef ds:uri="b134d4f5-2915-41cd-ac98-98cd822a11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D6B120D-A0FB-4DD8-992E-3D48283A8AF5}">
  <ds:schemaRefs>
    <ds:schemaRef ds:uri="http://schemas.microsoft.com/sharepoint/v3/contenttype/forms"/>
  </ds:schemaRefs>
</ds:datastoreItem>
</file>

<file path=customXml/itemProps3.xml><?xml version="1.0" encoding="utf-8"?>
<ds:datastoreItem xmlns:ds="http://schemas.openxmlformats.org/officeDocument/2006/customXml" ds:itemID="{4C73297F-598B-4DCB-BCE9-E508A25225E1}">
  <ds:schemaRefs>
    <ds:schemaRef ds:uri="http://purl.org/dc/terms/"/>
    <ds:schemaRef ds:uri="http://purl.org/dc/elements/1.1/"/>
    <ds:schemaRef ds:uri="http://www.w3.org/XML/1998/namespace"/>
    <ds:schemaRef ds:uri="http://schemas.microsoft.com/office/2006/metadata/propertie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b134d4f5-2915-41cd-ac98-98cd822a119e"/>
  </ds:schemaRefs>
</ds:datastoreItem>
</file>

<file path=docProps/app.xml><?xml version="1.0" encoding="utf-8"?>
<Properties xmlns="http://schemas.openxmlformats.org/officeDocument/2006/extended-properties" xmlns:vt="http://schemas.openxmlformats.org/officeDocument/2006/docPropsVTypes">
  <Template>phs-powerpoint-master-template-16to9</Template>
  <TotalTime>2870</TotalTime>
  <Words>432</Words>
  <Application>Microsoft Office PowerPoint</Application>
  <PresentationFormat>Widescreen</PresentationFormat>
  <Paragraphs>104</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Calibri</vt:lpstr>
      <vt:lpstr>inherit</vt:lpstr>
      <vt:lpstr>system-ui</vt:lpstr>
      <vt:lpstr>Custom Design</vt:lpstr>
      <vt:lpstr>PHS Rshiny Dashboard Project </vt:lpstr>
      <vt:lpstr>PowerPoint Presentation</vt:lpstr>
      <vt:lpstr>Public Health Scotland</vt:lpstr>
      <vt:lpstr>Data, data quality and ethics.</vt:lpstr>
      <vt:lpstr>Tools were used for the project: </vt:lpstr>
      <vt:lpstr>Our dashboard</vt:lpstr>
      <vt:lpstr>Result</vt:lpstr>
      <vt:lpstr>PowerPoint Presentation</vt:lpstr>
      <vt:lpstr>Future effects of the pandemic</vt:lpstr>
    </vt:vector>
  </TitlesOfParts>
  <Company>NHS HealthScotland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Kerry McKenzie</dc:creator>
  <cp:lastModifiedBy>Emily Noone</cp:lastModifiedBy>
  <cp:revision>94</cp:revision>
  <dcterms:created xsi:type="dcterms:W3CDTF">2020-06-04T15:39:12Z</dcterms:created>
  <dcterms:modified xsi:type="dcterms:W3CDTF">2022-02-03T20:45:51Z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0x01010089DBEC408BD8C541BF1D0A7A8185C73A</vt:lpwstr>
  </property>
  <property fmtid="{D5CDD505-2E9C-101B-9397-08002B2CF9AE}" pid="3" name="Order">
    <vt:r8>5200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