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13"/>
  </p:notesMasterIdLst>
  <p:sldIdLst>
    <p:sldId id="257" r:id="rId5"/>
    <p:sldId id="258" r:id="rId6"/>
    <p:sldId id="306" r:id="rId7"/>
    <p:sldId id="294" r:id="rId8"/>
    <p:sldId id="292" r:id="rId9"/>
    <p:sldId id="290" r:id="rId10"/>
    <p:sldId id="308" r:id="rId11"/>
    <p:sldId id="3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56"/>
  </p:normalViewPr>
  <p:slideViewPr>
    <p:cSldViewPr snapToGrid="0">
      <p:cViewPr varScale="1">
        <p:scale>
          <a:sx n="91" d="100"/>
          <a:sy n="91" d="100"/>
        </p:scale>
        <p:origin x="208" y="5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54-0CA5-44AB-9462-15980807500D}" type="datetimeFigureOut">
              <a:rPr lang="en-GB" smtClean="0"/>
              <a:t>03/02/2022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DBBFF-ADCD-48C9-B31C-F6B7BBEE0048}" type="slidenum">
              <a:rPr lang="en-GB" smtClean="0"/>
              <a:t>‹#›</a:t>
            </a:fld>
            <a:endParaRPr lang="en-GB"/>
          </a:p>
        </p:txBody>
      </p:sp>
    </p:spTree>
    <p:extLst>
      <p:ext uri="{BB962C8B-B14F-4D97-AF65-F5344CB8AC3E}">
        <p14:creationId xmlns:p14="http://schemas.microsoft.com/office/powerpoint/2010/main" val="84589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4DBBFF-ADCD-48C9-B31C-F6B7BBEE0048}" type="slidenum">
              <a:rPr lang="en-GB" smtClean="0"/>
              <a:t>1</a:t>
            </a:fld>
            <a:endParaRPr lang="en-GB"/>
          </a:p>
        </p:txBody>
      </p:sp>
    </p:spTree>
    <p:extLst>
      <p:ext uri="{BB962C8B-B14F-4D97-AF65-F5344CB8AC3E}">
        <p14:creationId xmlns:p14="http://schemas.microsoft.com/office/powerpoint/2010/main" val="295289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4DBBFF-ADCD-48C9-B31C-F6B7BBEE0048}" type="slidenum">
              <a:rPr lang="en-GB" smtClean="0"/>
              <a:t>5</a:t>
            </a:fld>
            <a:endParaRPr lang="en-GB"/>
          </a:p>
        </p:txBody>
      </p:sp>
    </p:spTree>
    <p:extLst>
      <p:ext uri="{BB962C8B-B14F-4D97-AF65-F5344CB8AC3E}">
        <p14:creationId xmlns:p14="http://schemas.microsoft.com/office/powerpoint/2010/main" val="2814157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351" y="283225"/>
            <a:ext cx="10515600" cy="1325563"/>
          </a:xfrm>
        </p:spPr>
        <p:txBody>
          <a:bodyPr/>
          <a:lstStyle/>
          <a:p>
            <a:r>
              <a:rPr lang="en-GB" dirty="0">
                <a:latin typeface="+mn-lt"/>
              </a:rPr>
              <a:t>PHS </a:t>
            </a:r>
            <a:r>
              <a:rPr lang="en-GB" dirty="0" err="1">
                <a:latin typeface="+mn-lt"/>
              </a:rPr>
              <a:t>Rshiny</a:t>
            </a:r>
            <a:r>
              <a:rPr lang="en-GB" dirty="0">
                <a:latin typeface="+mn-lt"/>
              </a:rPr>
              <a:t> Dashboard Project</a:t>
            </a:r>
            <a:br>
              <a:rPr lang="en-GB" dirty="0"/>
            </a:br>
            <a:endParaRPr lang="en-GB" dirty="0"/>
          </a:p>
        </p:txBody>
      </p:sp>
      <p:sp>
        <p:nvSpPr>
          <p:cNvPr id="3" name="Text Placeholder 2"/>
          <p:cNvSpPr>
            <a:spLocks noGrp="1"/>
          </p:cNvSpPr>
          <p:nvPr>
            <p:ph type="body" sz="quarter" idx="10"/>
          </p:nvPr>
        </p:nvSpPr>
        <p:spPr>
          <a:xfrm>
            <a:off x="738717" y="2319338"/>
            <a:ext cx="10515600" cy="1883952"/>
          </a:xfrm>
        </p:spPr>
        <p:txBody>
          <a:bodyPr>
            <a:normAutofit fontScale="25000" lnSpcReduction="20000"/>
          </a:bodyPr>
          <a:lstStyle/>
          <a:p>
            <a:r>
              <a:rPr lang="en-GB" sz="9600" dirty="0"/>
              <a:t>Emily </a:t>
            </a:r>
            <a:r>
              <a:rPr lang="en-GB" sz="9600" dirty="0" err="1"/>
              <a:t>Noone</a:t>
            </a:r>
            <a:endParaRPr lang="en-GB" sz="9600" dirty="0"/>
          </a:p>
          <a:p>
            <a:r>
              <a:rPr lang="en-GB" sz="9600" dirty="0" err="1"/>
              <a:t>Neringa</a:t>
            </a:r>
            <a:r>
              <a:rPr lang="en-GB" sz="9600" dirty="0"/>
              <a:t> </a:t>
            </a:r>
            <a:r>
              <a:rPr lang="en-GB" sz="9600" dirty="0" err="1"/>
              <a:t>Siugzdinyte</a:t>
            </a:r>
            <a:endParaRPr lang="en-GB" sz="9600" dirty="0"/>
          </a:p>
          <a:p>
            <a:r>
              <a:rPr lang="en-GB" sz="9600" dirty="0"/>
              <a:t>Tom Wightman</a:t>
            </a:r>
          </a:p>
          <a:p>
            <a:r>
              <a:rPr lang="en-GB" sz="9600" dirty="0"/>
              <a:t>Mujtaba </a:t>
            </a:r>
            <a:r>
              <a:rPr lang="en-GB" sz="9600" dirty="0" err="1"/>
              <a:t>Khider</a:t>
            </a:r>
            <a:endParaRPr lang="en-GB" sz="9600" dirty="0"/>
          </a:p>
          <a:p>
            <a:endParaRPr lang="en-GB" sz="9600" dirty="0"/>
          </a:p>
          <a:p>
            <a:r>
              <a:rPr lang="en-GB" sz="9600" dirty="0"/>
              <a:t>D12-Codeclan</a:t>
            </a:r>
          </a:p>
          <a:p>
            <a:endParaRPr lang="en-GB" sz="9600" b="1" dirty="0">
              <a:latin typeface="system-ui"/>
            </a:endParaRPr>
          </a:p>
          <a:p>
            <a:endParaRPr lang="en-GB" sz="9600" b="1" dirty="0">
              <a:latin typeface="system-ui"/>
            </a:endParaRPr>
          </a:p>
          <a:p>
            <a:r>
              <a:rPr lang="en-GB" sz="9600" dirty="0"/>
              <a:t>@P_H_S_Official</a:t>
            </a:r>
          </a:p>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pic>
        <p:nvPicPr>
          <p:cNvPr id="6" name="Picture 5" descr="A picture containing text, clipart&#10;&#10;Description automatically generated">
            <a:extLst>
              <a:ext uri="{FF2B5EF4-FFF2-40B4-BE49-F238E27FC236}">
                <a16:creationId xmlns:a16="http://schemas.microsoft.com/office/drawing/2014/main" id="{7E084BB2-7634-D349-8C4E-E22F75D60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084" y="2936376"/>
            <a:ext cx="5961413" cy="1529420"/>
          </a:xfrm>
          <a:prstGeom prst="rect">
            <a:avLst/>
          </a:prstGeom>
        </p:spPr>
      </p:pic>
    </p:spTree>
    <p:extLst>
      <p:ext uri="{BB962C8B-B14F-4D97-AF65-F5344CB8AC3E}">
        <p14:creationId xmlns:p14="http://schemas.microsoft.com/office/powerpoint/2010/main" val="1058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066"/>
            <a:ext cx="10515600" cy="1325563"/>
          </a:xfrm>
        </p:spPr>
        <p:txBody>
          <a:bodyPr/>
          <a:lstStyle/>
          <a:p>
            <a:r>
              <a:rPr lang="en-GB" dirty="0">
                <a:solidFill>
                  <a:srgbClr val="7030A0"/>
                </a:solidFill>
              </a:rPr>
              <a:t>Public Health Scotland</a:t>
            </a:r>
          </a:p>
        </p:txBody>
      </p:sp>
      <p:sp>
        <p:nvSpPr>
          <p:cNvPr id="3" name="Content Placeholder 2"/>
          <p:cNvSpPr>
            <a:spLocks noGrp="1"/>
          </p:cNvSpPr>
          <p:nvPr>
            <p:ph idx="1"/>
          </p:nvPr>
        </p:nvSpPr>
        <p:spPr>
          <a:xfrm>
            <a:off x="732692" y="1608629"/>
            <a:ext cx="10515600" cy="4351338"/>
          </a:xfrm>
        </p:spPr>
        <p:txBody>
          <a:bodyPr/>
          <a:lstStyle/>
          <a:p>
            <a:r>
              <a:rPr lang="en-GB" dirty="0"/>
              <a:t>Scotland’s lead national agency for improving and protecting the health and wellbeing of all of Scotland’s people.</a:t>
            </a:r>
          </a:p>
          <a:p>
            <a:endParaRPr lang="en-GB" dirty="0"/>
          </a:p>
          <a:p>
            <a:r>
              <a:rPr lang="en-GB" dirty="0"/>
              <a:t>the vision  of a Scotland where everybody thrives. </a:t>
            </a:r>
          </a:p>
          <a:p>
            <a:endParaRPr lang="en-GB" dirty="0"/>
          </a:p>
          <a:p>
            <a:r>
              <a:rPr lang="en-GB" dirty="0"/>
              <a:t>there  focus is on increasing healthy life expectancy and reducing premature mortality. </a:t>
            </a:r>
          </a:p>
          <a:p>
            <a:endParaRPr lang="en-GB" dirty="0"/>
          </a:p>
          <a:p>
            <a:r>
              <a:rPr lang="en-GB" dirty="0"/>
              <a:t>Bringing together Information Services Division, Health Protection Scotland and NHS Health Scotland</a:t>
            </a:r>
          </a:p>
        </p:txBody>
      </p:sp>
    </p:spTree>
    <p:extLst>
      <p:ext uri="{BB962C8B-B14F-4D97-AF65-F5344CB8AC3E}">
        <p14:creationId xmlns:p14="http://schemas.microsoft.com/office/powerpoint/2010/main" val="257302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AE5B1-CDF8-1E4D-882D-63470A8DE5BE}"/>
              </a:ext>
            </a:extLst>
          </p:cNvPr>
          <p:cNvSpPr txBox="1"/>
          <p:nvPr/>
        </p:nvSpPr>
        <p:spPr>
          <a:xfrm>
            <a:off x="380010" y="83501"/>
            <a:ext cx="10578875" cy="4585871"/>
          </a:xfrm>
          <a:prstGeom prst="rect">
            <a:avLst/>
          </a:prstGeom>
          <a:noFill/>
        </p:spPr>
        <p:txBody>
          <a:bodyPr wrap="square" rtlCol="0">
            <a:spAutoFit/>
          </a:bodyPr>
          <a:lstStyle/>
          <a:p>
            <a:br>
              <a:rPr lang="en-GB" sz="2400" dirty="0">
                <a:latin typeface="Arial" panose="020B0604020202020204" pitchFamily="34" charset="0"/>
                <a:cs typeface="Arial" panose="020B0604020202020204" pitchFamily="34" charset="0"/>
              </a:rPr>
            </a:br>
            <a:r>
              <a:rPr lang="en-GB" sz="2800" b="1" dirty="0">
                <a:solidFill>
                  <a:srgbClr val="7030A0"/>
                </a:solidFill>
                <a:latin typeface="Arial" panose="020B0604020202020204" pitchFamily="34" charset="0"/>
                <a:cs typeface="Arial" panose="020B0604020202020204" pitchFamily="34" charset="0"/>
              </a:rPr>
              <a:t>Objective:</a:t>
            </a:r>
          </a:p>
          <a:p>
            <a:endParaRPr lang="en-GB" sz="2400" dirty="0">
              <a:latin typeface="Arial" panose="020B0604020202020204" pitchFamily="34" charset="0"/>
              <a:cs typeface="Arial" panose="020B0604020202020204" pitchFamily="34" charset="0"/>
            </a:endParaRPr>
          </a:p>
          <a:p>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our target in this project look at different aspects ;</a:t>
            </a:r>
          </a:p>
          <a:p>
            <a:r>
              <a:rPr lang="en-GB" sz="2400" dirty="0">
                <a:latin typeface="Arial" panose="020B0604020202020204" pitchFamily="34" charset="0"/>
                <a:cs typeface="Arial" panose="020B0604020202020204" pitchFamily="34" charset="0"/>
              </a:rPr>
              <a:t>  </a:t>
            </a:r>
          </a:p>
          <a:p>
            <a:r>
              <a:rPr lang="en-GB" sz="2400" dirty="0">
                <a:latin typeface="Arial" panose="020B0604020202020204" pitchFamily="34" charset="0"/>
                <a:cs typeface="Arial" panose="020B0604020202020204" pitchFamily="34" charset="0"/>
              </a:rPr>
              <a:t>Temporal: How has this issue changed over time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Geographic: How does this issue different between areas in Scotland</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Demographic: Who is most affected by this issue</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36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7" y="66379"/>
            <a:ext cx="11228379" cy="1325563"/>
          </a:xfrm>
        </p:spPr>
        <p:txBody>
          <a:bodyPr/>
          <a:lstStyle/>
          <a:p>
            <a:r>
              <a:rPr lang="en-GB" dirty="0">
                <a:solidFill>
                  <a:srgbClr val="7030A0"/>
                </a:solidFill>
              </a:rPr>
              <a:t>Tools were used for the project:</a:t>
            </a:r>
            <a:br>
              <a:rPr lang="en-GB" dirty="0"/>
            </a:br>
            <a:endParaRPr lang="en-GB" dirty="0"/>
          </a:p>
        </p:txBody>
      </p:sp>
      <p:sp>
        <p:nvSpPr>
          <p:cNvPr id="4" name="TextBox 3">
            <a:extLst>
              <a:ext uri="{FF2B5EF4-FFF2-40B4-BE49-F238E27FC236}">
                <a16:creationId xmlns:a16="http://schemas.microsoft.com/office/drawing/2014/main" id="{7E502876-E0E1-654A-938D-FFF97B5A89AA}"/>
              </a:ext>
            </a:extLst>
          </p:cNvPr>
          <p:cNvSpPr txBox="1"/>
          <p:nvPr/>
        </p:nvSpPr>
        <p:spPr>
          <a:xfrm>
            <a:off x="578120" y="1443841"/>
            <a:ext cx="10854046" cy="3970318"/>
          </a:xfrm>
          <a:prstGeom prst="rect">
            <a:avLst/>
          </a:prstGeom>
          <a:noFill/>
        </p:spPr>
        <p:txBody>
          <a:bodyPr wrap="square" rtlCol="0">
            <a:spAutoFit/>
          </a:bodyPr>
          <a:lstStyle/>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Zoom </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Trello</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Git/GitHub</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R Studios</a:t>
            </a:r>
          </a:p>
          <a:p>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44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8" y="29256"/>
            <a:ext cx="10515600" cy="1325563"/>
          </a:xfrm>
        </p:spPr>
        <p:txBody>
          <a:bodyPr/>
          <a:lstStyle/>
          <a:p>
            <a:r>
              <a:rPr lang="en-GB" sz="3200" dirty="0">
                <a:solidFill>
                  <a:srgbClr val="7030A0"/>
                </a:solidFill>
              </a:rPr>
              <a:t>Our </a:t>
            </a:r>
            <a:r>
              <a:rPr lang="en-GB" sz="3200" dirty="0" err="1">
                <a:solidFill>
                  <a:srgbClr val="7030A0"/>
                </a:solidFill>
              </a:rPr>
              <a:t>Dashbord</a:t>
            </a:r>
            <a:r>
              <a:rPr lang="en-GB" sz="3200" dirty="0">
                <a:solidFill>
                  <a:srgbClr val="7030A0"/>
                </a:solidFill>
              </a:rPr>
              <a:t>, data and the theme</a:t>
            </a:r>
            <a:endParaRPr lang="en-GB" dirty="0">
              <a:solidFill>
                <a:srgbClr val="7030A0"/>
              </a:solidFill>
            </a:endParaRPr>
          </a:p>
        </p:txBody>
      </p:sp>
      <p:sp>
        <p:nvSpPr>
          <p:cNvPr id="13" name="TextBox 12"/>
          <p:cNvSpPr txBox="1"/>
          <p:nvPr/>
        </p:nvSpPr>
        <p:spPr>
          <a:xfrm>
            <a:off x="208524" y="6204005"/>
            <a:ext cx="7437208"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BABECA21-1EA2-0C4E-921E-86A521751892}"/>
              </a:ext>
            </a:extLst>
          </p:cNvPr>
          <p:cNvSpPr txBox="1"/>
          <p:nvPr/>
        </p:nvSpPr>
        <p:spPr>
          <a:xfrm>
            <a:off x="320634" y="1246909"/>
            <a:ext cx="11305308" cy="4893647"/>
          </a:xfrm>
          <a:prstGeom prst="rect">
            <a:avLst/>
          </a:prstGeom>
          <a:noFill/>
        </p:spPr>
        <p:txBody>
          <a:bodyPr wrap="square">
            <a:spAutoFit/>
          </a:bodyPr>
          <a:lstStyle/>
          <a:p>
            <a:r>
              <a:rPr lang="en-GB" sz="2400" b="1" dirty="0" err="1">
                <a:latin typeface="Arial" panose="020B0604020202020204" pitchFamily="34" charset="0"/>
                <a:cs typeface="Arial" panose="020B0604020202020204" pitchFamily="34" charset="0"/>
              </a:rPr>
              <a:t>Dashbord</a:t>
            </a:r>
            <a:r>
              <a:rPr lang="en-GB" sz="2400" b="1" dirty="0">
                <a:latin typeface="Arial" panose="020B0604020202020204" pitchFamily="34" charset="0"/>
                <a:cs typeface="Arial" panose="020B0604020202020204" pitchFamily="34" charset="0"/>
              </a:rPr>
              <a:t>:</a:t>
            </a:r>
          </a:p>
          <a:p>
            <a:r>
              <a:rPr lang="en-GB" sz="2400" b="0" dirty="0">
                <a:effectLst/>
                <a:latin typeface="inherit"/>
              </a:rPr>
              <a:t>Brief description of dashboard </a:t>
            </a:r>
            <a:r>
              <a:rPr lang="en-GB" sz="2400" dirty="0">
                <a:latin typeface="inherit"/>
              </a:rPr>
              <a:t>:</a:t>
            </a:r>
            <a:endParaRPr lang="en-GB" sz="2400" b="0" dirty="0">
              <a:effectLst/>
              <a:latin typeface="inherit"/>
            </a:endParaRPr>
          </a:p>
          <a:p>
            <a:r>
              <a:rPr lang="en-GB" sz="2400" dirty="0">
                <a:effectLst/>
              </a:rPr>
              <a:t>Our dashboard focusses on the impact that past winters have had on NHS Scotland with regards to demographics, medical centre capacity and volume of admissions. </a:t>
            </a:r>
          </a:p>
          <a:p>
            <a:r>
              <a:rPr lang="en-GB" sz="2400" b="1" dirty="0">
                <a:effectLst/>
                <a:latin typeface="Arial" panose="020B0604020202020204" pitchFamily="34" charset="0"/>
                <a:cs typeface="Arial" panose="020B0604020202020204" pitchFamily="34" charset="0"/>
              </a:rPr>
              <a:t>data:</a:t>
            </a:r>
          </a:p>
          <a:p>
            <a:r>
              <a:rPr lang="en-GB" sz="2400" b="1" dirty="0">
                <a:effectLst/>
                <a:latin typeface="Arial" panose="020B0604020202020204" pitchFamily="34" charset="0"/>
                <a:cs typeface="Arial" panose="020B0604020202020204" pitchFamily="34" charset="0"/>
              </a:rPr>
              <a:t> </a:t>
            </a:r>
            <a:r>
              <a:rPr lang="en-GB" sz="2400" dirty="0">
                <a:effectLst/>
              </a:rPr>
              <a:t>is openly sourced and can be found on the Public Health Scotland (PHS) website. The data specifically looks at acute admissions within secondary care within NHS Scotland. This consists of data from 14 health boards and over 250 individual medical centres.</a:t>
            </a:r>
          </a:p>
          <a:p>
            <a:r>
              <a:rPr lang="en-GB" sz="2400" b="1">
                <a:effectLst/>
                <a:latin typeface="Arial" panose="020B0604020202020204" pitchFamily="34" charset="0"/>
                <a:cs typeface="Arial" panose="020B0604020202020204" pitchFamily="34" charset="0"/>
              </a:rPr>
              <a:t>theme</a:t>
            </a:r>
            <a:r>
              <a:rPr lang="en-GB" sz="2400" b="1" dirty="0">
                <a:effectLst/>
                <a:latin typeface="Arial" panose="020B0604020202020204" pitchFamily="34" charset="0"/>
                <a:cs typeface="Arial" panose="020B0604020202020204" pitchFamily="34" charset="0"/>
              </a:rPr>
              <a:t>: </a:t>
            </a:r>
          </a:p>
          <a:p>
            <a:r>
              <a:rPr lang="en-GB" sz="2400" dirty="0">
                <a:effectLst/>
              </a:rPr>
              <a:t>for the project is to look at the trends of admissions over 5 years, with a deeper investigation on the winter of 2020 moving into 2021. </a:t>
            </a:r>
          </a:p>
          <a:p>
            <a:br>
              <a:rPr lang="en-GB" sz="2400" dirty="0"/>
            </a:br>
            <a:endParaRPr lang="en-US" sz="2400" dirty="0"/>
          </a:p>
        </p:txBody>
      </p:sp>
    </p:spTree>
    <p:extLst>
      <p:ext uri="{BB962C8B-B14F-4D97-AF65-F5344CB8AC3E}">
        <p14:creationId xmlns:p14="http://schemas.microsoft.com/office/powerpoint/2010/main" val="426867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3" name="Text Placeholder 2"/>
          <p:cNvSpPr>
            <a:spLocks noGrp="1"/>
          </p:cNvSpPr>
          <p:nvPr>
            <p:ph type="body" sz="quarter" idx="10"/>
          </p:nvPr>
        </p:nvSpPr>
        <p:spPr>
          <a:xfrm>
            <a:off x="738717" y="2319338"/>
            <a:ext cx="10515600" cy="1883952"/>
          </a:xfrm>
        </p:spPr>
        <p:txBody>
          <a:bodyPr>
            <a:normAutofit/>
          </a:bodyPr>
          <a:lstStyle/>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spTree>
    <p:extLst>
      <p:ext uri="{BB962C8B-B14F-4D97-AF65-F5344CB8AC3E}">
        <p14:creationId xmlns:p14="http://schemas.microsoft.com/office/powerpoint/2010/main" val="3860546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C5DE-8695-4A48-930F-BD2929B99283}"/>
              </a:ext>
            </a:extLst>
          </p:cNvPr>
          <p:cNvSpPr>
            <a:spLocks noGrp="1"/>
          </p:cNvSpPr>
          <p:nvPr>
            <p:ph type="title"/>
          </p:nvPr>
        </p:nvSpPr>
        <p:spPr/>
        <p:txBody>
          <a:bodyPr/>
          <a:lstStyle/>
          <a:p>
            <a:endParaRPr lang="en-US" dirty="0"/>
          </a:p>
        </p:txBody>
      </p:sp>
      <p:sp>
        <p:nvSpPr>
          <p:cNvPr id="5" name="TextBox 4">
            <a:extLst>
              <a:ext uri="{FF2B5EF4-FFF2-40B4-BE49-F238E27FC236}">
                <a16:creationId xmlns:a16="http://schemas.microsoft.com/office/drawing/2014/main" id="{5B41E39C-DF85-0E4D-A931-3D2D8C623A29}"/>
              </a:ext>
            </a:extLst>
          </p:cNvPr>
          <p:cNvSpPr txBox="1"/>
          <p:nvPr/>
        </p:nvSpPr>
        <p:spPr>
          <a:xfrm>
            <a:off x="4358244" y="2648197"/>
            <a:ext cx="2398816" cy="1638795"/>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7763797-FCF2-0F4B-B6DF-425232EDA50A}"/>
              </a:ext>
            </a:extLst>
          </p:cNvPr>
          <p:cNvSpPr txBox="1"/>
          <p:nvPr/>
        </p:nvSpPr>
        <p:spPr>
          <a:xfrm>
            <a:off x="4546270" y="1790205"/>
            <a:ext cx="2398816" cy="1638795"/>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50376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1325563"/>
          </a:xfrm>
        </p:spPr>
        <p:txBody>
          <a:bodyPr vert="horz" lIns="91440" tIns="45720" rIns="91440" bIns="45720" rtlCol="0" anchor="ctr">
            <a:normAutofit/>
          </a:bodyPr>
          <a:lstStyle/>
          <a:p>
            <a:br>
              <a:rPr lang="en-GB"/>
            </a:br>
            <a:endParaRPr lang="en-GB" dirty="0"/>
          </a:p>
        </p:txBody>
      </p:sp>
      <p:pic>
        <p:nvPicPr>
          <p:cNvPr id="1034" name="Picture 10" descr="Plot object">
            <a:extLst>
              <a:ext uri="{FF2B5EF4-FFF2-40B4-BE49-F238E27FC236}">
                <a16:creationId xmlns:a16="http://schemas.microsoft.com/office/drawing/2014/main" id="{5185E225-CB30-1149-AB0E-2CA3D13372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880" y="562708"/>
            <a:ext cx="5002859" cy="527248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737E31-D0D6-D749-80A4-82F5306A1DB9}"/>
              </a:ext>
            </a:extLst>
          </p:cNvPr>
          <p:cNvSpPr txBox="1"/>
          <p:nvPr/>
        </p:nvSpPr>
        <p:spPr>
          <a:xfrm>
            <a:off x="6197600" y="984738"/>
            <a:ext cx="5156200" cy="4850457"/>
          </a:xfrm>
          <a:prstGeom prst="rect">
            <a:avLst/>
          </a:prstGeom>
        </p:spPr>
        <p:txBody>
          <a:bodyPr vert="horz" lIns="91440" tIns="45720" rIns="91440" bIns="45720" rtlCol="0">
            <a:normAutofit/>
          </a:bodyPr>
          <a:lstStyle/>
          <a:p>
            <a:pPr indent="-171450" defTabSz="685800">
              <a:lnSpc>
                <a:spcPct val="90000"/>
              </a:lnSpc>
              <a:spcAft>
                <a:spcPts val="600"/>
              </a:spcAft>
              <a:buFont typeface="Arial" panose="020B0604020202020204" pitchFamily="34" charset="0"/>
              <a:buChar char="•"/>
            </a:pPr>
            <a:r>
              <a:rPr lang="en-US" sz="2400" dirty="0">
                <a:latin typeface="Arial" panose="020B0604020202020204" pitchFamily="34" charset="0"/>
                <a:cs typeface="Arial" panose="020B0604020202020204" pitchFamily="34" charset="0"/>
              </a:rPr>
              <a:t>The group how  lead the population age between (males -70-79)</a:t>
            </a:r>
          </a:p>
          <a:p>
            <a:pPr indent="-171450" defTabSz="685800">
              <a:lnSpc>
                <a:spcPct val="90000"/>
              </a:lnSpc>
              <a:spcAft>
                <a:spcPts val="60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171450" defTabSz="685800">
              <a:lnSpc>
                <a:spcPct val="90000"/>
              </a:lnSpc>
              <a:spcAft>
                <a:spcPts val="600"/>
              </a:spcAft>
              <a:buFont typeface="Arial" panose="020B0604020202020204" pitchFamily="34" charset="0"/>
              <a:buChar char="•"/>
            </a:pPr>
            <a:r>
              <a:rPr lang="en-US" sz="2400" dirty="0">
                <a:latin typeface="Arial" panose="020B0604020202020204" pitchFamily="34" charset="0"/>
                <a:cs typeface="Arial" panose="020B0604020202020204" pitchFamily="34" charset="0"/>
              </a:rPr>
              <a:t>Who is most affected by this issue:</a:t>
            </a:r>
          </a:p>
          <a:p>
            <a:pPr defTabSz="685800">
              <a:lnSpc>
                <a:spcPct val="90000"/>
              </a:lnSpc>
              <a:spcAft>
                <a:spcPts val="600"/>
              </a:spcAft>
            </a:pPr>
            <a:r>
              <a:rPr lang="en-US" sz="2400" dirty="0">
                <a:latin typeface="Arial" panose="020B0604020202020204" pitchFamily="34" charset="0"/>
                <a:cs typeface="Arial" panose="020B0604020202020204" pitchFamily="34" charset="0"/>
              </a:rPr>
              <a:t>( women) </a:t>
            </a:r>
          </a:p>
          <a:p>
            <a:pPr indent="-171450" defTabSz="685800">
              <a:lnSpc>
                <a:spcPct val="90000"/>
              </a:lnSpc>
              <a:spcAft>
                <a:spcPts val="60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defTabSz="685800">
              <a:lnSpc>
                <a:spcPct val="90000"/>
              </a:lnSpc>
              <a:spcAft>
                <a:spcPts val="600"/>
              </a:spcAft>
            </a:pPr>
            <a:r>
              <a:rPr lang="en-US" sz="2400">
                <a:latin typeface="Arial" panose="020B0604020202020204" pitchFamily="34" charset="0"/>
                <a:cs typeface="Arial" panose="020B0604020202020204" pitchFamily="34" charset="0"/>
              </a:rPr>
              <a:t>Reasons?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47292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134d4f5-2915-41cd-ac98-98cd822a119e">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9DBEC408BD8C541BF1D0A7A8185C73A" ma:contentTypeVersion="12" ma:contentTypeDescription="Create a new document." ma:contentTypeScope="" ma:versionID="facabb8aa984d0d3774c59da9b89c4d8">
  <xsd:schema xmlns:xsd="http://www.w3.org/2001/XMLSchema" xmlns:xs="http://www.w3.org/2001/XMLSchema" xmlns:p="http://schemas.microsoft.com/office/2006/metadata/properties" xmlns:ns2="05319bfa-3f65-44d8-9f91-bfd83a0e1198" xmlns:ns3="b134d4f5-2915-41cd-ac98-98cd822a119e" targetNamespace="http://schemas.microsoft.com/office/2006/metadata/properties" ma:root="true" ma:fieldsID="5cdd2d8a927ab4e2f0be1df0f9880cf7" ns2:_="" ns3:_="">
    <xsd:import namespace="05319bfa-3f65-44d8-9f91-bfd83a0e1198"/>
    <xsd:import namespace="b134d4f5-2915-41cd-ac98-98cd822a11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319bfa-3f65-44d8-9f91-bfd83a0e1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4d4f5-2915-41cd-ac98-98cd822a11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73297F-598B-4DCB-BCE9-E508A25225E1}">
  <ds:schemaRef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134d4f5-2915-41cd-ac98-98cd822a119e"/>
  </ds:schemaRefs>
</ds:datastoreItem>
</file>

<file path=customXml/itemProps2.xml><?xml version="1.0" encoding="utf-8"?>
<ds:datastoreItem xmlns:ds="http://schemas.openxmlformats.org/officeDocument/2006/customXml" ds:itemID="{C2C63015-15A7-477A-9C22-03E711AAC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319bfa-3f65-44d8-9f91-bfd83a0e1198"/>
    <ds:schemaRef ds:uri="b134d4f5-2915-41cd-ac98-98cd822a11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6B120D-A0FB-4DD8-992E-3D48283A8A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2648</TotalTime>
  <Words>291</Words>
  <Application>Microsoft Macintosh PowerPoint</Application>
  <PresentationFormat>Widescreen</PresentationFormat>
  <Paragraphs>58</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inherit</vt:lpstr>
      <vt:lpstr>system-ui</vt:lpstr>
      <vt:lpstr>Custom Design</vt:lpstr>
      <vt:lpstr>PHS Rshiny Dashboard Project </vt:lpstr>
      <vt:lpstr>Public Health Scotland</vt:lpstr>
      <vt:lpstr>PowerPoint Presentation</vt:lpstr>
      <vt:lpstr>Tools were used for the project: </vt:lpstr>
      <vt:lpstr>Our Dashbord, data and the theme</vt:lpstr>
      <vt:lpstr>Result</vt:lpstr>
      <vt:lpstr>PowerPoint Presentation</vt:lpstr>
      <vt:lpstr> </vt:lpstr>
    </vt:vector>
  </TitlesOfParts>
  <Company>NHS HealthScotland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McKenzie</dc:creator>
  <cp:lastModifiedBy>Ibrahem Awad (Student)</cp:lastModifiedBy>
  <cp:revision>90</cp:revision>
  <dcterms:created xsi:type="dcterms:W3CDTF">2020-06-04T15:39:12Z</dcterms:created>
  <dcterms:modified xsi:type="dcterms:W3CDTF">2022-02-03T16:13:38Z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0x01010089DBEC408BD8C541BF1D0A7A8185C73A</vt:lpwstr>
  </property>
  <property fmtid="{D5CDD505-2E9C-101B-9397-08002B2CF9AE}" pid="3" name="Order">
    <vt:r8>5200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