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6" r:id="rId1"/>
  </p:sldMasterIdLst>
  <p:sldIdLst>
    <p:sldId id="256" r:id="rId2"/>
    <p:sldId id="257" r:id="rId3"/>
    <p:sldId id="260" r:id="rId4"/>
    <p:sldId id="270" r:id="rId5"/>
    <p:sldId id="261" r:id="rId6"/>
    <p:sldId id="262" r:id="rId7"/>
    <p:sldId id="263" r:id="rId8"/>
    <p:sldId id="266" r:id="rId9"/>
    <p:sldId id="265" r:id="rId10"/>
    <p:sldId id="264" r:id="rId11"/>
    <p:sldId id="271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0391D1E2-062B-4015-B01A-35BD1CD2138B}">
          <p14:sldIdLst>
            <p14:sldId id="256"/>
            <p14:sldId id="257"/>
            <p14:sldId id="260"/>
            <p14:sldId id="270"/>
            <p14:sldId id="261"/>
            <p14:sldId id="262"/>
            <p14:sldId id="263"/>
            <p14:sldId id="266"/>
            <p14:sldId id="265"/>
            <p14:sldId id="264"/>
            <p14:sldId id="271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C82F6-45B7-44E3-AB2C-9AA48424219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6D2AA1-DFE1-4336-994C-CE1CE8BFC6B6}">
      <dgm:prSet/>
      <dgm:spPr/>
      <dgm:t>
        <a:bodyPr/>
        <a:lstStyle/>
        <a:p>
          <a:pPr algn="ctr"/>
          <a:r>
            <a:rPr lang="en-US" b="1" dirty="0">
              <a:cs typeface="+mn-cs"/>
            </a:rPr>
            <a:t>Based on the article</a:t>
          </a:r>
          <a:br>
            <a:rPr lang="en-US" b="1" dirty="0">
              <a:cs typeface="+mn-cs"/>
            </a:rPr>
          </a:br>
          <a:r>
            <a:rPr lang="en-US" b="1" dirty="0">
              <a:cs typeface="+mn-cs"/>
            </a:rPr>
            <a:t>“</a:t>
          </a:r>
          <a:r>
            <a:rPr lang="en-US" b="1" i="1" dirty="0">
              <a:cs typeface="+mn-cs"/>
            </a:rPr>
            <a:t>A Method for Stabilization of Ground Robot Path Controlled by Airborne Autopilot with Time Delay”</a:t>
          </a:r>
          <a:endParaRPr lang="en-US" b="1" dirty="0">
            <a:cs typeface="+mn-cs"/>
          </a:endParaRPr>
        </a:p>
      </dgm:t>
    </dgm:pt>
    <dgm:pt modelId="{CCE1FA57-E58E-4657-9EA6-E19EE2167FED}" type="parTrans" cxnId="{50D0F790-0959-4651-9F84-DFFC7FBB2E73}">
      <dgm:prSet/>
      <dgm:spPr/>
      <dgm:t>
        <a:bodyPr/>
        <a:lstStyle/>
        <a:p>
          <a:endParaRPr lang="en-US"/>
        </a:p>
      </dgm:t>
    </dgm:pt>
    <dgm:pt modelId="{53D994C0-88F2-4029-80BF-DD4E62E39D0F}" type="sibTrans" cxnId="{50D0F790-0959-4651-9F84-DFFC7FBB2E73}">
      <dgm:prSet/>
      <dgm:spPr/>
      <dgm:t>
        <a:bodyPr/>
        <a:lstStyle/>
        <a:p>
          <a:endParaRPr lang="en-US"/>
        </a:p>
      </dgm:t>
    </dgm:pt>
    <dgm:pt modelId="{FFE069A2-6FF4-48A8-862E-5C3C0BD83575}">
      <dgm:prSet/>
      <dgm:spPr/>
      <dgm:t>
        <a:bodyPr/>
        <a:lstStyle/>
        <a:p>
          <a:pPr algn="r"/>
          <a:r>
            <a:rPr lang="he-IL" b="1" dirty="0">
              <a:cs typeface="+mn-cs"/>
            </a:rPr>
            <a:t> </a:t>
          </a:r>
          <a:r>
            <a:rPr lang="en-US" b="1" dirty="0">
              <a:cs typeface="+mn-cs"/>
            </a:rPr>
            <a:t>simulation using MATLAB for the motion of the ground robot based on solving differential equations with delay</a:t>
          </a:r>
        </a:p>
      </dgm:t>
    </dgm:pt>
    <dgm:pt modelId="{DCE8A652-E1F3-4943-8BFE-8FA2EB699BF6}" type="parTrans" cxnId="{47E6C801-D81C-435B-AA32-9D9B3953DB68}">
      <dgm:prSet/>
      <dgm:spPr/>
      <dgm:t>
        <a:bodyPr/>
        <a:lstStyle/>
        <a:p>
          <a:endParaRPr lang="en-US"/>
        </a:p>
      </dgm:t>
    </dgm:pt>
    <dgm:pt modelId="{74845A8F-9EC9-41DE-9AF3-F64BBB90CEF0}" type="sibTrans" cxnId="{47E6C801-D81C-435B-AA32-9D9B3953DB68}">
      <dgm:prSet/>
      <dgm:spPr/>
      <dgm:t>
        <a:bodyPr/>
        <a:lstStyle/>
        <a:p>
          <a:endParaRPr lang="en-US"/>
        </a:p>
      </dgm:t>
    </dgm:pt>
    <dgm:pt modelId="{390B8748-7023-4196-B740-5329741EB3DA}">
      <dgm:prSet/>
      <dgm:spPr/>
      <dgm:t>
        <a:bodyPr/>
        <a:lstStyle/>
        <a:p>
          <a:pPr algn="ctr" rtl="1"/>
          <a:r>
            <a:rPr lang="en-US" b="1" dirty="0"/>
            <a:t>Stability analysis of the system under different control parameters,</a:t>
          </a:r>
          <a:br>
            <a:rPr lang="en-US" dirty="0"/>
          </a:br>
          <a:r>
            <a:rPr lang="en-US" b="1" dirty="0"/>
            <a:t>and comparison of the simulation results to the data in the article</a:t>
          </a:r>
          <a:endParaRPr lang="en-US" dirty="0"/>
        </a:p>
      </dgm:t>
    </dgm:pt>
    <dgm:pt modelId="{0D16BD3F-2A5D-4200-A50F-2530825D6D88}" type="parTrans" cxnId="{FBBC65BF-7EDB-407C-8F6A-38F18A8A7778}">
      <dgm:prSet/>
      <dgm:spPr/>
      <dgm:t>
        <a:bodyPr/>
        <a:lstStyle/>
        <a:p>
          <a:pPr rtl="1"/>
          <a:endParaRPr lang="he-IL"/>
        </a:p>
      </dgm:t>
    </dgm:pt>
    <dgm:pt modelId="{CB8E797F-009E-4893-995B-7C5A8C69AF8D}" type="sibTrans" cxnId="{FBBC65BF-7EDB-407C-8F6A-38F18A8A7778}">
      <dgm:prSet/>
      <dgm:spPr/>
      <dgm:t>
        <a:bodyPr/>
        <a:lstStyle/>
        <a:p>
          <a:pPr rtl="1"/>
          <a:endParaRPr lang="he-IL"/>
        </a:p>
      </dgm:t>
    </dgm:pt>
    <dgm:pt modelId="{B16C41D8-D6D8-4E3E-9F02-DF56D587068F}" type="pres">
      <dgm:prSet presAssocID="{C7DC82F6-45B7-44E3-AB2C-9AA48424219E}" presName="linear" presStyleCnt="0">
        <dgm:presLayoutVars>
          <dgm:animLvl val="lvl"/>
          <dgm:resizeHandles val="exact"/>
        </dgm:presLayoutVars>
      </dgm:prSet>
      <dgm:spPr/>
    </dgm:pt>
    <dgm:pt modelId="{D002EA6A-DE5F-4A9B-8CD5-2C4B09E2AC3C}" type="pres">
      <dgm:prSet presAssocID="{336D2AA1-DFE1-4336-994C-CE1CE8BFC6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36531F-7FD9-4CFB-9661-2E50BAE06257}" type="pres">
      <dgm:prSet presAssocID="{53D994C0-88F2-4029-80BF-DD4E62E39D0F}" presName="spacer" presStyleCnt="0"/>
      <dgm:spPr/>
    </dgm:pt>
    <dgm:pt modelId="{830FD284-2077-43F2-93B6-73C26FB42CEF}" type="pres">
      <dgm:prSet presAssocID="{FFE069A2-6FF4-48A8-862E-5C3C0BD83575}" presName="parentText" presStyleLbl="node1" presStyleIdx="1" presStyleCnt="3" custLinFactNeighborX="90" custLinFactNeighborY="-887">
        <dgm:presLayoutVars>
          <dgm:chMax val="0"/>
          <dgm:bulletEnabled val="1"/>
        </dgm:presLayoutVars>
      </dgm:prSet>
      <dgm:spPr/>
    </dgm:pt>
    <dgm:pt modelId="{D9998EF8-3147-41BB-8C76-0F9E0E868798}" type="pres">
      <dgm:prSet presAssocID="{74845A8F-9EC9-41DE-9AF3-F64BBB90CEF0}" presName="spacer" presStyleCnt="0"/>
      <dgm:spPr/>
    </dgm:pt>
    <dgm:pt modelId="{01C103F0-5932-4230-AE0C-55CC15B75D19}" type="pres">
      <dgm:prSet presAssocID="{390B8748-7023-4196-B740-5329741EB3D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E6C801-D81C-435B-AA32-9D9B3953DB68}" srcId="{C7DC82F6-45B7-44E3-AB2C-9AA48424219E}" destId="{FFE069A2-6FF4-48A8-862E-5C3C0BD83575}" srcOrd="1" destOrd="0" parTransId="{DCE8A652-E1F3-4943-8BFE-8FA2EB699BF6}" sibTransId="{74845A8F-9EC9-41DE-9AF3-F64BBB90CEF0}"/>
    <dgm:cxn modelId="{10927588-24E7-4179-8872-E99B1AF946FF}" type="presOf" srcId="{C7DC82F6-45B7-44E3-AB2C-9AA48424219E}" destId="{B16C41D8-D6D8-4E3E-9F02-DF56D587068F}" srcOrd="0" destOrd="0" presId="urn:microsoft.com/office/officeart/2005/8/layout/vList2"/>
    <dgm:cxn modelId="{50D0F790-0959-4651-9F84-DFFC7FBB2E73}" srcId="{C7DC82F6-45B7-44E3-AB2C-9AA48424219E}" destId="{336D2AA1-DFE1-4336-994C-CE1CE8BFC6B6}" srcOrd="0" destOrd="0" parTransId="{CCE1FA57-E58E-4657-9EA6-E19EE2167FED}" sibTransId="{53D994C0-88F2-4029-80BF-DD4E62E39D0F}"/>
    <dgm:cxn modelId="{F356C096-343C-401D-A34C-DD514FDD512E}" type="presOf" srcId="{FFE069A2-6FF4-48A8-862E-5C3C0BD83575}" destId="{830FD284-2077-43F2-93B6-73C26FB42CEF}" srcOrd="0" destOrd="0" presId="urn:microsoft.com/office/officeart/2005/8/layout/vList2"/>
    <dgm:cxn modelId="{F9CE6597-0932-4BD9-A3D1-5099648717B1}" type="presOf" srcId="{336D2AA1-DFE1-4336-994C-CE1CE8BFC6B6}" destId="{D002EA6A-DE5F-4A9B-8CD5-2C4B09E2AC3C}" srcOrd="0" destOrd="0" presId="urn:microsoft.com/office/officeart/2005/8/layout/vList2"/>
    <dgm:cxn modelId="{FBBC65BF-7EDB-407C-8F6A-38F18A8A7778}" srcId="{C7DC82F6-45B7-44E3-AB2C-9AA48424219E}" destId="{390B8748-7023-4196-B740-5329741EB3DA}" srcOrd="2" destOrd="0" parTransId="{0D16BD3F-2A5D-4200-A50F-2530825D6D88}" sibTransId="{CB8E797F-009E-4893-995B-7C5A8C69AF8D}"/>
    <dgm:cxn modelId="{E49525FD-A653-4DE0-8D73-D153DD96DFEC}" type="presOf" srcId="{390B8748-7023-4196-B740-5329741EB3DA}" destId="{01C103F0-5932-4230-AE0C-55CC15B75D19}" srcOrd="0" destOrd="0" presId="urn:microsoft.com/office/officeart/2005/8/layout/vList2"/>
    <dgm:cxn modelId="{E8FE9AC6-C4A3-426B-B8E9-0FEE3FFFE2B2}" type="presParOf" srcId="{B16C41D8-D6D8-4E3E-9F02-DF56D587068F}" destId="{D002EA6A-DE5F-4A9B-8CD5-2C4B09E2AC3C}" srcOrd="0" destOrd="0" presId="urn:microsoft.com/office/officeart/2005/8/layout/vList2"/>
    <dgm:cxn modelId="{AEBC9C4F-0901-4480-BC32-F9CDC60A8AE5}" type="presParOf" srcId="{B16C41D8-D6D8-4E3E-9F02-DF56D587068F}" destId="{1E36531F-7FD9-4CFB-9661-2E50BAE06257}" srcOrd="1" destOrd="0" presId="urn:microsoft.com/office/officeart/2005/8/layout/vList2"/>
    <dgm:cxn modelId="{909CE332-0A01-49ED-93E4-EDC45C8B02E6}" type="presParOf" srcId="{B16C41D8-D6D8-4E3E-9F02-DF56D587068F}" destId="{830FD284-2077-43F2-93B6-73C26FB42CEF}" srcOrd="2" destOrd="0" presId="urn:microsoft.com/office/officeart/2005/8/layout/vList2"/>
    <dgm:cxn modelId="{F36CA3C5-911A-43DB-A853-26A61C1B93C2}" type="presParOf" srcId="{B16C41D8-D6D8-4E3E-9F02-DF56D587068F}" destId="{D9998EF8-3147-41BB-8C76-0F9E0E868798}" srcOrd="3" destOrd="0" presId="urn:microsoft.com/office/officeart/2005/8/layout/vList2"/>
    <dgm:cxn modelId="{6C21C32D-DD4C-4827-AB15-BABFC58A9A12}" type="presParOf" srcId="{B16C41D8-D6D8-4E3E-9F02-DF56D587068F}" destId="{01C103F0-5932-4230-AE0C-55CC15B75D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2EA6A-DE5F-4A9B-8CD5-2C4B09E2AC3C}">
      <dsp:nvSpPr>
        <dsp:cNvPr id="0" name=""/>
        <dsp:cNvSpPr/>
      </dsp:nvSpPr>
      <dsp:spPr>
        <a:xfrm>
          <a:off x="0" y="55338"/>
          <a:ext cx="5115491" cy="1570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cs typeface="+mn-cs"/>
            </a:rPr>
            <a:t>Based on the article</a:t>
          </a:r>
          <a:br>
            <a:rPr lang="en-US" sz="2200" b="1" kern="1200" dirty="0">
              <a:cs typeface="+mn-cs"/>
            </a:rPr>
          </a:br>
          <a:r>
            <a:rPr lang="en-US" sz="2200" b="1" kern="1200" dirty="0">
              <a:cs typeface="+mn-cs"/>
            </a:rPr>
            <a:t>“</a:t>
          </a:r>
          <a:r>
            <a:rPr lang="en-US" sz="2200" b="1" i="1" kern="1200" dirty="0">
              <a:cs typeface="+mn-cs"/>
            </a:rPr>
            <a:t>A Method for Stabilization of Ground Robot Path Controlled by Airborne Autopilot with Time Delay”</a:t>
          </a:r>
          <a:endParaRPr lang="en-US" sz="2200" b="1" kern="1200" dirty="0">
            <a:cs typeface="+mn-cs"/>
          </a:endParaRPr>
        </a:p>
      </dsp:txBody>
      <dsp:txXfrm>
        <a:off x="76648" y="131986"/>
        <a:ext cx="4962195" cy="1416844"/>
      </dsp:txXfrm>
    </dsp:sp>
    <dsp:sp modelId="{830FD284-2077-43F2-93B6-73C26FB42CEF}">
      <dsp:nvSpPr>
        <dsp:cNvPr id="0" name=""/>
        <dsp:cNvSpPr/>
      </dsp:nvSpPr>
      <dsp:spPr>
        <a:xfrm>
          <a:off x="0" y="1688276"/>
          <a:ext cx="5115491" cy="15701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kern="1200" dirty="0">
              <a:cs typeface="+mn-cs"/>
            </a:rPr>
            <a:t> </a:t>
          </a:r>
          <a:r>
            <a:rPr lang="en-US" sz="2200" b="1" kern="1200" dirty="0">
              <a:cs typeface="+mn-cs"/>
            </a:rPr>
            <a:t>simulation using MATLAB for the motion of the ground robot based on solving differential equations with delay</a:t>
          </a:r>
        </a:p>
      </dsp:txBody>
      <dsp:txXfrm>
        <a:off x="76648" y="1764924"/>
        <a:ext cx="4962195" cy="1416844"/>
      </dsp:txXfrm>
    </dsp:sp>
    <dsp:sp modelId="{01C103F0-5932-4230-AE0C-55CC15B75D19}">
      <dsp:nvSpPr>
        <dsp:cNvPr id="0" name=""/>
        <dsp:cNvSpPr/>
      </dsp:nvSpPr>
      <dsp:spPr>
        <a:xfrm>
          <a:off x="0" y="3322339"/>
          <a:ext cx="5115491" cy="15701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Stability analysis of the system under different control parameters,</a:t>
          </a:r>
          <a:br>
            <a:rPr lang="en-US" sz="2200" kern="1200" dirty="0"/>
          </a:br>
          <a:r>
            <a:rPr lang="en-US" sz="2200" b="1" kern="1200" dirty="0"/>
            <a:t>and comparison of the simulation results to the data in the article</a:t>
          </a:r>
          <a:endParaRPr lang="en-US" sz="2200" kern="1200" dirty="0"/>
        </a:p>
      </dsp:txBody>
      <dsp:txXfrm>
        <a:off x="76648" y="3398987"/>
        <a:ext cx="4962195" cy="1416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206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267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44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493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38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3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5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71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2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7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B321-598E-4611-81AF-CE8FA4108075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052A-80EB-4295-B18A-413E626E2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575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0AFA9F6-E32D-95B9-CC4B-64B056624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00484"/>
            <a:ext cx="5220929" cy="1603904"/>
          </a:xfrm>
        </p:spPr>
        <p:txBody>
          <a:bodyPr anchor="b">
            <a:noAutofit/>
          </a:bodyPr>
          <a:lstStyle/>
          <a:p>
            <a:r>
              <a:rPr lang="en-US" sz="2800" b="1" i="1" dirty="0">
                <a:cs typeface="+mn-cs"/>
              </a:rPr>
              <a:t>Stability Analysis of Delayed Feedback in Mobile Robot Trajectories Using DDE23 Integration</a:t>
            </a:r>
            <a:endParaRPr lang="he-IL" sz="2800" b="1" i="1" dirty="0"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0AC2921-8A34-231C-9793-ABFC77302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752" y="3257292"/>
            <a:ext cx="4498848" cy="3047803"/>
          </a:xfrm>
        </p:spPr>
        <p:txBody>
          <a:bodyPr anchor="t">
            <a:normAutofit/>
          </a:bodyPr>
          <a:lstStyle/>
          <a:p>
            <a:pPr algn="l" rtl="0"/>
            <a:r>
              <a:rPr lang="en-US" b="1" dirty="0"/>
              <a:t>Presented by: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/>
              <a:t>Neriya Hadad</a:t>
            </a:r>
            <a:endParaRPr lang="en-US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Liel </a:t>
            </a:r>
            <a:r>
              <a:rPr lang="en-US" dirty="0" err="1"/>
              <a:t>Tsemah</a:t>
            </a:r>
            <a:endParaRPr lang="en-US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Ariel Cohen</a:t>
            </a:r>
          </a:p>
          <a:p>
            <a:pPr algn="l" rtl="0"/>
            <a:r>
              <a:rPr lang="en-US" b="1" i="1" dirty="0"/>
              <a:t>Advisor: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Dr Oleg </a:t>
            </a:r>
            <a:r>
              <a:rPr lang="en-US" dirty="0" err="1"/>
              <a:t>Kupervasser</a:t>
            </a:r>
            <a:endParaRPr lang="he-IL" dirty="0"/>
          </a:p>
        </p:txBody>
      </p:sp>
      <p:pic>
        <p:nvPicPr>
          <p:cNvPr id="125" name="Picture 124" descr="רובוט הפעלת מחשב">
            <a:extLst>
              <a:ext uri="{FF2B5EF4-FFF2-40B4-BE49-F238E27FC236}">
                <a16:creationId xmlns:a16="http://schemas.microsoft.com/office/drawing/2014/main" id="{6953587C-0024-EC70-7F1D-DAB3A8AC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08" r="10753" b="1"/>
          <a:stretch>
            <a:fillRect/>
          </a:stretch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9419DD69-0236-CA0B-44DB-F177AAC2A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97" y="123485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3592D-548B-AA24-27D8-7B53CE051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9E9BABF6-8E18-2DB1-E0A0-4B61B7DE8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5E336F41-0995-48A7-04DE-2DA1E5FB2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4387F6B-D31D-21F1-3748-93721974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" y="1"/>
            <a:ext cx="12191999" cy="1273044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>
                <a:cs typeface="+mn-cs"/>
              </a:rPr>
              <a:t>Unstable Systems</a:t>
            </a:r>
            <a:endParaRPr lang="he-IL" sz="2800" i="1" dirty="0">
              <a:solidFill>
                <a:schemeClr val="tx2"/>
              </a:solidFill>
              <a:cs typeface="+mn-cs"/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108ACA62-BB6A-2E1E-0499-BF8A6CCD4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0AF4AA71-4BEE-7B94-2A26-BDAB45C25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D19CE18E-A197-E528-F37C-2E6809C5F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8D3469E4-2472-1141-6796-9E9BA56C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38F21700-1139-6019-3798-AC20AFAA4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83948FDE-C8BD-087C-5471-D0549146B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38" y="1491713"/>
            <a:ext cx="5859143" cy="4958248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F8109769-AD92-CE03-29BA-B9C847739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DD4819B-CE0F-DD0A-D9FA-DEE3B11BE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D88E18A-BD4C-0355-EE56-D359E10B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65C5BB4-7AB2-FEA0-4C57-9628C0BFC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74CADC9-260C-67B4-2E6B-F8F2B09E8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7870E19C-1F68-6F44-94E8-4C523F7BC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21" y="1491712"/>
            <a:ext cx="5905116" cy="495824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EC491CB-6DDF-1A78-C61E-9AEFB4612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0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9D955-7404-EE0D-60D0-EDF05E71A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AEAB82F9-0B2B-BC3C-FEB4-13C3EC60D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7788F4CE-55B8-66BD-CE47-0FDECEAF3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07772E9-9BD6-2B95-68F1-1A70215A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284736"/>
            <a:ext cx="11779691" cy="1176201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/>
              <a:t>Practical Applications</a:t>
            </a:r>
            <a:endParaRPr lang="he-IL" sz="2800" b="1" i="1" dirty="0">
              <a:solidFill>
                <a:schemeClr val="tx2"/>
              </a:solidFill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54C34F7E-1263-7A1C-04C8-046199E6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AE8E1B12-680D-CC74-7938-EC6A6EEF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880FA82D-157A-AAE4-643F-5A4936E1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1A16BF90-7FA7-1FF6-63D3-8D421F490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B9A65868-F562-3DCC-8A96-72BFF58A9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B7C258-D903-9D72-FDAB-D9F6CF5E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DDD3CC8-03B4-B886-B7C0-78C35B76B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9C366F-546D-261B-8386-4938A8018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940B118-E6C0-B5EE-5917-D0AE1625B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E727EE2-8F3D-E94F-6725-0B8235E1D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B1F400-1EBB-54E1-D46A-73E752A9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514BEA3D-86E4-4303-AFA5-689C3503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848465"/>
            <a:ext cx="11857703" cy="432849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Autonomous ground robots: Ensuring stable path-following even with delayed sensor feedback or remote instructions.</a:t>
            </a:r>
          </a:p>
          <a:p>
            <a:pPr algn="l" rtl="0"/>
            <a:r>
              <a:rPr lang="en-US" sz="2400" dirty="0"/>
              <a:t>Drone-to-ground coordination: Designing controllers for mobile robots receiving navigation data from UAVs over wireless links with latency.</a:t>
            </a:r>
          </a:p>
          <a:p>
            <a:pPr algn="l" rtl="0"/>
            <a:r>
              <a:rPr lang="en-US" sz="2400" dirty="0"/>
              <a:t>Industrial automation: Systems with PLCs or remote feedback can benefit from similar delay-aware modeling to avoid oscillations or instability.</a:t>
            </a:r>
          </a:p>
          <a:p>
            <a:pPr algn="l" rtl="0"/>
            <a:r>
              <a:rPr lang="en-US" sz="2400" dirty="0"/>
              <a:t>Teleoperated vehicles (e.g., bomb squad, search-and-rescue robots): Systems with operator-to-robot latency can use such models for controller tuning.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85724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6143B-3C49-8B89-E8EB-C10597BC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C0AC60C1-30B1-B34F-F5F5-2EFD3DD5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258E12F4-CD58-E27B-069E-237A01610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9EE46B8-8ED7-88F9-46A3-573B414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" y="1"/>
            <a:ext cx="12191999" cy="1273044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>
                <a:cs typeface="+mn-cs"/>
              </a:rPr>
              <a:t>Summary &amp; Conclusions</a:t>
            </a:r>
            <a:endParaRPr lang="he-IL" sz="2800" b="1" i="1" dirty="0">
              <a:solidFill>
                <a:schemeClr val="tx2"/>
              </a:solidFill>
              <a:cs typeface="+mn-cs"/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63EE6170-4459-990E-3B1A-25EB882D9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38E3FE95-CAAB-9493-C31B-54F8F0186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43C44738-4C7B-2834-2225-A5BA51705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9D7B0C3A-5241-87E5-5F52-98F5B93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9EBABCA7-EBF7-594B-4B03-D0ADCF79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מציין מיקום תוכן 2">
            <a:extLst>
              <a:ext uri="{FF2B5EF4-FFF2-40B4-BE49-F238E27FC236}">
                <a16:creationId xmlns:a16="http://schemas.microsoft.com/office/drawing/2014/main" id="{CEF48038-382A-81D8-30EB-F9F9F6092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632156"/>
            <a:ext cx="11988800" cy="512424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The time delay parameter (Ʈ) has a significant impact on the stability of the robot's trajectory</a:t>
            </a:r>
            <a:endParaRPr lang="en-US" sz="2400" dirty="0">
              <a:solidFill>
                <a:schemeClr val="tx2"/>
              </a:solidFill>
            </a:endParaRPr>
          </a:p>
          <a:p>
            <a:pPr algn="l" rtl="0"/>
            <a:r>
              <a:rPr lang="en-US" sz="2400" dirty="0"/>
              <a:t>A range of stable parameters was identified, with a critical delay threshold at Ʈ=0.093, beyond which the system becomes unstable</a:t>
            </a:r>
            <a:r>
              <a:rPr lang="he-IL" sz="2400" dirty="0"/>
              <a:t>     </a:t>
            </a:r>
            <a:endParaRPr lang="en-US" sz="2400" dirty="0"/>
          </a:p>
          <a:p>
            <a:pPr algn="l" rtl="0"/>
            <a:r>
              <a:rPr lang="en-US" sz="2400" dirty="0"/>
              <a:t>The use of MATLAB’s dde23 solver enabled precise simulation of delayed feedback systems and allowed us to evaluate system behavior under varying delay values</a:t>
            </a:r>
          </a:p>
          <a:p>
            <a:pPr algn="l" rtl="0"/>
            <a:r>
              <a:rPr lang="en-US" sz="2400" dirty="0"/>
              <a:t>The simulation results were highly consistent with the findings of the referenced article, including the identification of a transition point into instability.</a:t>
            </a:r>
          </a:p>
          <a:p>
            <a:pPr algn="l" rtl="0"/>
            <a:r>
              <a:rPr lang="en-US" sz="2400" dirty="0"/>
              <a:t>This project demonstrates how theoretical models of delayed systems can be validated in practice through numerical simulation</a:t>
            </a:r>
          </a:p>
          <a:p>
            <a:pPr algn="l" rtl="0"/>
            <a:r>
              <a:rPr lang="en-US" sz="2400" dirty="0"/>
              <a:t>The validated model provides a practical tool for designing control systems that involve communication or actuation delays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B476D6F-0E02-0932-FF3C-E44A0370E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E1CD770-EF4A-2D91-5727-58722383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96750C7-3BAC-A75E-0076-8F31C5C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C49E4AE-A57A-CCC5-FD78-88EC5DDF6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EEFFDC1-067C-799B-A7AA-78C583721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532811DE-CA2E-6102-9529-C8692E0A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3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871906-497F-6441-66C2-B6D46AFB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346436B6-9DA8-B281-8E8F-84042C11C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8EF542E9-762A-38BA-7D8C-0D0089AEB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61F653-05BE-EC6F-FA07-105890AD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" y="1"/>
            <a:ext cx="12191999" cy="1273044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/>
              <a:t>Based on the Following Research Article</a:t>
            </a:r>
            <a:endParaRPr lang="he-IL" sz="2800" b="1" i="1" dirty="0">
              <a:solidFill>
                <a:schemeClr val="tx2"/>
              </a:solidFill>
              <a:cs typeface="+mn-cs"/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E9C485E6-4B36-5559-A634-F6EF1BC07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C6D293C2-D6A2-0B9E-0F3A-7F4D859C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D6F2BBDB-FDE6-DA4A-57C4-1359B9DF6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968E425C-2110-1E52-77EB-BBC9A51AC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523894A5-3CB0-007B-84CB-616E52E51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מציין מיקום תוכן 2">
            <a:extLst>
              <a:ext uri="{FF2B5EF4-FFF2-40B4-BE49-F238E27FC236}">
                <a16:creationId xmlns:a16="http://schemas.microsoft.com/office/drawing/2014/main" id="{B75CC76E-4A29-5E49-549F-097A019B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" y="1632156"/>
            <a:ext cx="11988800" cy="51242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he-IL" sz="2400" dirty="0"/>
              <a:t> </a:t>
            </a:r>
            <a:r>
              <a:rPr lang="en-US" sz="2400" b="1" dirty="0"/>
              <a:t>Title:</a:t>
            </a:r>
            <a:br>
              <a:rPr lang="en-US" sz="2400" dirty="0"/>
            </a:br>
            <a:r>
              <a:rPr lang="en-US" sz="2400" i="1" dirty="0"/>
              <a:t>A Method for Stabilization of Ground Robot Path Controlled by Airborne Autopilot with Time Delay</a:t>
            </a:r>
            <a:endParaRPr lang="en-US" sz="2400" dirty="0"/>
          </a:p>
          <a:p>
            <a:pPr marL="0" indent="0" algn="l">
              <a:buNone/>
            </a:pPr>
            <a:r>
              <a:rPr lang="he-IL" sz="2400" dirty="0"/>
              <a:t> </a:t>
            </a:r>
            <a:r>
              <a:rPr lang="en-US" sz="2400" b="1" dirty="0"/>
              <a:t>Authors:</a:t>
            </a:r>
            <a:br>
              <a:rPr lang="en-US" sz="2400" dirty="0"/>
            </a:br>
            <a:r>
              <a:rPr lang="en-US" sz="2400" dirty="0"/>
              <a:t>Alexander </a:t>
            </a:r>
            <a:r>
              <a:rPr lang="en-US" sz="2400" dirty="0" err="1"/>
              <a:t>Domoshnitsky</a:t>
            </a:r>
            <a:r>
              <a:rPr lang="en-US" sz="2400" dirty="0"/>
              <a:t>, Oleg </a:t>
            </a:r>
            <a:r>
              <a:rPr lang="en-US" sz="2400" dirty="0" err="1"/>
              <a:t>Kupervasser</a:t>
            </a:r>
            <a:r>
              <a:rPr lang="en-US" sz="2400" dirty="0"/>
              <a:t>, </a:t>
            </a:r>
            <a:r>
              <a:rPr lang="en-US" sz="2400" dirty="0" err="1"/>
              <a:t>Hennadii</a:t>
            </a:r>
            <a:r>
              <a:rPr lang="en-US" sz="2400" dirty="0"/>
              <a:t> </a:t>
            </a:r>
            <a:r>
              <a:rPr lang="en-US" sz="2400" dirty="0" err="1"/>
              <a:t>Kutomanov</a:t>
            </a:r>
            <a:r>
              <a:rPr lang="en-US" sz="2400" dirty="0"/>
              <a:t>, Roman </a:t>
            </a:r>
            <a:r>
              <a:rPr lang="en-US" sz="2400" dirty="0" err="1"/>
              <a:t>Yavich</a:t>
            </a:r>
            <a:endParaRPr lang="en-US" sz="2400" dirty="0"/>
          </a:p>
          <a:p>
            <a:pPr marL="0" indent="0" algn="l">
              <a:buNone/>
            </a:pPr>
            <a:r>
              <a:rPr lang="he-IL" sz="2400" dirty="0"/>
              <a:t> </a:t>
            </a:r>
            <a:r>
              <a:rPr lang="en-US" sz="2400" b="1" dirty="0"/>
              <a:t>Published in:</a:t>
            </a:r>
            <a:br>
              <a:rPr lang="en-US" sz="2400" dirty="0"/>
            </a:br>
            <a:r>
              <a:rPr lang="en-US" sz="2400" dirty="0"/>
              <a:t>Springer Proceedings in Mathematics &amp; Statistics, Volume 379</a:t>
            </a:r>
          </a:p>
          <a:p>
            <a:pPr marL="0" indent="0" algn="l">
              <a:buNone/>
            </a:pPr>
            <a:r>
              <a:rPr lang="he-IL" sz="2400" dirty="0"/>
              <a:t> </a:t>
            </a:r>
            <a:r>
              <a:rPr lang="en-US" sz="2400" b="1" dirty="0"/>
              <a:t>Conference:</a:t>
            </a:r>
            <a:br>
              <a:rPr lang="en-US" sz="2400" dirty="0"/>
            </a:br>
            <a:r>
              <a:rPr lang="en-US" sz="2400" dirty="0"/>
              <a:t>FDEA 2019 – Functional Differential Equations and Applications</a:t>
            </a:r>
            <a:br>
              <a:rPr lang="en-US" sz="2400" dirty="0"/>
            </a:br>
            <a:r>
              <a:rPr lang="en-US" sz="2400" dirty="0"/>
              <a:t>Ariel University, Israel | September 22–27, 2019</a:t>
            </a:r>
          </a:p>
          <a:p>
            <a:pPr marL="0" indent="0" algn="l" rtl="0">
              <a:buNone/>
            </a:pPr>
            <a:endParaRPr lang="en-US" sz="24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09B64C-998C-E783-1B80-5472E5CF9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758EBE9-9C9C-299F-F1E6-A315FF00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EF63B07-9D59-BDD3-86C0-7D743A029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B4E3D4C-BE9F-4972-072E-AE6B96A6F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0E1355D-C2FF-D9DC-D7A9-BBA2E13AF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6D22ABA1-1262-EB56-2D52-0C663DAB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05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07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4" name="Group 109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049D63A7-1BA0-016B-DA9F-3216545E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3" y="1670988"/>
            <a:ext cx="4708929" cy="3874406"/>
          </a:xfrm>
          <a:prstGeom prst="rect">
            <a:avLst/>
          </a:prstGeom>
        </p:spPr>
      </p:pic>
      <p:graphicFrame>
        <p:nvGraphicFramePr>
          <p:cNvPr id="125" name="מציין מיקום תוכן 2">
            <a:extLst>
              <a:ext uri="{FF2B5EF4-FFF2-40B4-BE49-F238E27FC236}">
                <a16:creationId xmlns:a16="http://schemas.microsoft.com/office/drawing/2014/main" id="{B9C38979-56B3-D18E-E39C-B8188FDA9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765697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תמונה 6">
            <a:extLst>
              <a:ext uri="{FF2B5EF4-FFF2-40B4-BE49-F238E27FC236}">
                <a16:creationId xmlns:a16="http://schemas.microsoft.com/office/drawing/2014/main" id="{F9D8740D-1521-0B05-DB1F-39AB8B0E2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20" y="20214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F019AC-0924-A8FF-5979-6D97EC8F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C517D178-A51F-1F4B-5478-FCEB5F79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FF9EDE3A-BED8-1437-3D93-A2068CD14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9D8B6150-F3FF-C6BA-A67F-31CDB42C2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63D028B8-A9DF-F52D-FB22-BF411E6A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BAA47911-B267-C5E9-2BC8-F64610158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9782397F-CCCE-F123-787D-38EE04199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FD93B0C1-BB95-D998-9E3B-42DD4B6C0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A4761B-A799-E336-BE56-838EDFCA5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47EA9B-E00D-AA08-66F7-683CAA5CB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4C920B-625D-31F7-45A4-025C7CF6F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E9D2BE8-15E1-6AC8-54A7-31228A96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239942E-DD32-B241-5273-0C2CA2ED1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38F1BE36-DB95-7368-95A3-7AF4B87B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  <p:sp>
        <p:nvSpPr>
          <p:cNvPr id="15" name="מציין מיקום תוכן 14">
            <a:extLst>
              <a:ext uri="{FF2B5EF4-FFF2-40B4-BE49-F238E27FC236}">
                <a16:creationId xmlns:a16="http://schemas.microsoft.com/office/drawing/2014/main" id="{35E5CA3A-856F-4802-5772-E5B303E1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261204"/>
            <a:ext cx="11700387" cy="534612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b="1" i="1" dirty="0"/>
              <a:t>This project aims to:</a:t>
            </a:r>
          </a:p>
          <a:p>
            <a:pPr algn="l" rtl="0"/>
            <a:r>
              <a:rPr lang="en-US" sz="2400" dirty="0"/>
              <a:t>Numerically solve delay differential equations using MATLAB’s dde23.</a:t>
            </a:r>
          </a:p>
          <a:p>
            <a:pPr algn="l" rtl="0"/>
            <a:r>
              <a:rPr lang="en-US" sz="2400" dirty="0"/>
              <a:t>Validate the theoretical findings of the article through practical simulation.</a:t>
            </a:r>
          </a:p>
          <a:p>
            <a:pPr algn="l" rtl="0"/>
            <a:r>
              <a:rPr lang="en-US" sz="2400" dirty="0"/>
              <a:t>Determine the boundary of practical stability under time-delay conditions.</a:t>
            </a:r>
          </a:p>
          <a:p>
            <a:pPr marL="0" indent="0" algn="l" rtl="0">
              <a:buNone/>
            </a:pPr>
            <a:endParaRPr lang="en-US" b="1" i="1" dirty="0">
              <a:latin typeface="Abadi" panose="020F0502020204030204" pitchFamily="34" charset="0"/>
            </a:endParaRPr>
          </a:p>
          <a:p>
            <a:pPr marL="0" indent="0" algn="l" rtl="0">
              <a:buNone/>
            </a:pPr>
            <a:r>
              <a:rPr lang="en-US" b="1" i="1" dirty="0">
                <a:latin typeface="Abadi" panose="020F0502020204030204" pitchFamily="34" charset="0"/>
              </a:rPr>
              <a:t>The differential equations addressed in this work are:</a:t>
            </a:r>
          </a:p>
          <a:p>
            <a:pPr marL="0" indent="0" algn="l" rtl="0">
              <a:buNone/>
            </a:pPr>
            <a:endParaRPr lang="he-IL" b="1" i="1" dirty="0">
              <a:latin typeface="Abadi" panose="020F0502020204030204" pitchFamily="34" charset="0"/>
            </a:endParaRPr>
          </a:p>
        </p:txBody>
      </p:sp>
      <p:pic>
        <p:nvPicPr>
          <p:cNvPr id="16" name="מציין מיקום תוכן 3">
            <a:extLst>
              <a:ext uri="{FF2B5EF4-FFF2-40B4-BE49-F238E27FC236}">
                <a16:creationId xmlns:a16="http://schemas.microsoft.com/office/drawing/2014/main" id="{8C162330-04E0-B2DF-9743-13FFDFF3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8" y="4247561"/>
            <a:ext cx="3795252" cy="713202"/>
          </a:xfrm>
          <a:prstGeom prst="rect">
            <a:avLst/>
          </a:prstGeom>
        </p:spPr>
      </p:pic>
      <p:pic>
        <p:nvPicPr>
          <p:cNvPr id="17" name="מציין מיקום תוכן 2">
            <a:extLst>
              <a:ext uri="{FF2B5EF4-FFF2-40B4-BE49-F238E27FC236}">
                <a16:creationId xmlns:a16="http://schemas.microsoft.com/office/drawing/2014/main" id="{18037981-ECED-FD12-AB25-188324A5D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4960763"/>
            <a:ext cx="9828171" cy="14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3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1C639-77E8-6C2D-E629-6C545A23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5AD55A50-4B95-C869-4346-B59A1D96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C7C73901-65EC-0A73-1A01-19B95C95F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1A347B5-7BC3-50E1-A911-3D9EC667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5" y="284736"/>
            <a:ext cx="11779691" cy="1176201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</a:rPr>
              <a:t>Novelty &amp; Contributions</a:t>
            </a:r>
            <a:endParaRPr lang="he-IL" sz="2800" b="1" i="1" dirty="0">
              <a:solidFill>
                <a:schemeClr val="tx2"/>
              </a:solidFill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F596159B-B899-1C32-54B3-A4B2671B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4E7CBD13-993E-6FBB-CB0D-CE7027379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8CF2FBFB-079F-5A77-3E69-0BB53068A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964E0FDB-95C6-F546-FEF7-931D5F8A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8B7B5234-54EC-EA77-B8FC-99C4F5EDB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ACFF9F-FF64-641C-D8DA-F38CD5A46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9F94A5-7576-5633-B70F-894CAEB38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1464D7-239A-79D4-C4F5-B5E9B484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AB804DF-1BD2-5B50-30CE-A3F94BDDB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643109-DADB-3B21-4BA2-E024DF546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704DC5-A9EC-3381-B5AC-7640EDCE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A69FFBE7-0065-8983-9D96-AE902397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612355"/>
            <a:ext cx="11857703" cy="456460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Practical implementation of the theoretical model using MATLAB’s dde23 solver, making the abstract equations executable and testable.</a:t>
            </a:r>
          </a:p>
          <a:p>
            <a:pPr algn="l" rtl="0"/>
            <a:r>
              <a:rPr lang="en-US" sz="2400" dirty="0"/>
              <a:t>Mapped the stability transition with high resolution by gradually varying the delay parameter (Ʈ), pinpointing the practical critical value.</a:t>
            </a:r>
          </a:p>
          <a:p>
            <a:pPr algn="l" rtl="0"/>
            <a:r>
              <a:rPr lang="en-US" sz="2400" dirty="0"/>
              <a:t>Bridged the gap between theory and simulation by validating the model under realistic conditions (e.g., noise-free, continuous delay).</a:t>
            </a:r>
          </a:p>
          <a:p>
            <a:pPr algn="l" rtl="0"/>
            <a:r>
              <a:rPr lang="en-US" sz="2400" dirty="0"/>
              <a:t>Provided a visual and analytical interpretation of system behavior across stable, marginal, and unstable regimes.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92024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B063A-B5EE-5DEC-EAB1-14F090BA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D6562A31-92C5-3513-375B-78BAB9E50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035D1355-4424-A987-052D-7C8AE3410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54CD698-EC57-6EDB-2609-F5AE88F8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68" y="1"/>
            <a:ext cx="8141109" cy="1273044"/>
          </a:xfrm>
        </p:spPr>
        <p:txBody>
          <a:bodyPr anchor="b">
            <a:normAutofit/>
          </a:bodyPr>
          <a:lstStyle/>
          <a:p>
            <a:pPr algn="ctr" rtl="0"/>
            <a:r>
              <a:rPr lang="en-US" sz="2800" b="1" i="1" dirty="0">
                <a:cs typeface="+mn-cs"/>
              </a:rPr>
              <a:t>Stable systems that comply with the article's boundaries</a:t>
            </a:r>
            <a:endParaRPr lang="he-IL" sz="2800" b="1" i="1" dirty="0">
              <a:solidFill>
                <a:schemeClr val="tx2"/>
              </a:solidFill>
              <a:cs typeface="+mn-cs"/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F7D4E91C-CA83-B3DA-17A7-F60C3562B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E7E0A74A-ADF0-6BC9-08BF-691601684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B84AF722-0978-2F52-B33B-42D817DF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5B70EF78-23FB-AAEE-4843-EE6F1C1AE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02FB2BFC-7ADA-452E-A15D-05DBEDF9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E593675-C545-E9F2-6AE3-374B7B376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623A0BE-5795-C86E-C573-BABBAE4EE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FD46183-8778-8019-26CA-9E5D0CA68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82434BF-B4D5-750B-D900-BDCA2BFF6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C9B9D38-88D9-EA4F-1CD3-EDCC84100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תמונה 7">
            <a:extLst>
              <a:ext uri="{FF2B5EF4-FFF2-40B4-BE49-F238E27FC236}">
                <a16:creationId xmlns:a16="http://schemas.microsoft.com/office/drawing/2014/main" id="{A5EB6069-5F7E-1740-67F9-8CA34D84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18" y="1509474"/>
            <a:ext cx="5677551" cy="5058472"/>
          </a:xfrm>
          <a:prstGeom prst="rect">
            <a:avLst/>
          </a:prstGeom>
        </p:spPr>
      </p:pic>
      <p:pic>
        <p:nvPicPr>
          <p:cNvPr id="9" name="מציין מיקום תוכן 2">
            <a:extLst>
              <a:ext uri="{FF2B5EF4-FFF2-40B4-BE49-F238E27FC236}">
                <a16:creationId xmlns:a16="http://schemas.microsoft.com/office/drawing/2014/main" id="{FB0F417C-DA6C-32A9-278D-02285AF3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3" y="1438955"/>
            <a:ext cx="5806309" cy="513625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DB12AE3-2F03-567D-7CF4-87E12E3EF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0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1717B-3E3C-FA66-41EC-FBCC1D285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7F1EB40C-5FA6-BD1A-D48B-D4B44348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92B5917C-3ACB-D9D9-E3CF-D62C8D6F2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6B1CEAA-60BF-AD4F-5326-C30CE429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36" y="1"/>
            <a:ext cx="8268930" cy="1273044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/>
              <a:t>Stable systems that comply with the article's boundaries</a:t>
            </a:r>
            <a:endParaRPr lang="he-IL" sz="2800" i="1" dirty="0">
              <a:solidFill>
                <a:schemeClr val="tx2"/>
              </a:solidFill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89320043-2BC3-AC6C-02F8-8313E4D6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8252794D-8506-CDC6-3202-7406A515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1F146C40-FE97-A4E9-1743-F3CDE98A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6AF68D20-E7DD-AA5F-94CD-ACAEEA59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3D770BA8-4A51-A908-0619-0CA3C701E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AF8A47D-2543-0DDB-97B0-0EEA6419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2558558-9B2A-0B20-79DA-8C7536134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F7509E9-E6EA-598D-8AEA-60B642C1B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4E65C0C-EFEE-6685-95FD-56F03A1D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17C925A-02AB-069C-70B7-FA454648B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71B58C66-4426-9693-B6DB-96D618F2F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4" y="1587139"/>
            <a:ext cx="6087113" cy="4951311"/>
          </a:xfrm>
          <a:prstGeom prst="rect">
            <a:avLst/>
          </a:prstGeom>
        </p:spPr>
      </p:pic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248557FB-25AA-C840-0B06-9643E913B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7180" y="1587139"/>
            <a:ext cx="5534556" cy="495131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17232FC-AEE2-A85D-78CC-2C21C5D3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8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C7514-75E8-5AAF-80BD-0FC4C0627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7C599BA9-34F3-4CAA-433C-9E5563C8C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48730B72-4995-A949-6D4E-A09249473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142C253-460D-0C12-B519-E48378C3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736" y="344129"/>
            <a:ext cx="8042788" cy="928916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>
                <a:cs typeface="+mn-cs"/>
              </a:rPr>
              <a:t>Systems on the verge of instability at the boundary defined by the article</a:t>
            </a:r>
            <a:endParaRPr lang="he-IL" sz="2800" b="1" i="1" dirty="0">
              <a:solidFill>
                <a:schemeClr val="tx2"/>
              </a:solidFill>
              <a:cs typeface="+mn-cs"/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CF662F5A-3089-7955-0872-F870AF9D6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288692A6-BDD5-5D51-9B70-FB2F72836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6B19EF25-BA56-2E70-5CD3-31615DD2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75143CC4-ACAB-B35E-8ACD-6D5D285B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A8F1022A-FB23-AC0F-DB6E-9DC2E221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179A4E03-AE3F-2BA4-86C9-497253882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49" y="1653118"/>
            <a:ext cx="5813005" cy="4983656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7F544128-BF1E-84C2-96B0-49F09DDAA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BA61B0A-B932-5056-42EA-0A149EFC7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B3441B-4FAD-B558-3D78-231D2DDC8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5518CA1-CA53-929B-8BE3-B5D52D766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AA4666A-320F-86C4-C00A-683A4218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8B2A3AE3-A7F4-D8D9-183E-A4A86E3F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1" y="1658683"/>
            <a:ext cx="6064126" cy="497809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7E2272B-41A9-F184-33C8-D191C17AC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1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57781-FB57-5248-7E20-5AD129708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AED9E369-B9BA-DB38-C663-903A054E1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551CA102-1D92-E611-9C9F-26B24B185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81E227A-2CA9-F638-4636-15B9EC47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" y="1"/>
            <a:ext cx="12191999" cy="1273044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>
                <a:cs typeface="+mn-cs"/>
              </a:rPr>
              <a:t>Systems on the Verge of Practical Instability</a:t>
            </a:r>
            <a:endParaRPr lang="he-IL" sz="2800" b="1" i="1" dirty="0">
              <a:solidFill>
                <a:schemeClr val="tx2"/>
              </a:solidFill>
              <a:cs typeface="+mn-cs"/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9F839ACA-D4DF-B9CE-9491-61F791F3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1B0CF511-7171-9F01-1A95-845E82B67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E23931DE-3F18-327D-D216-049DB4674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BD7C4F77-ABA8-59B0-2D12-8E3ECFE6D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18214155-4E15-ADFF-0912-77584B33D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049F9731-7887-B11F-1749-98B024973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65" y="1503145"/>
            <a:ext cx="5839480" cy="5045139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BE6A19D-6336-4E9F-C5F5-BC57905A6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AD9AF1D-9AF6-C1E3-5C8D-53EAB2065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9C07BF2-8811-0643-53F9-46E92BF2A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A9651F8-A5A1-9E0F-5D12-E03D04CFD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77ED138-88AB-DC52-A0C6-EB0ACFD3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F9996B89-4B98-D676-53F4-027AD0E8F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49" y="1503144"/>
            <a:ext cx="5839480" cy="504513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C7DB7DD-A52B-D688-220E-20210BCBB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4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EEB12-F2D8-EF7B-6281-4F0D8C356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8">
            <a:extLst>
              <a:ext uri="{FF2B5EF4-FFF2-40B4-BE49-F238E27FC236}">
                <a16:creationId xmlns:a16="http://schemas.microsoft.com/office/drawing/2014/main" id="{437FF5B2-DB32-96F0-9623-5B6C40AD0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0">
            <a:extLst>
              <a:ext uri="{FF2B5EF4-FFF2-40B4-BE49-F238E27FC236}">
                <a16:creationId xmlns:a16="http://schemas.microsoft.com/office/drawing/2014/main" id="{ED3B7F79-DA9A-2F14-14AF-E5C6D336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3942987-FAA2-E12A-8194-6955BE24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" y="1"/>
            <a:ext cx="12191999" cy="1273044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i="1" dirty="0">
                <a:cs typeface="+mn-cs"/>
              </a:rPr>
              <a:t>Unstable Systems</a:t>
            </a:r>
            <a:endParaRPr lang="he-IL" sz="2800" b="1" i="1" dirty="0">
              <a:solidFill>
                <a:schemeClr val="tx2"/>
              </a:solidFill>
              <a:cs typeface="+mn-cs"/>
            </a:endParaRPr>
          </a:p>
        </p:txBody>
      </p:sp>
      <p:grpSp>
        <p:nvGrpSpPr>
          <p:cNvPr id="95" name="Group 62">
            <a:extLst>
              <a:ext uri="{FF2B5EF4-FFF2-40B4-BE49-F238E27FC236}">
                <a16:creationId xmlns:a16="http://schemas.microsoft.com/office/drawing/2014/main" id="{7D93BA2B-7033-20F9-84F0-EDC3CFE7E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96" name="Freeform: Shape 63">
              <a:extLst>
                <a:ext uri="{FF2B5EF4-FFF2-40B4-BE49-F238E27FC236}">
                  <a16:creationId xmlns:a16="http://schemas.microsoft.com/office/drawing/2014/main" id="{6E707D58-B2D0-9B1C-E653-4F8A3F703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64">
              <a:extLst>
                <a:ext uri="{FF2B5EF4-FFF2-40B4-BE49-F238E27FC236}">
                  <a16:creationId xmlns:a16="http://schemas.microsoft.com/office/drawing/2014/main" id="{4845C465-615B-972A-2CD6-DEFDCEE4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65">
              <a:extLst>
                <a:ext uri="{FF2B5EF4-FFF2-40B4-BE49-F238E27FC236}">
                  <a16:creationId xmlns:a16="http://schemas.microsoft.com/office/drawing/2014/main" id="{D069522B-D340-F2E1-A311-DDB987EC4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66">
              <a:extLst>
                <a:ext uri="{FF2B5EF4-FFF2-40B4-BE49-F238E27FC236}">
                  <a16:creationId xmlns:a16="http://schemas.microsoft.com/office/drawing/2014/main" id="{8DF583A0-F521-5346-5CAA-5F6385276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מציין מיקום תוכן 2">
            <a:extLst>
              <a:ext uri="{FF2B5EF4-FFF2-40B4-BE49-F238E27FC236}">
                <a16:creationId xmlns:a16="http://schemas.microsoft.com/office/drawing/2014/main" id="{67B33139-3A49-FB8E-AE35-6F0932F0B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0" y="1674031"/>
            <a:ext cx="5535029" cy="4844756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EEDF545E-05F8-F176-30B1-E121482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D479BF3-769B-2139-0F71-0E60308E5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861394F-0C5B-AF56-3333-94949078B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4515D34-6BE2-421B-08C5-59BE2C37C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3F5C55-3965-8B0E-1056-4E7B8E10A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תמונה 3">
            <a:extLst>
              <a:ext uri="{FF2B5EF4-FFF2-40B4-BE49-F238E27FC236}">
                <a16:creationId xmlns:a16="http://schemas.microsoft.com/office/drawing/2014/main" id="{E6B54441-92F4-BA19-11EB-BF95FB67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82" y="1674031"/>
            <a:ext cx="6225571" cy="4844756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7D962A6-3E16-D905-A1DB-D709C7446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177763"/>
            <a:ext cx="230143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3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של Office 2013 - 2022">
  <a:themeElements>
    <a:clrScheme name="ערכת נושא של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של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</TotalTime>
  <Words>545</Words>
  <Application>Microsoft Office PowerPoint</Application>
  <PresentationFormat>מסך רחב</PresentationFormat>
  <Paragraphs>44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Abadi</vt:lpstr>
      <vt:lpstr>Arial</vt:lpstr>
      <vt:lpstr>Calibri</vt:lpstr>
      <vt:lpstr>Calibri Light</vt:lpstr>
      <vt:lpstr>ערכת נושא של Office 2013 - 2022</vt:lpstr>
      <vt:lpstr>Stability Analysis of Delayed Feedback in Mobile Robot Trajectories Using DDE23 Integration</vt:lpstr>
      <vt:lpstr>מצגת של PowerPoint‏</vt:lpstr>
      <vt:lpstr>מצגת של PowerPoint‏</vt:lpstr>
      <vt:lpstr>Novelty &amp; Contributions</vt:lpstr>
      <vt:lpstr>Stable systems that comply with the article's boundaries</vt:lpstr>
      <vt:lpstr>Stable systems that comply with the article's boundaries</vt:lpstr>
      <vt:lpstr>Systems on the verge of instability at the boundary defined by the article</vt:lpstr>
      <vt:lpstr>Systems on the Verge of Practical Instability</vt:lpstr>
      <vt:lpstr>Unstable Systems</vt:lpstr>
      <vt:lpstr>Unstable Systems</vt:lpstr>
      <vt:lpstr>Practical Applications</vt:lpstr>
      <vt:lpstr>Summary &amp; Conclusions</vt:lpstr>
      <vt:lpstr>Based on the Following Research Article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Neriya Hadad</dc:creator>
  <cp:lastModifiedBy>Neriya Hadad</cp:lastModifiedBy>
  <cp:revision>10</cp:revision>
  <dcterms:created xsi:type="dcterms:W3CDTF">2025-06-04T13:17:56Z</dcterms:created>
  <dcterms:modified xsi:type="dcterms:W3CDTF">2025-06-17T12:19:51Z</dcterms:modified>
</cp:coreProperties>
</file>