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62" r:id="rId5"/>
    <p:sldId id="260" r:id="rId6"/>
    <p:sldId id="264" r:id="rId7"/>
    <p:sldId id="259" r:id="rId8"/>
    <p:sldId id="258" r:id="rId9"/>
    <p:sldId id="268" r:id="rId10"/>
    <p:sldId id="266" r:id="rId11"/>
    <p:sldId id="267" r:id="rId12"/>
    <p:sldId id="26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2D8CFF"/>
    <a:srgbClr val="9189FF"/>
    <a:srgbClr val="FFF533"/>
    <a:srgbClr val="CB8E3D"/>
    <a:srgbClr val="EAB05C"/>
    <a:srgbClr val="FF6DEA"/>
    <a:srgbClr val="DD87A6"/>
    <a:srgbClr val="BA2D1C"/>
    <a:srgbClr val="FFE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68" y="-71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79DD-42F0-44E5-191D-9A29CB4E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34519-5F74-9CEC-4A2D-0B14A5172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E8B7B-7831-FDD3-7B68-26DD373C2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1AE70-58C4-E70C-56D1-5DEA54164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0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3376211"/>
            <a:ext cx="8266242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4252" y="2724455"/>
            <a:ext cx="7280955" cy="763524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3880"/>
            <a:ext cx="8229600" cy="7626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9254"/>
            <a:ext cx="8229600" cy="326444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2145" y="162200"/>
            <a:ext cx="6405375" cy="90358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2145" y="1104507"/>
            <a:ext cx="6405375" cy="3658289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08" y="433879"/>
            <a:ext cx="8075311" cy="734703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8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9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Hemming net</a:t>
            </a:r>
            <a:br>
              <a:rPr lang="en-US"/>
            </a:br>
            <a:r>
              <a:rPr lang="en-US"/>
              <a:t>and competition-base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114" y="3029865"/>
            <a:ext cx="3613739" cy="458115"/>
          </a:xfrm>
        </p:spPr>
        <p:txBody>
          <a:bodyPr>
            <a:normAutofit/>
          </a:bodyPr>
          <a:lstStyle/>
          <a:p>
            <a:r>
              <a:rPr lang="en-US" sz="2000"/>
              <a:t>Harel Weinberg, Neriya Filber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BFB7-3539-C3B1-9F52-6AD91984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6DB970-239F-BA4D-180D-62F0310F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215" y="891995"/>
            <a:ext cx="3054100" cy="8534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Different fonts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79663B9-D6EB-1945-158F-44FC6DA02D42}"/>
              </a:ext>
            </a:extLst>
          </p:cNvPr>
          <p:cNvSpPr txBox="1">
            <a:spLocks/>
          </p:cNvSpPr>
          <p:nvPr/>
        </p:nvSpPr>
        <p:spPr>
          <a:xfrm>
            <a:off x="532571" y="2380794"/>
            <a:ext cx="1352869" cy="52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u="none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Original font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34A6B70-D8E7-5B16-CF11-B1E699D7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62" r="86070" b="76720"/>
          <a:stretch/>
        </p:blipFill>
        <p:spPr>
          <a:xfrm>
            <a:off x="2219295" y="2828010"/>
            <a:ext cx="1283770" cy="1690857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57FCE5A-66B3-A1D1-AB77-0743A7520870}"/>
              </a:ext>
            </a:extLst>
          </p:cNvPr>
          <p:cNvSpPr txBox="1">
            <a:spLocks/>
          </p:cNvSpPr>
          <p:nvPr/>
        </p:nvSpPr>
        <p:spPr>
          <a:xfrm>
            <a:off x="2150196" y="2360467"/>
            <a:ext cx="1352869" cy="52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u="none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Font 1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1F5E1F3-6AE7-3AD4-87C1-15579A05DEC9}"/>
              </a:ext>
            </a:extLst>
          </p:cNvPr>
          <p:cNvSpPr txBox="1">
            <a:spLocks/>
          </p:cNvSpPr>
          <p:nvPr/>
        </p:nvSpPr>
        <p:spPr>
          <a:xfrm>
            <a:off x="3767821" y="2330120"/>
            <a:ext cx="1352869" cy="52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u="none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Font 2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0375944-FB35-9915-7CF1-4438F668A047}"/>
              </a:ext>
            </a:extLst>
          </p:cNvPr>
          <p:cNvSpPr txBox="1">
            <a:spLocks/>
          </p:cNvSpPr>
          <p:nvPr/>
        </p:nvSpPr>
        <p:spPr>
          <a:xfrm>
            <a:off x="5385446" y="2299773"/>
            <a:ext cx="1352869" cy="52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u="none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Font 3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9CE4E688-F83F-1518-7354-B4C7D9232EE7}"/>
              </a:ext>
            </a:extLst>
          </p:cNvPr>
          <p:cNvSpPr txBox="1">
            <a:spLocks/>
          </p:cNvSpPr>
          <p:nvPr/>
        </p:nvSpPr>
        <p:spPr>
          <a:xfrm>
            <a:off x="7003071" y="2269426"/>
            <a:ext cx="1352869" cy="528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u="none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Font 4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AC4768D7-1BCB-EB50-F045-10701BAE3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08" y="2883391"/>
            <a:ext cx="1283770" cy="1662034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B0188A07-57E2-8725-3130-9967F92F12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467" r="86070" b="76720"/>
          <a:stretch/>
        </p:blipFill>
        <p:spPr>
          <a:xfrm>
            <a:off x="3802370" y="2854072"/>
            <a:ext cx="1283770" cy="1662034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1CCC5DCD-2078-F1AB-E232-24B5DAF316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466" r="86070" b="76721"/>
          <a:stretch/>
        </p:blipFill>
        <p:spPr>
          <a:xfrm>
            <a:off x="5419995" y="2798177"/>
            <a:ext cx="1318320" cy="1747248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0B08D900-90C5-0077-DD8F-4954ECC44F9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466" r="86070" b="76721"/>
          <a:stretch/>
        </p:blipFill>
        <p:spPr>
          <a:xfrm>
            <a:off x="7072170" y="2831864"/>
            <a:ext cx="1318321" cy="16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1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42E1-79A6-CF45-9245-BF1F9E2E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830E3-D18F-123A-28F9-C4016214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35" y="162200"/>
            <a:ext cx="5039265" cy="90358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Results with different fonts:</a:t>
            </a:r>
          </a:p>
        </p:txBody>
      </p:sp>
      <p:pic>
        <p:nvPicPr>
          <p:cNvPr id="9" name="תמונה 8" descr="תמונה שמכילה טקסט, צילום מסך, תרשים, עלילה&#10;&#10;התיאור נוצר באופן אוטומטי">
            <a:extLst>
              <a:ext uri="{FF2B5EF4-FFF2-40B4-BE49-F238E27FC236}">
                <a16:creationId xmlns:a16="http://schemas.microsoft.com/office/drawing/2014/main" id="{FE60E231-88C9-00BD-3C55-8CB81C284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1197405"/>
            <a:ext cx="5569355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1E21E-A1C3-1BCF-DBBB-D05E4577C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B857FF-228F-B86C-87EA-3EA261A2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77" y="779805"/>
            <a:ext cx="8075311" cy="734703"/>
          </a:xfrm>
        </p:spPr>
        <p:txBody>
          <a:bodyPr/>
          <a:lstStyle/>
          <a:p>
            <a:r>
              <a:rPr lang="en-US" dirty="0"/>
              <a:t>Pros and cons of Hamming net</a:t>
            </a:r>
            <a:endParaRPr lang="he-IL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6B03CB-21A8-6C3D-736E-976C13DA9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  <a:endParaRPr lang="he-IL" dirty="0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65A8EBA-A834-BAD5-884B-5F06E8E94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9" y="2113636"/>
            <a:ext cx="4035120" cy="2595984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/>
              <a:t>Can predict nonbinary answers</a:t>
            </a:r>
          </a:p>
          <a:p>
            <a:pPr algn="l"/>
            <a:r>
              <a:rPr lang="en-US" dirty="0"/>
              <a:t>Very reliable in small percentage of noise.</a:t>
            </a:r>
          </a:p>
          <a:p>
            <a:pPr algn="l"/>
            <a:r>
              <a:rPr lang="en-US" dirty="0"/>
              <a:t>Simple model implementation</a:t>
            </a:r>
          </a:p>
          <a:p>
            <a:pPr algn="l"/>
            <a:r>
              <a:rPr lang="en-US" dirty="0"/>
              <a:t>Deterministic output</a:t>
            </a:r>
          </a:p>
          <a:p>
            <a:pPr algn="l"/>
            <a:r>
              <a:rPr lang="en-US" dirty="0"/>
              <a:t>unsensitive to data with noise.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7FACFF3-ABE4-410F-4F10-A5CE6E32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  <a:endParaRPr lang="he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E5CA080-21C1-0C55-E5FB-AD788586FA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dirty="0"/>
              <a:t>Can’t learn in process only in initial net.</a:t>
            </a:r>
          </a:p>
          <a:p>
            <a:pPr algn="l"/>
            <a:r>
              <a:rPr lang="en-US" dirty="0"/>
              <a:t>Useless on data with a lot of noise.</a:t>
            </a:r>
          </a:p>
          <a:p>
            <a:pPr algn="l"/>
            <a:r>
              <a:rPr lang="en-US" dirty="0"/>
              <a:t>Overfitting to the data he got.</a:t>
            </a:r>
            <a:endParaRPr lang="he-IL" dirty="0"/>
          </a:p>
          <a:p>
            <a:pPr algn="l"/>
            <a:r>
              <a:rPr lang="en-US" dirty="0"/>
              <a:t>Limited to binary data.</a:t>
            </a:r>
            <a:endParaRPr lang="he-IL" dirty="0"/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2986669C-E9E6-B768-91D7-52798DF7F579}"/>
              </a:ext>
            </a:extLst>
          </p:cNvPr>
          <p:cNvCxnSpPr/>
          <p:nvPr/>
        </p:nvCxnSpPr>
        <p:spPr>
          <a:xfrm>
            <a:off x="4545671" y="1960930"/>
            <a:ext cx="0" cy="24278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56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1EE2C4-F5CC-EDC0-B104-46C9FC24B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,800+ Neuroscience Background Stock Illustrations, Royalty-Free Vector  Graphics &amp; Clip Art - iStock">
            <a:extLst>
              <a:ext uri="{FF2B5EF4-FFF2-40B4-BE49-F238E27FC236}">
                <a16:creationId xmlns:a16="http://schemas.microsoft.com/office/drawing/2014/main" id="{051CA471-C394-0C64-AC41-265B9F963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" b="952"/>
          <a:stretch/>
        </p:blipFill>
        <p:spPr bwMode="auto">
          <a:xfrm>
            <a:off x="20" y="10"/>
            <a:ext cx="9143980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109DBEE-6597-055E-8D3F-03F6C116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753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30762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A50A77-AE13-E1E9-BAEE-DE249525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RICHARD W. HAMMING</a:t>
            </a:r>
            <a:endParaRPr lang="he-IL" dirty="0"/>
          </a:p>
        </p:txBody>
      </p:sp>
      <p:pic>
        <p:nvPicPr>
          <p:cNvPr id="5" name="מציין מיקום תוכן 4" descr="תמונה שמכילה אדם, לבוש, בתוך מבנה, מחשב אישי&#10;&#10;התיאור נוצר באופן אוטומטי">
            <a:extLst>
              <a:ext uri="{FF2B5EF4-FFF2-40B4-BE49-F238E27FC236}">
                <a16:creationId xmlns:a16="http://schemas.microsoft.com/office/drawing/2014/main" id="{4D1E4424-5CED-C92C-981E-B48A4E1C4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50" y="1396628"/>
            <a:ext cx="4480007" cy="3263900"/>
          </a:xfr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1632BEEB-5DCA-6E37-9D0E-F2AB8488143E}"/>
              </a:ext>
            </a:extLst>
          </p:cNvPr>
          <p:cNvSpPr txBox="1">
            <a:spLocks/>
          </p:cNvSpPr>
          <p:nvPr/>
        </p:nvSpPr>
        <p:spPr>
          <a:xfrm>
            <a:off x="6251754" y="1502814"/>
            <a:ext cx="2579515" cy="2901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he-IL" sz="1600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5B4C720-3EB2-E2E9-F952-1CDBFEC872AA}"/>
              </a:ext>
            </a:extLst>
          </p:cNvPr>
          <p:cNvSpPr txBox="1"/>
          <p:nvPr/>
        </p:nvSpPr>
        <p:spPr>
          <a:xfrm>
            <a:off x="5030115" y="1370807"/>
            <a:ext cx="3801154" cy="1685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r">
              <a:spcBef>
                <a:spcPct val="0"/>
              </a:spcBef>
              <a:buNone/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Richard W. Hamming was born and lived from 1915 to 1998 in the United States.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He was a mathematician and engineer during his life.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He invented the Hamming Net in 1988.</a:t>
            </a:r>
          </a:p>
        </p:txBody>
      </p:sp>
    </p:spTree>
    <p:extLst>
      <p:ext uri="{BB962C8B-B14F-4D97-AF65-F5344CB8AC3E}">
        <p14:creationId xmlns:p14="http://schemas.microsoft.com/office/powerpoint/2010/main" val="191909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Hemming net architecture</a:t>
            </a:r>
          </a:p>
        </p:txBody>
      </p:sp>
      <p:pic>
        <p:nvPicPr>
          <p:cNvPr id="9" name="מציין מיקום תוכן 8" descr="תמונה שמכילה שרטוט, לבן, ציור, אומנות קווים&#10;&#10;התיאור נוצר באופן אוטומטי">
            <a:extLst>
              <a:ext uri="{FF2B5EF4-FFF2-40B4-BE49-F238E27FC236}">
                <a16:creationId xmlns:a16="http://schemas.microsoft.com/office/drawing/2014/main" id="{16591B58-8E5D-977D-438F-EDC065EDA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5" y="1960930"/>
            <a:ext cx="3452875" cy="270576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18FBC88B-DA54-D748-5DBE-9648B743FC03}"/>
                  </a:ext>
                </a:extLst>
              </p:cNvPr>
              <p:cNvSpPr txBox="1"/>
              <p:nvPr/>
            </p:nvSpPr>
            <p:spPr>
              <a:xfrm>
                <a:off x="4266590" y="1954861"/>
                <a:ext cx="4267506" cy="16858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r">
                  <a:spcBef>
                    <a:spcPct val="0"/>
                  </a:spcBef>
                  <a:buNone/>
                  <a:defRPr sz="3600" baseline="0">
                    <a:solidFill>
                      <a:srgbClr val="00B0F0"/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Assume we have Y₁ to Yₚ samples.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Assume we have X₁ to Xₙ inputs.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wight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neuron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800" dirty="0" err="1"/>
                  <a:t>MaxNet</a:t>
                </a:r>
                <a:r>
                  <a:rPr lang="en-US" sz="1800" dirty="0"/>
                  <a:t> is the output of the network.</a:t>
                </a:r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18FBC88B-DA54-D748-5DBE-9648B743F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590" y="1954861"/>
                <a:ext cx="4267506" cy="1685823"/>
              </a:xfrm>
              <a:prstGeom prst="rect">
                <a:avLst/>
              </a:prstGeom>
              <a:blipFill>
                <a:blip r:embed="rId3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7BECD-3C60-33C3-8C73-955C70373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C464-4C05-FD1A-1F4A-6C662005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Hemming net architecture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6A5FC99-718B-9103-5092-DE9AE92A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3" t="7063" r="4363" b="7063"/>
          <a:stretch/>
        </p:blipFill>
        <p:spPr>
          <a:xfrm>
            <a:off x="457200" y="2173122"/>
            <a:ext cx="1824225" cy="68408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3B749BE-16C2-24AE-D6F8-D23A1DBC31D7}"/>
              </a:ext>
            </a:extLst>
          </p:cNvPr>
          <p:cNvSpPr txBox="1"/>
          <p:nvPr/>
        </p:nvSpPr>
        <p:spPr>
          <a:xfrm>
            <a:off x="4010520" y="2245038"/>
            <a:ext cx="381762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Formula to calculate the hemming distance (mismatch) between two vectors x and w.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FE253FD6-98B2-5E17-A676-B6E8E543B739}"/>
              </a:ext>
            </a:extLst>
          </p:cNvPr>
          <p:cNvSpPr txBox="1"/>
          <p:nvPr/>
        </p:nvSpPr>
        <p:spPr>
          <a:xfrm>
            <a:off x="4010521" y="3098268"/>
            <a:ext cx="3817625" cy="458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Formula to calculate match score between two vectors x and w (that’s the wight in the previous slide).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8093816D-0DB9-A392-94D6-4155AE7F4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74385"/>
            <a:ext cx="2857899" cy="533474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FCDC7331-3B66-92D9-AC43-A5FC5EDC0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92037"/>
            <a:ext cx="3553321" cy="743054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93A35B3A-CAB2-3D2C-846F-7C1DBC72F001}"/>
              </a:ext>
            </a:extLst>
          </p:cNvPr>
          <p:cNvSpPr txBox="1"/>
          <p:nvPr/>
        </p:nvSpPr>
        <p:spPr>
          <a:xfrm>
            <a:off x="4010521" y="3916679"/>
            <a:ext cx="3817625" cy="4581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spcBef>
                <a:spcPct val="0"/>
              </a:spcBef>
              <a:buNone/>
              <a:defRPr sz="36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Formula to calculate output of the net.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K is represents the indices for all the templets</a:t>
            </a:r>
          </a:p>
        </p:txBody>
      </p:sp>
    </p:spTree>
    <p:extLst>
      <p:ext uri="{BB962C8B-B14F-4D97-AF65-F5344CB8AC3E}">
        <p14:creationId xmlns:p14="http://schemas.microsoft.com/office/powerpoint/2010/main" val="351737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A9108AFD-DFA5-42C1-DEAC-CF2E5469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3" y="1503575"/>
            <a:ext cx="1239562" cy="138204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9E2FAF0-25CD-B4E4-A92C-E5F6B0521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913" y="1503575"/>
            <a:ext cx="1239562" cy="1382040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9A2D3AA7-41D2-CDD3-2CAE-87922785F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525" y="1504335"/>
            <a:ext cx="1239562" cy="1382040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C624057-B7F7-0B9E-02F0-942E53051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575" y="1504335"/>
            <a:ext cx="1239562" cy="1382040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925D39BA-761F-1C7A-A2EE-9568D42F0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1863" y="3183330"/>
            <a:ext cx="1239562" cy="1382040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97C88A3-66FF-3F35-B136-1C98A938B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913" y="3183330"/>
            <a:ext cx="1239562" cy="138204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348116D0-8F4A-0639-344B-267C34EF4D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5525" y="3183330"/>
            <a:ext cx="1239562" cy="1382040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1EB07132-C076-105B-6AB3-B6266D261B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2575" y="3183330"/>
            <a:ext cx="1239562" cy="138204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88FD1C27-BA97-B7B4-7686-3855395530CD}"/>
              </a:ext>
            </a:extLst>
          </p:cNvPr>
          <p:cNvSpPr txBox="1">
            <a:spLocks/>
          </p:cNvSpPr>
          <p:nvPr/>
        </p:nvSpPr>
        <p:spPr>
          <a:xfrm>
            <a:off x="3428847" y="630066"/>
            <a:ext cx="3813355" cy="762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Similar letters and our data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516E7-0E09-C138-6993-56CA0116B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0C3FE78-CC70-7F7D-2CC6-859D51266A8B}"/>
              </a:ext>
            </a:extLst>
          </p:cNvPr>
          <p:cNvSpPr txBox="1">
            <a:spLocks/>
          </p:cNvSpPr>
          <p:nvPr/>
        </p:nvSpPr>
        <p:spPr>
          <a:xfrm>
            <a:off x="3808475" y="586585"/>
            <a:ext cx="4118765" cy="762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data with random noise: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86615F7-5AB7-B5A8-5735-32B065E4F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5" y="1988339"/>
            <a:ext cx="1046530" cy="116682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75A04ED4-820F-533E-C762-1FBC15D93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195" y="1988339"/>
            <a:ext cx="1046530" cy="116682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84DCC1-26D9-3040-443A-79F80F20DE84}"/>
              </a:ext>
            </a:extLst>
          </p:cNvPr>
          <p:cNvSpPr txBox="1">
            <a:spLocks/>
          </p:cNvSpPr>
          <p:nvPr/>
        </p:nvSpPr>
        <p:spPr>
          <a:xfrm>
            <a:off x="666819" y="1660660"/>
            <a:ext cx="1046531" cy="33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5% noise (3 bits)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35E338E-6EF6-A71C-F92C-A3D07C5C0E22}"/>
              </a:ext>
            </a:extLst>
          </p:cNvPr>
          <p:cNvSpPr txBox="1">
            <a:spLocks/>
          </p:cNvSpPr>
          <p:nvPr/>
        </p:nvSpPr>
        <p:spPr>
          <a:xfrm>
            <a:off x="601670" y="3211862"/>
            <a:ext cx="1111679" cy="43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10% noise (6 bits)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0CB912AF-8404-54B4-B3F3-B7119642D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55" y="3608190"/>
            <a:ext cx="1046530" cy="1166821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279E73E3-DC13-69A2-8A8F-1A9F67E6D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195" y="3608190"/>
            <a:ext cx="1046530" cy="1166821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124F4EED-664E-51C6-68F8-B45B1DA7B6C0}"/>
              </a:ext>
            </a:extLst>
          </p:cNvPr>
          <p:cNvSpPr txBox="1">
            <a:spLocks/>
          </p:cNvSpPr>
          <p:nvPr/>
        </p:nvSpPr>
        <p:spPr>
          <a:xfrm>
            <a:off x="3568213" y="1644389"/>
            <a:ext cx="1156492" cy="38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15% noise (9 bits)</a:t>
            </a:r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C1201225-4631-CA0E-7C29-91964219F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727" y="1988339"/>
            <a:ext cx="1046530" cy="1166821"/>
          </a:xfrm>
          <a:prstGeom prst="rect">
            <a:avLst/>
          </a:prstGeom>
        </p:spPr>
      </p:pic>
      <p:pic>
        <p:nvPicPr>
          <p:cNvPr id="34" name="תמונה 33">
            <a:extLst>
              <a:ext uri="{FF2B5EF4-FFF2-40B4-BE49-F238E27FC236}">
                <a16:creationId xmlns:a16="http://schemas.microsoft.com/office/drawing/2014/main" id="{4DEDAD12-E013-F770-636D-98C5A66954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1320" y="1993527"/>
            <a:ext cx="1041877" cy="1161633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6728A052-DF92-2A6F-1605-604B674F71F6}"/>
              </a:ext>
            </a:extLst>
          </p:cNvPr>
          <p:cNvSpPr txBox="1">
            <a:spLocks/>
          </p:cNvSpPr>
          <p:nvPr/>
        </p:nvSpPr>
        <p:spPr>
          <a:xfrm>
            <a:off x="3503065" y="3211862"/>
            <a:ext cx="1246370" cy="43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/>
              <a:t>20% noise (12 bits)</a:t>
            </a:r>
          </a:p>
        </p:txBody>
      </p:sp>
      <p:pic>
        <p:nvPicPr>
          <p:cNvPr id="39" name="תמונה 38">
            <a:extLst>
              <a:ext uri="{FF2B5EF4-FFF2-40B4-BE49-F238E27FC236}">
                <a16:creationId xmlns:a16="http://schemas.microsoft.com/office/drawing/2014/main" id="{6B1D97DD-AC30-4150-863C-CAF9A151E6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1319" y="3608190"/>
            <a:ext cx="1041877" cy="1161633"/>
          </a:xfrm>
          <a:prstGeom prst="rect">
            <a:avLst/>
          </a:prstGeom>
        </p:spPr>
      </p:pic>
      <p:pic>
        <p:nvPicPr>
          <p:cNvPr id="41" name="תמונה 40">
            <a:extLst>
              <a:ext uri="{FF2B5EF4-FFF2-40B4-BE49-F238E27FC236}">
                <a16:creationId xmlns:a16="http://schemas.microsoft.com/office/drawing/2014/main" id="{8311BF47-F214-8E41-FB11-5FD2909B08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8725" y="3645825"/>
            <a:ext cx="1046532" cy="1166823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48375A7D-8AB4-B240-71FF-65A0B82673AD}"/>
              </a:ext>
            </a:extLst>
          </p:cNvPr>
          <p:cNvSpPr txBox="1">
            <a:spLocks/>
          </p:cNvSpPr>
          <p:nvPr/>
        </p:nvSpPr>
        <p:spPr>
          <a:xfrm>
            <a:off x="6099050" y="1688763"/>
            <a:ext cx="1293921" cy="33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00" dirty="0"/>
              <a:t>25% noise (16 bits)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20600548-6105-B56C-7DBE-E0E482BAD58F}"/>
              </a:ext>
            </a:extLst>
          </p:cNvPr>
          <p:cNvSpPr txBox="1">
            <a:spLocks/>
          </p:cNvSpPr>
          <p:nvPr/>
        </p:nvSpPr>
        <p:spPr>
          <a:xfrm>
            <a:off x="6251756" y="3308614"/>
            <a:ext cx="1165946" cy="332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/>
              <a:t>30% noise (19 bits)</a:t>
            </a:r>
          </a:p>
        </p:txBody>
      </p:sp>
      <p:pic>
        <p:nvPicPr>
          <p:cNvPr id="49" name="תמונה 48">
            <a:extLst>
              <a:ext uri="{FF2B5EF4-FFF2-40B4-BE49-F238E27FC236}">
                <a16:creationId xmlns:a16="http://schemas.microsoft.com/office/drawing/2014/main" id="{5B5FA932-E637-C276-A7A7-D780A5DA43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47907" y="2050229"/>
            <a:ext cx="1041877" cy="1161633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CBFD7B04-068D-A269-0A2D-273D572B69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64891" y="2050229"/>
            <a:ext cx="1041877" cy="1161633"/>
          </a:xfrm>
          <a:prstGeom prst="rect">
            <a:avLst/>
          </a:prstGeom>
        </p:spPr>
      </p:pic>
      <p:pic>
        <p:nvPicPr>
          <p:cNvPr id="53" name="תמונה 52">
            <a:extLst>
              <a:ext uri="{FF2B5EF4-FFF2-40B4-BE49-F238E27FC236}">
                <a16:creationId xmlns:a16="http://schemas.microsoft.com/office/drawing/2014/main" id="{C48FB9E0-F457-1690-B3DB-78B506CD1E1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23171" y="3602999"/>
            <a:ext cx="1046533" cy="1166824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8AE9A639-EA29-83C8-BE7D-90E93C5B2E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64891" y="3647419"/>
            <a:ext cx="1041877" cy="11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6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0605" y="128470"/>
            <a:ext cx="6981407" cy="90358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Model results over 10,000,000 samples: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6F48B643-F385-366A-13B2-3B47D783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15" y="879286"/>
            <a:ext cx="6530133" cy="42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44461" y="706207"/>
            <a:ext cx="2355364" cy="2290576"/>
          </a:xfrm>
        </p:spPr>
        <p:txBody>
          <a:bodyPr>
            <a:normAutofit/>
          </a:bodyPr>
          <a:lstStyle/>
          <a:p>
            <a:r>
              <a:rPr lang="en-US" dirty="0"/>
              <a:t>The results with small amount of samples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22F8704-A5EB-434A-5B18-71C7C2D3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353"/>
            <a:ext cx="6737362" cy="44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86DE1-6A7A-AD06-E3AF-F692DE343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B4857-1A23-945D-C97E-7F699BC1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4461" y="706207"/>
            <a:ext cx="2355364" cy="2290576"/>
          </a:xfrm>
        </p:spPr>
        <p:txBody>
          <a:bodyPr>
            <a:normAutofit/>
          </a:bodyPr>
          <a:lstStyle/>
          <a:p>
            <a:r>
              <a:rPr lang="en-US" dirty="0"/>
              <a:t>The results with large amount of samples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D7793719-7478-CA69-CB15-B7E86E1AA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291"/>
            <a:ext cx="6737362" cy="44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76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‫הצגה על המסך (16:9)</PresentationFormat>
  <Paragraphs>49</Paragraphs>
  <Slides>13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Office Theme</vt:lpstr>
      <vt:lpstr>Hemming net and competition-base networks </vt:lpstr>
      <vt:lpstr>RICHARD W. HAMMING</vt:lpstr>
      <vt:lpstr>Hemming net architecture</vt:lpstr>
      <vt:lpstr>Hemming net architecture</vt:lpstr>
      <vt:lpstr>מצגת של PowerPoint‏</vt:lpstr>
      <vt:lpstr>מצגת של PowerPoint‏</vt:lpstr>
      <vt:lpstr>Model results over 10,000,000 samples:</vt:lpstr>
      <vt:lpstr>The results with small amount of samples</vt:lpstr>
      <vt:lpstr>The results with large amount of samples</vt:lpstr>
      <vt:lpstr>Different fonts</vt:lpstr>
      <vt:lpstr>Results with different fonts:</vt:lpstr>
      <vt:lpstr>Pros and cons of Hamming net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2025-01-21T10:10:06Z</dcterms:modified>
</cp:coreProperties>
</file>