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3" r:id="rId1"/>
  </p:sldMasterIdLst>
  <p:sldIdLst>
    <p:sldId id="320" r:id="rId2"/>
    <p:sldId id="335" r:id="rId3"/>
    <p:sldId id="307" r:id="rId4"/>
    <p:sldId id="306" r:id="rId5"/>
    <p:sldId id="273" r:id="rId6"/>
    <p:sldId id="272" r:id="rId7"/>
    <p:sldId id="275" r:id="rId8"/>
    <p:sldId id="276" r:id="rId9"/>
    <p:sldId id="336" r:id="rId10"/>
    <p:sldId id="277" r:id="rId11"/>
    <p:sldId id="278" r:id="rId12"/>
    <p:sldId id="279" r:id="rId13"/>
    <p:sldId id="280" r:id="rId14"/>
    <p:sldId id="451" r:id="rId15"/>
    <p:sldId id="490" r:id="rId16"/>
    <p:sldId id="452" r:id="rId17"/>
    <p:sldId id="457" r:id="rId18"/>
    <p:sldId id="453" r:id="rId19"/>
    <p:sldId id="458" r:id="rId20"/>
    <p:sldId id="454" r:id="rId21"/>
    <p:sldId id="459" r:id="rId22"/>
    <p:sldId id="455" r:id="rId23"/>
    <p:sldId id="460" r:id="rId24"/>
    <p:sldId id="462" r:id="rId25"/>
    <p:sldId id="463" r:id="rId26"/>
    <p:sldId id="456" r:id="rId27"/>
    <p:sldId id="464" r:id="rId28"/>
    <p:sldId id="4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309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9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76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470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36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6831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8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18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2658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0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243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8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86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9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081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2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07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736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A7DC-6397-40D3-B664-54854C64F526}" type="datetimeFigureOut">
              <a:rPr lang="he-IL" smtClean="0"/>
              <a:t>כ"ב/חשון/תשפ"ה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2EE2-AC28-4036-8BF8-295E370EB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73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E42007-43A3-4590-DD17-DA58ABEC12A3}"/>
              </a:ext>
            </a:extLst>
          </p:cNvPr>
          <p:cNvSpPr txBox="1">
            <a:spLocks/>
          </p:cNvSpPr>
          <p:nvPr/>
        </p:nvSpPr>
        <p:spPr>
          <a:xfrm>
            <a:off x="2439789" y="485850"/>
            <a:ext cx="7312421" cy="20563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he-IL" sz="6600" dirty="0">
                <a:latin typeface="+mn-lt"/>
                <a:ea typeface="+mn-ea"/>
                <a:cs typeface="+mn-cs"/>
              </a:rPr>
              <a:t>תכנות מונחה עצמים</a:t>
            </a:r>
          </a:p>
          <a:p>
            <a:pPr marL="12700" algn="ctr">
              <a:spcBef>
                <a:spcPts val="95"/>
              </a:spcBef>
            </a:pPr>
            <a:r>
              <a:rPr lang="he-IL" sz="6600" dirty="0">
                <a:latin typeface="+mn-lt"/>
                <a:ea typeface="+mn-ea"/>
                <a:cs typeface="+mn-cs"/>
              </a:rPr>
              <a:t>תרגול 4</a:t>
            </a: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27FD7B32-AD36-2E22-5850-F4DA7E04F13B}"/>
              </a:ext>
            </a:extLst>
          </p:cNvPr>
          <p:cNvSpPr txBox="1">
            <a:spLocks/>
          </p:cNvSpPr>
          <p:nvPr/>
        </p:nvSpPr>
        <p:spPr>
          <a:xfrm>
            <a:off x="965200" y="4065502"/>
            <a:ext cx="10994570" cy="435133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Polymorphism</a:t>
            </a: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 </a:t>
            </a:r>
            <a:r>
              <a:rPr lang="en-US" sz="2800" dirty="0"/>
              <a:t>Overloading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e-IL" sz="2800" dirty="0"/>
              <a:t> </a:t>
            </a:r>
            <a:r>
              <a:rPr lang="en-US" sz="2800" dirty="0"/>
              <a:t>Overriding</a:t>
            </a:r>
          </a:p>
          <a:p>
            <a:r>
              <a:rPr lang="he-IL" sz="3000" dirty="0">
                <a:latin typeface="Rockwell (גוף)"/>
              </a:rPr>
              <a:t>עקרונות </a:t>
            </a:r>
            <a:r>
              <a:rPr lang="en-US" sz="3000" dirty="0">
                <a:latin typeface="Rockwell (גוף)"/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72308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34502"/>
            <a:ext cx="10353761" cy="152173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Overriding</a:t>
            </a:r>
            <a:r>
              <a:rPr lang="en-US" sz="4400" b="0" i="0" dirty="0">
                <a:effectLst/>
                <a:latin typeface="Söhne"/>
              </a:rPr>
              <a:t> </a:t>
            </a:r>
            <a:br>
              <a:rPr lang="he-IL" sz="4400" b="0" i="0" dirty="0">
                <a:effectLst/>
                <a:latin typeface="Söhne"/>
              </a:rPr>
            </a:br>
            <a:r>
              <a:rPr lang="he-IL" sz="4400" b="0" i="0" dirty="0">
                <a:effectLst/>
                <a:latin typeface="Söhne"/>
              </a:rPr>
              <a:t>דריסת מתודות</a:t>
            </a:r>
            <a:endParaRPr lang="he-IL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E116FA-97AD-D388-AD06-4D7F2673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093" y="2210241"/>
            <a:ext cx="7273072" cy="36867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he-IL" sz="2400" dirty="0"/>
              <a:t>דריסת מתודות היא שיטה המאפשרת לממש מתודה שכבר מומשה במחלקה שממנה ירשנו.</a:t>
            </a:r>
          </a:p>
          <a:p>
            <a:r>
              <a:rPr lang="he-IL" sz="2400" dirty="0"/>
              <a:t>כאשר נקרא לפונקציה, יתברר בזמן </a:t>
            </a:r>
            <a:r>
              <a:rPr lang="he-IL" sz="2400" u="sng" dirty="0"/>
              <a:t>הריצה</a:t>
            </a:r>
            <a:r>
              <a:rPr lang="he-IL" sz="2400" dirty="0"/>
              <a:t> מהו סוג האובייקט שעליו קראנו את הפונקציה ובהתאם לכך תיקרא הפונקציה המתאימה לו בשרשרת הירושות.</a:t>
            </a:r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b="1" u="sng" dirty="0"/>
              <a:t>הערה:</a:t>
            </a:r>
            <a:r>
              <a:rPr lang="he-IL" sz="2400" b="1" dirty="0"/>
              <a:t> </a:t>
            </a:r>
            <a:r>
              <a:rPr lang="he-IL" sz="2400" dirty="0"/>
              <a:t>מתודות </a:t>
            </a:r>
            <a:r>
              <a:rPr lang="en-US" sz="2400" dirty="0"/>
              <a:t>Override</a:t>
            </a:r>
            <a:r>
              <a:rPr lang="he-IL" sz="2400" dirty="0"/>
              <a:t> חייבות להיות בעלות אותה הצהרה בדיוק (שם, פרמטרים והערך שהפונקציה מחזירה)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464F21E-08F7-DD01-1147-FC856C65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0" y="3364411"/>
            <a:ext cx="4447767" cy="1776549"/>
          </a:xfrm>
          <a:prstGeom prst="roundRect">
            <a:avLst>
              <a:gd name="adj" fmla="val 99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5545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Overriding</a:t>
            </a:r>
            <a:r>
              <a:rPr lang="en-US" sz="4400" b="0" i="0" dirty="0">
                <a:effectLst/>
                <a:latin typeface="Söhne"/>
              </a:rPr>
              <a:t> </a:t>
            </a:r>
            <a:br>
              <a:rPr lang="he-IL" sz="4400" b="0" i="0" dirty="0">
                <a:effectLst/>
                <a:latin typeface="Söhne"/>
              </a:rPr>
            </a:br>
            <a:r>
              <a:rPr lang="he-IL" sz="4400" b="0" i="0" dirty="0">
                <a:effectLst/>
                <a:latin typeface="Söhne"/>
              </a:rPr>
              <a:t>דריסת מתודות</a:t>
            </a:r>
            <a:endParaRPr lang="he-IL" sz="4400" dirty="0"/>
          </a:p>
        </p:txBody>
      </p:sp>
      <p:sp>
        <p:nvSpPr>
          <p:cNvPr id="6" name="AutoShape 4" descr="Overriding in Java - GeeksforGeeks">
            <a:extLst>
              <a:ext uri="{FF2B5EF4-FFF2-40B4-BE49-F238E27FC236}">
                <a16:creationId xmlns:a16="http://schemas.microsoft.com/office/drawing/2014/main" id="{035EA923-CE94-5B6B-6A5C-17096CF20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85240"/>
            <a:ext cx="2296160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A16FE2F-17EA-FD96-473E-3BC7F0ED3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7" r="7651"/>
          <a:stretch/>
        </p:blipFill>
        <p:spPr>
          <a:xfrm>
            <a:off x="228006" y="1893651"/>
            <a:ext cx="6207719" cy="372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מלבן 1"/>
          <p:cNvSpPr/>
          <p:nvPr/>
        </p:nvSpPr>
        <p:spPr>
          <a:xfrm>
            <a:off x="6435726" y="1893651"/>
            <a:ext cx="5633058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מחלקת הבן </a:t>
            </a:r>
            <a:r>
              <a:rPr lang="en-US" sz="2400" dirty="0"/>
              <a:t>Dog</a:t>
            </a:r>
            <a:r>
              <a:rPr lang="he-IL" sz="2400" dirty="0"/>
              <a:t> היורשת ממחלקת האב </a:t>
            </a:r>
            <a:r>
              <a:rPr lang="en-US" sz="2400" dirty="0"/>
              <a:t>Animal</a:t>
            </a:r>
            <a:r>
              <a:rPr lang="he-IL" sz="2400" dirty="0"/>
              <a:t>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ניתן לראות בתת-המחלקה </a:t>
            </a:r>
            <a:r>
              <a:rPr lang="en-US" sz="2400" dirty="0"/>
              <a:t>Dog</a:t>
            </a:r>
            <a:r>
              <a:rPr lang="he-IL" sz="2400" dirty="0"/>
              <a:t> הגדרה מחדש (</a:t>
            </a:r>
            <a:r>
              <a:rPr lang="en-US" sz="2400" dirty="0"/>
              <a:t>Overriding</a:t>
            </a:r>
            <a:r>
              <a:rPr lang="he-IL" sz="2400" dirty="0"/>
              <a:t>) של המתודה </a:t>
            </a:r>
            <a:r>
              <a:rPr lang="en-US" sz="2400" dirty="0"/>
              <a:t>move</a:t>
            </a:r>
            <a:r>
              <a:rPr lang="he-IL" sz="2400" dirty="0"/>
              <a:t>. </a:t>
            </a:r>
            <a:br>
              <a:rPr lang="en-US" sz="2400" dirty="0"/>
            </a:br>
            <a:r>
              <a:rPr lang="he-IL" sz="2400" dirty="0"/>
              <a:t>המתודה החדשה מחליפה את המתודה המקורית המוגדרת במחלקת האב </a:t>
            </a:r>
            <a:r>
              <a:rPr lang="en-US" sz="2400" dirty="0"/>
              <a:t>Animal</a:t>
            </a:r>
            <a:r>
              <a:rPr lang="he-IL" sz="2400" dirty="0"/>
              <a:t> בעת יצירת אובייקט מסוג </a:t>
            </a:r>
            <a:r>
              <a:rPr lang="en-US" sz="2400" dirty="0"/>
              <a:t>Dog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24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149004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Overriding</a:t>
            </a:r>
            <a:r>
              <a:rPr lang="en-US" sz="4400" b="0" i="0" dirty="0">
                <a:effectLst/>
                <a:latin typeface="Söhne"/>
              </a:rPr>
              <a:t> </a:t>
            </a:r>
            <a:br>
              <a:rPr lang="he-IL" sz="4400" b="0" i="0" dirty="0">
                <a:effectLst/>
                <a:latin typeface="Söhne"/>
              </a:rPr>
            </a:br>
            <a:r>
              <a:rPr lang="he-IL" sz="4400" b="0" i="0" dirty="0">
                <a:effectLst/>
                <a:latin typeface="Söhne"/>
              </a:rPr>
              <a:t>דריסת מתודות</a:t>
            </a:r>
            <a:endParaRPr lang="he-IL" sz="4400" dirty="0"/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8B39AF02-FE73-196C-A8C9-96F5449A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1" y="1596979"/>
            <a:ext cx="11462425" cy="40997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2400" b="1" dirty="0"/>
              <a:t>ישנם כמה סוגים של מתודות שמחלקת הבן </a:t>
            </a:r>
            <a:r>
              <a:rPr lang="he-IL" sz="2400" b="1" u="sng" dirty="0"/>
              <a:t>לא יכולה</a:t>
            </a:r>
            <a:r>
              <a:rPr lang="he-IL" sz="2400" b="1" dirty="0"/>
              <a:t> לדרוס: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מתודות המוצהרות כ-</a:t>
            </a:r>
            <a:r>
              <a:rPr lang="en-US" sz="2400" dirty="0"/>
              <a:t>static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מתודות המוצהרות כ-</a:t>
            </a:r>
            <a:r>
              <a:rPr lang="en-US" sz="2400" dirty="0"/>
              <a:t>final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מתודות המוגדרות כ-</a:t>
            </a:r>
            <a:r>
              <a:rPr lang="en-US" sz="2400" dirty="0"/>
              <a:t>private</a:t>
            </a:r>
            <a:r>
              <a:rPr lang="he-IL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b="1" dirty="0"/>
              <a:t>ישנם סוגים של מתודות שמחלקת הבן </a:t>
            </a:r>
            <a:r>
              <a:rPr lang="he-IL" sz="2400" b="1" u="sng" dirty="0"/>
              <a:t>חייבת</a:t>
            </a:r>
            <a:r>
              <a:rPr lang="he-IL" sz="2400" b="1" dirty="0"/>
              <a:t> לדרוס: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כל המתודות של </a:t>
            </a:r>
            <a:r>
              <a:rPr lang="en-US" sz="2400" dirty="0"/>
              <a:t>interface</a:t>
            </a:r>
            <a:endParaRPr lang="he-IL" sz="2400" dirty="0"/>
          </a:p>
          <a:p>
            <a:pPr>
              <a:lnSpc>
                <a:spcPct val="150000"/>
              </a:lnSpc>
            </a:pPr>
            <a:r>
              <a:rPr lang="he-IL" sz="2400" dirty="0"/>
              <a:t>מתודה המוצהרת כ-</a:t>
            </a:r>
            <a:r>
              <a:rPr lang="en-US" sz="2400" dirty="0"/>
              <a:t>abstract</a:t>
            </a:r>
            <a:r>
              <a:rPr lang="he-IL" sz="2400" dirty="0"/>
              <a:t> במחלקת האב (אלא אם מחלקת הבן גם תוצהר כ-</a:t>
            </a:r>
            <a:r>
              <a:rPr lang="en-US" sz="2400" dirty="0"/>
              <a:t>abstract</a:t>
            </a:r>
            <a:r>
              <a:rPr lang="he-IL" sz="2400" dirty="0"/>
              <a:t>)</a:t>
            </a:r>
          </a:p>
        </p:txBody>
      </p:sp>
      <p:sp>
        <p:nvSpPr>
          <p:cNvPr id="6" name="AutoShape 4" descr="Overriding in Java - GeeksforGeeks">
            <a:extLst>
              <a:ext uri="{FF2B5EF4-FFF2-40B4-BE49-F238E27FC236}">
                <a16:creationId xmlns:a16="http://schemas.microsoft.com/office/drawing/2014/main" id="{035EA923-CE94-5B6B-6A5C-17096CF20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85240"/>
            <a:ext cx="2296160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11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Overriding in Java - GeeksforGeeks">
            <a:extLst>
              <a:ext uri="{FF2B5EF4-FFF2-40B4-BE49-F238E27FC236}">
                <a16:creationId xmlns:a16="http://schemas.microsoft.com/office/drawing/2014/main" id="{035EA923-CE94-5B6B-6A5C-17096CF20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85240"/>
            <a:ext cx="2296160" cy="229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07E1D94-B9F7-1357-D314-E56799806502}"/>
              </a:ext>
            </a:extLst>
          </p:cNvPr>
          <p:cNvSpPr txBox="1"/>
          <p:nvPr/>
        </p:nvSpPr>
        <p:spPr>
          <a:xfrm>
            <a:off x="6167336" y="1585982"/>
            <a:ext cx="5077244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sz="2400" dirty="0"/>
              <a:t>נניח שיש לנו מערך שמכיל כמה סוגים של צורות, כיצד נוכל לדעת מה הסוג המדויק של האובייקט בכל אינדקס במערך?</a:t>
            </a:r>
          </a:p>
          <a:p>
            <a:pPr algn="r">
              <a:lnSpc>
                <a:spcPct val="150000"/>
              </a:lnSpc>
            </a:pPr>
            <a:endParaRPr lang="he-IL" sz="2400" dirty="0"/>
          </a:p>
          <a:p>
            <a:pPr algn="r" rtl="1">
              <a:lnSpc>
                <a:spcPct val="150000"/>
              </a:lnSpc>
            </a:pPr>
            <a:r>
              <a:rPr lang="he-IL" sz="2400" b="1" u="sng" dirty="0"/>
              <a:t>פתרון</a:t>
            </a:r>
            <a:r>
              <a:rPr lang="he-IL" sz="2400" b="1" dirty="0"/>
              <a:t>: </a:t>
            </a:r>
            <a:r>
              <a:rPr lang="he-IL" sz="2400" b="1" dirty="0">
                <a:solidFill>
                  <a:srgbClr val="FF0000"/>
                </a:solidFill>
              </a:rPr>
              <a:t>(לא מומלץ)</a:t>
            </a:r>
          </a:p>
          <a:p>
            <a:pPr algn="r" rtl="1">
              <a:lnSpc>
                <a:spcPct val="150000"/>
              </a:lnSpc>
            </a:pPr>
            <a:r>
              <a:rPr lang="he-IL" sz="2400" dirty="0"/>
              <a:t>נשתמש במילה השמורה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instanceof</a:t>
            </a:r>
            <a:r>
              <a:rPr lang="he-IL" sz="2400" dirty="0"/>
              <a:t> באמצעותה נוכל לברר מהו הסוג המדויק של האובייקט.</a:t>
            </a: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90ADA0E-CC4E-575B-AA3A-C6460E2B42E4}"/>
              </a:ext>
            </a:extLst>
          </p:cNvPr>
          <p:cNvSpPr txBox="1">
            <a:spLocks/>
          </p:cNvSpPr>
          <p:nvPr/>
        </p:nvSpPr>
        <p:spPr>
          <a:xfrm>
            <a:off x="1041400" y="1908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Polymorphism</a:t>
            </a:r>
            <a:r>
              <a:rPr lang="en-US" dirty="0">
                <a:latin typeface="Söhne"/>
              </a:rPr>
              <a:t>  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89D82CA-6ABE-B5D1-BAC1-C42EC66A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3" y="2966232"/>
            <a:ext cx="5710020" cy="3136755"/>
          </a:xfrm>
          <a:prstGeom prst="roundRect">
            <a:avLst>
              <a:gd name="adj" fmla="val 695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6300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>
          <a:xfrm>
            <a:off x="1663547" y="2351773"/>
            <a:ext cx="8626368" cy="2154453"/>
          </a:xfrm>
        </p:spPr>
        <p:txBody>
          <a:bodyPr>
            <a:normAutofit/>
          </a:bodyPr>
          <a:lstStyle/>
          <a:p>
            <a:r>
              <a:rPr lang="en-US" sz="8800" b="1" dirty="0"/>
              <a:t>SOLID</a:t>
            </a:r>
            <a:endParaRPr lang="he-IL" sz="8800" b="1" dirty="0"/>
          </a:p>
        </p:txBody>
      </p:sp>
    </p:spTree>
    <p:extLst>
      <p:ext uri="{BB962C8B-B14F-4D97-AF65-F5344CB8AC3E}">
        <p14:creationId xmlns:p14="http://schemas.microsoft.com/office/powerpoint/2010/main" val="268886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D12AD-4AAE-C92C-4010-4B06CC512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6847649-F4E9-83D7-A6A6-0CEF6E650E0F}"/>
              </a:ext>
            </a:extLst>
          </p:cNvPr>
          <p:cNvSpPr txBox="1"/>
          <p:nvPr/>
        </p:nvSpPr>
        <p:spPr>
          <a:xfrm>
            <a:off x="878840" y="1259840"/>
            <a:ext cx="10434320" cy="4191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b="1" u="sng" dirty="0"/>
              <a:t>סימפטומים של קוד לא מתוכנן טוב: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קוד ספגטי – </a:t>
            </a:r>
            <a:r>
              <a:rPr lang="en-US" sz="2000" dirty="0"/>
              <a:t>AKA</a:t>
            </a:r>
            <a:r>
              <a:rPr lang="he-IL" sz="2000" dirty="0"/>
              <a:t>.</a:t>
            </a:r>
            <a:endParaRPr lang="en-US" sz="2000" dirty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כל שינוי בקוד משפיע על הרבה חלקים בקוד.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שינוי בקוד משפיע על אזורים לא קשורים בקוד.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/>
              <a:t>קוד לא פריק - לא ניתן להשתמש בקוד שכבר כתבנו בהקשרים אחרים מאלו שלשמם נכתב הקוד במקור.</a:t>
            </a:r>
          </a:p>
          <a:p>
            <a:pPr algn="r" rtl="1">
              <a:lnSpc>
                <a:spcPct val="150000"/>
              </a:lnSpc>
            </a:pPr>
            <a:endParaRPr lang="he-IL" sz="2000" dirty="0"/>
          </a:p>
          <a:p>
            <a:pPr algn="r" rtl="1">
              <a:lnSpc>
                <a:spcPct val="150000"/>
              </a:lnSpc>
            </a:pPr>
            <a:r>
              <a:rPr lang="he-IL" sz="2000" dirty="0"/>
              <a:t>האופי המרכזי של הבעיות האלו הוא יותר מידי תלות בתוך הקוד.</a:t>
            </a:r>
          </a:p>
          <a:p>
            <a:pPr algn="r" rtl="1">
              <a:lnSpc>
                <a:spcPct val="150000"/>
              </a:lnSpc>
            </a:pPr>
            <a:r>
              <a:rPr lang="he-IL" sz="2000" dirty="0"/>
              <a:t>עקרונות</a:t>
            </a:r>
            <a:r>
              <a:rPr lang="en-US" sz="2000" dirty="0"/>
              <a:t> SOLID </a:t>
            </a:r>
            <a:r>
              <a:rPr lang="he-IL" sz="2000" dirty="0"/>
              <a:t>באים לתת קווים מנחים שיגרמו לנו להימנע מלכתוב קוד עם הבעיות הנ"ל.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FAE4011D-3159-B895-C1B3-30EE47D2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39" y="357393"/>
            <a:ext cx="9291215" cy="1049235"/>
          </a:xfrm>
        </p:spPr>
        <p:txBody>
          <a:bodyPr>
            <a:normAutofit/>
          </a:bodyPr>
          <a:lstStyle/>
          <a:p>
            <a:r>
              <a:rPr lang="en-US" sz="4000" b="1" dirty="0"/>
              <a:t>SOLID</a:t>
            </a: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376454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86BF801-EB32-6468-2999-3EDAEBAF7045}"/>
              </a:ext>
            </a:extLst>
          </p:cNvPr>
          <p:cNvSpPr txBox="1"/>
          <p:nvPr/>
        </p:nvSpPr>
        <p:spPr>
          <a:xfrm>
            <a:off x="878840" y="2158877"/>
            <a:ext cx="10434320" cy="25402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 - Single Responsibility Principle</a:t>
            </a:r>
          </a:p>
          <a:p>
            <a:pPr algn="ctr" rtl="1">
              <a:lnSpc>
                <a:spcPct val="300000"/>
              </a:lnSpc>
            </a:pPr>
            <a:r>
              <a:rPr lang="he-IL" sz="3200" dirty="0"/>
              <a:t>למחלקה צריך להיות תחום אחריות אחד</a:t>
            </a:r>
          </a:p>
        </p:txBody>
      </p:sp>
    </p:spTree>
    <p:extLst>
      <p:ext uri="{BB962C8B-B14F-4D97-AF65-F5344CB8AC3E}">
        <p14:creationId xmlns:p14="http://schemas.microsoft.com/office/powerpoint/2010/main" val="93601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DE401F46-F98E-3A73-A9A9-9984EE885A92}"/>
              </a:ext>
            </a:extLst>
          </p:cNvPr>
          <p:cNvSpPr/>
          <p:nvPr/>
        </p:nvSpPr>
        <p:spPr>
          <a:xfrm>
            <a:off x="9374755" y="893933"/>
            <a:ext cx="199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1CA1A43-675E-9040-797F-F1E9F16DC60A}"/>
              </a:ext>
            </a:extLst>
          </p:cNvPr>
          <p:cNvSpPr/>
          <p:nvPr/>
        </p:nvSpPr>
        <p:spPr>
          <a:xfrm>
            <a:off x="3269651" y="893933"/>
            <a:ext cx="1505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rgbClr val="FF0000"/>
                  </a:outerShdw>
                </a:effectLst>
              </a:rPr>
              <a:t>Bad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rgbClr val="FF0000"/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0132F9F-87DC-B34F-80A7-BD38A29D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8" y="1905674"/>
            <a:ext cx="4429743" cy="459169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145B00E-1809-C89C-58E0-35B38404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11" y="1905674"/>
            <a:ext cx="406774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0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86BF801-EB32-6468-2999-3EDAEBAF7045}"/>
              </a:ext>
            </a:extLst>
          </p:cNvPr>
          <p:cNvSpPr txBox="1"/>
          <p:nvPr/>
        </p:nvSpPr>
        <p:spPr>
          <a:xfrm>
            <a:off x="878840" y="2066544"/>
            <a:ext cx="10434320" cy="27249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 - Open/Closed Principle </a:t>
            </a:r>
            <a:endParaRPr lang="he-IL" sz="32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algn="ctr" rtl="1">
              <a:lnSpc>
                <a:spcPct val="150000"/>
              </a:lnSpc>
            </a:pPr>
            <a:endParaRPr lang="he-IL" sz="3200" dirty="0"/>
          </a:p>
          <a:p>
            <a:pPr algn="ctr" rtl="1">
              <a:lnSpc>
                <a:spcPct val="150000"/>
              </a:lnSpc>
            </a:pPr>
            <a:r>
              <a:rPr lang="he-IL" sz="3200" dirty="0"/>
              <a:t>מחלקה צריכה להיות פתוחה להוספות וסגורה לשינויים</a:t>
            </a:r>
          </a:p>
        </p:txBody>
      </p:sp>
    </p:spTree>
    <p:extLst>
      <p:ext uri="{BB962C8B-B14F-4D97-AF65-F5344CB8AC3E}">
        <p14:creationId xmlns:p14="http://schemas.microsoft.com/office/powerpoint/2010/main" val="184048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51CA1A43-675E-9040-797F-F1E9F16DC60A}"/>
              </a:ext>
            </a:extLst>
          </p:cNvPr>
          <p:cNvSpPr/>
          <p:nvPr/>
        </p:nvSpPr>
        <p:spPr>
          <a:xfrm>
            <a:off x="4905421" y="999489"/>
            <a:ext cx="1505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rgbClr val="FF0000"/>
                  </a:outerShdw>
                </a:effectLst>
              </a:rPr>
              <a:t>Bad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rgbClr val="FF0000"/>
                </a:outerShdw>
              </a:effectLst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E401F46-F98E-3A73-A9A9-9984EE885A92}"/>
              </a:ext>
            </a:extLst>
          </p:cNvPr>
          <p:cNvSpPr/>
          <p:nvPr/>
        </p:nvSpPr>
        <p:spPr>
          <a:xfrm>
            <a:off x="9970817" y="674568"/>
            <a:ext cx="199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9B7C58C-3514-C2CE-087F-5C234D81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31" y="1905675"/>
            <a:ext cx="5686530" cy="26865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B7E0D71-19DE-2EBB-5D2B-13D5CE9F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420" y="1597898"/>
            <a:ext cx="490606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D0B24A1-75CD-FAA1-65C1-A19B88A3CD5D}"/>
              </a:ext>
            </a:extLst>
          </p:cNvPr>
          <p:cNvSpPr/>
          <p:nvPr/>
        </p:nvSpPr>
        <p:spPr>
          <a:xfrm>
            <a:off x="1792257" y="1883229"/>
            <a:ext cx="8607485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/>
              <a:t>Polymorphism</a:t>
            </a:r>
            <a:r>
              <a:rPr lang="en-US" sz="8800" dirty="0">
                <a:latin typeface="Söhne"/>
              </a:rPr>
              <a:t> </a:t>
            </a:r>
            <a:endParaRPr lang="he-IL" sz="8800" dirty="0"/>
          </a:p>
          <a:p>
            <a:pPr algn="ctr"/>
            <a:endParaRPr lang="en-US" sz="8800" b="1" cap="none" spc="0"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16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86BF801-EB32-6468-2999-3EDAEBAF7045}"/>
              </a:ext>
            </a:extLst>
          </p:cNvPr>
          <p:cNvSpPr txBox="1"/>
          <p:nvPr/>
        </p:nvSpPr>
        <p:spPr>
          <a:xfrm>
            <a:off x="878840" y="1327880"/>
            <a:ext cx="10434320" cy="42022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3200" b="1" u="sng" dirty="0" err="1">
                <a:solidFill>
                  <a:schemeClr val="accent1">
                    <a:lumMod val="75000"/>
                  </a:schemeClr>
                </a:solidFill>
              </a:rPr>
              <a:t>Liskov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 Substitution Principle</a:t>
            </a:r>
          </a:p>
          <a:p>
            <a:pPr algn="ctr" rtl="1">
              <a:lnSpc>
                <a:spcPct val="150000"/>
              </a:lnSpc>
            </a:pPr>
            <a:endParaRPr lang="en-US" sz="3200" dirty="0"/>
          </a:p>
          <a:p>
            <a:pPr algn="ctr" rtl="1">
              <a:lnSpc>
                <a:spcPct val="150000"/>
              </a:lnSpc>
            </a:pPr>
            <a:r>
              <a:rPr lang="en-US" sz="3200" dirty="0"/>
              <a:t> </a:t>
            </a:r>
            <a:r>
              <a:rPr lang="he-IL" sz="3200" dirty="0"/>
              <a:t>פונקציות המשתמשות במשתנים מסוג מחלקת אב, חייבות להיות מסוגלות לפעול בצורה תקינה גם על כל סוגי האובייקטים מסוג הבן </a:t>
            </a:r>
            <a:r>
              <a:rPr lang="he-IL" sz="3200" u="sng" dirty="0"/>
              <a:t>מבלי להיות מודעות לסוג האובייקט בפועל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53015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51CA1A43-675E-9040-797F-F1E9F16DC60A}"/>
              </a:ext>
            </a:extLst>
          </p:cNvPr>
          <p:cNvSpPr/>
          <p:nvPr/>
        </p:nvSpPr>
        <p:spPr>
          <a:xfrm>
            <a:off x="5078140" y="2211030"/>
            <a:ext cx="1505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rgbClr val="FF0000"/>
                  </a:outerShdw>
                </a:effectLst>
              </a:rPr>
              <a:t>Bad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rgbClr val="FF0000"/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BFA9678-555C-66AC-590D-56FE0267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8" y="3281215"/>
            <a:ext cx="6241832" cy="323816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C3657FA-EFC6-A8CB-7B48-4AF9862D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832" y="1235163"/>
            <a:ext cx="3191320" cy="5391902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C65E0733-45E9-963A-6AD7-544E4DE3BC5C}"/>
              </a:ext>
            </a:extLst>
          </p:cNvPr>
          <p:cNvSpPr/>
          <p:nvPr/>
        </p:nvSpPr>
        <p:spPr>
          <a:xfrm>
            <a:off x="9811849" y="271193"/>
            <a:ext cx="199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676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86BF801-EB32-6468-2999-3EDAEBAF7045}"/>
              </a:ext>
            </a:extLst>
          </p:cNvPr>
          <p:cNvSpPr txBox="1"/>
          <p:nvPr/>
        </p:nvSpPr>
        <p:spPr>
          <a:xfrm>
            <a:off x="878840" y="1327880"/>
            <a:ext cx="10434320" cy="42022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 - Interface Segregation Principle</a:t>
            </a:r>
          </a:p>
          <a:p>
            <a:pPr algn="ctr" rtl="1">
              <a:lnSpc>
                <a:spcPct val="150000"/>
              </a:lnSpc>
            </a:pPr>
            <a:endParaRPr lang="en-US" sz="3200" dirty="0"/>
          </a:p>
          <a:p>
            <a:pPr algn="ctr" rtl="1">
              <a:lnSpc>
                <a:spcPct val="150000"/>
              </a:lnSpc>
            </a:pPr>
            <a:r>
              <a:rPr lang="en-US" sz="3200" dirty="0"/>
              <a:t> </a:t>
            </a:r>
            <a:r>
              <a:rPr lang="he-IL" sz="3200" dirty="0"/>
              <a:t>יש לדאוג לממשקים מצומצמים - לא לאלץ מחלקה לממש ממשק שאין לה צורך מלא בו </a:t>
            </a:r>
            <a:br>
              <a:rPr lang="en-US" sz="3200" dirty="0"/>
            </a:br>
            <a:r>
              <a:rPr lang="he-IL" sz="3200" dirty="0"/>
              <a:t>(כלומר, לדאוג לכימוס מרבי של מידע)</a:t>
            </a:r>
          </a:p>
        </p:txBody>
      </p:sp>
    </p:spTree>
    <p:extLst>
      <p:ext uri="{BB962C8B-B14F-4D97-AF65-F5344CB8AC3E}">
        <p14:creationId xmlns:p14="http://schemas.microsoft.com/office/powerpoint/2010/main" val="28575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51CA1A43-675E-9040-797F-F1E9F16DC60A}"/>
              </a:ext>
            </a:extLst>
          </p:cNvPr>
          <p:cNvSpPr/>
          <p:nvPr/>
        </p:nvSpPr>
        <p:spPr>
          <a:xfrm>
            <a:off x="5047661" y="2095174"/>
            <a:ext cx="1505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rgbClr val="FF0000"/>
                  </a:outerShdw>
                </a:effectLst>
              </a:rPr>
              <a:t>Bad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rgbClr val="FF0000"/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0A01978-4057-D18A-B147-10241063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37" y="3018504"/>
            <a:ext cx="6039764" cy="3458496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391DBBC8-34BE-1E97-4308-AD496199BB68}"/>
              </a:ext>
            </a:extLst>
          </p:cNvPr>
          <p:cNvSpPr/>
          <p:nvPr/>
        </p:nvSpPr>
        <p:spPr>
          <a:xfrm>
            <a:off x="9811849" y="151447"/>
            <a:ext cx="199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A8D7D32A-47D7-983F-8EE4-5E7A18E1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371" y="1125305"/>
            <a:ext cx="3558141" cy="56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9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3">
            <a:extLst>
              <a:ext uri="{FF2B5EF4-FFF2-40B4-BE49-F238E27FC236}">
                <a16:creationId xmlns:a16="http://schemas.microsoft.com/office/drawing/2014/main" id="{E6AC0D82-E734-11FB-561B-AAAED2801E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1" y="1911095"/>
            <a:ext cx="6866797" cy="2802635"/>
          </a:xfrm>
          <a:prstGeom prst="rect">
            <a:avLst/>
          </a:prstGeom>
        </p:spPr>
      </p:pic>
      <p:pic>
        <p:nvPicPr>
          <p:cNvPr id="10" name="object 4">
            <a:extLst>
              <a:ext uri="{FF2B5EF4-FFF2-40B4-BE49-F238E27FC236}">
                <a16:creationId xmlns:a16="http://schemas.microsoft.com/office/drawing/2014/main" id="{7F458297-5608-3026-D242-7939909F94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2359" y="1309116"/>
            <a:ext cx="4395215" cy="1205484"/>
          </a:xfrm>
          <a:prstGeom prst="rect">
            <a:avLst/>
          </a:prstGeom>
        </p:spPr>
      </p:pic>
      <p:pic>
        <p:nvPicPr>
          <p:cNvPr id="11" name="object 5">
            <a:extLst>
              <a:ext uri="{FF2B5EF4-FFF2-40B4-BE49-F238E27FC236}">
                <a16:creationId xmlns:a16="http://schemas.microsoft.com/office/drawing/2014/main" id="{2917CC0A-2798-CD11-53CA-A653F3A909B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52359" y="3419855"/>
            <a:ext cx="3884364" cy="1453896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51CA1A43-675E-9040-797F-F1E9F16DC60A}"/>
              </a:ext>
            </a:extLst>
          </p:cNvPr>
          <p:cNvSpPr/>
          <p:nvPr/>
        </p:nvSpPr>
        <p:spPr>
          <a:xfrm>
            <a:off x="1929471" y="982344"/>
            <a:ext cx="1505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rgbClr val="FF0000"/>
                  </a:outerShdw>
                </a:effectLst>
              </a:rPr>
              <a:t>Bad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rgbClr val="FF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08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ject 3">
            <a:extLst>
              <a:ext uri="{FF2B5EF4-FFF2-40B4-BE49-F238E27FC236}">
                <a16:creationId xmlns:a16="http://schemas.microsoft.com/office/drawing/2014/main" id="{2D3793DE-F6F2-F760-8245-DEDA0D3DE1D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9055" y="423672"/>
            <a:ext cx="6533779" cy="2619755"/>
          </a:xfrm>
          <a:prstGeom prst="rect">
            <a:avLst/>
          </a:prstGeom>
        </p:spPr>
      </p:pic>
      <p:pic>
        <p:nvPicPr>
          <p:cNvPr id="16" name="object 4">
            <a:extLst>
              <a:ext uri="{FF2B5EF4-FFF2-40B4-BE49-F238E27FC236}">
                <a16:creationId xmlns:a16="http://schemas.microsoft.com/office/drawing/2014/main" id="{38B982E7-05E6-FFAC-AD9F-02830B7D56F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9055" y="3538218"/>
            <a:ext cx="4181115" cy="1039221"/>
          </a:xfrm>
          <a:prstGeom prst="rect">
            <a:avLst/>
          </a:prstGeom>
        </p:spPr>
      </p:pic>
      <p:pic>
        <p:nvPicPr>
          <p:cNvPr id="17" name="object 5">
            <a:extLst>
              <a:ext uri="{FF2B5EF4-FFF2-40B4-BE49-F238E27FC236}">
                <a16:creationId xmlns:a16="http://schemas.microsoft.com/office/drawing/2014/main" id="{5CB4ACF7-2273-A2E9-00D8-3C0EE97C660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0007" y="5128457"/>
            <a:ext cx="3704859" cy="1342644"/>
          </a:xfrm>
          <a:prstGeom prst="rect">
            <a:avLst/>
          </a:prstGeom>
        </p:spPr>
      </p:pic>
      <p:pic>
        <p:nvPicPr>
          <p:cNvPr id="18" name="object 6">
            <a:extLst>
              <a:ext uri="{FF2B5EF4-FFF2-40B4-BE49-F238E27FC236}">
                <a16:creationId xmlns:a16="http://schemas.microsoft.com/office/drawing/2014/main" id="{D924D5DA-3D1B-63DB-0B3A-D0C9854E80A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954" y="1773509"/>
            <a:ext cx="2695415" cy="715362"/>
          </a:xfrm>
          <a:prstGeom prst="rect">
            <a:avLst/>
          </a:prstGeom>
        </p:spPr>
      </p:pic>
      <p:pic>
        <p:nvPicPr>
          <p:cNvPr id="19" name="object 7">
            <a:extLst>
              <a:ext uri="{FF2B5EF4-FFF2-40B4-BE49-F238E27FC236}">
                <a16:creationId xmlns:a16="http://schemas.microsoft.com/office/drawing/2014/main" id="{4D92FEC4-2161-F175-E384-CEC68FC9A22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122" y="3293263"/>
            <a:ext cx="2750769" cy="665066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C6E53CAE-57A9-4D75-4F04-46B2154967EC}"/>
              </a:ext>
            </a:extLst>
          </p:cNvPr>
          <p:cNvSpPr/>
          <p:nvPr/>
        </p:nvSpPr>
        <p:spPr>
          <a:xfrm>
            <a:off x="1409529" y="447983"/>
            <a:ext cx="199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408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86BF801-EB32-6468-2999-3EDAEBAF7045}"/>
              </a:ext>
            </a:extLst>
          </p:cNvPr>
          <p:cNvSpPr txBox="1"/>
          <p:nvPr/>
        </p:nvSpPr>
        <p:spPr>
          <a:xfrm>
            <a:off x="878840" y="1696218"/>
            <a:ext cx="10434320" cy="34655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 - Dependency Inversion Principle</a:t>
            </a:r>
          </a:p>
          <a:p>
            <a:pPr algn="ctr" rtl="1">
              <a:lnSpc>
                <a:spcPct val="150000"/>
              </a:lnSpc>
            </a:pPr>
            <a:endParaRPr lang="en-US" sz="3200" dirty="0"/>
          </a:p>
          <a:p>
            <a:pPr algn="ctr" rtl="1">
              <a:lnSpc>
                <a:spcPct val="150000"/>
              </a:lnSpc>
            </a:pPr>
            <a:r>
              <a:rPr lang="en-US" sz="3200" dirty="0"/>
              <a:t> </a:t>
            </a:r>
            <a:r>
              <a:rPr lang="he-IL" sz="3200" dirty="0"/>
              <a:t>מחלקות</a:t>
            </a:r>
            <a:r>
              <a:rPr lang="en-US" sz="3200" dirty="0"/>
              <a:t> high level </a:t>
            </a:r>
            <a:r>
              <a:rPr lang="he-IL" sz="3200" dirty="0"/>
              <a:t>לא צריכות להשתמש באופן ישיר </a:t>
            </a:r>
            <a:br>
              <a:rPr lang="en-US" sz="3200" dirty="0"/>
            </a:br>
            <a:r>
              <a:rPr lang="he-IL" sz="3200" dirty="0"/>
              <a:t>במחלקות </a:t>
            </a:r>
            <a:r>
              <a:rPr lang="en-US" sz="3200" dirty="0"/>
              <a:t>Low level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963553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51CA1A43-675E-9040-797F-F1E9F16DC60A}"/>
              </a:ext>
            </a:extLst>
          </p:cNvPr>
          <p:cNvSpPr/>
          <p:nvPr/>
        </p:nvSpPr>
        <p:spPr>
          <a:xfrm>
            <a:off x="259291" y="1066319"/>
            <a:ext cx="1505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rgbClr val="FF0000"/>
                  </a:outerShdw>
                </a:effectLst>
              </a:rPr>
              <a:t>Bad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rgbClr val="FF0000"/>
                </a:outerShdw>
              </a:effectLst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914405E-391E-8005-1534-F4790364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7" y="2076239"/>
            <a:ext cx="5459822" cy="3616989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37D83AB4-DC03-FB66-312C-E694BA46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03" y="1100460"/>
            <a:ext cx="4084109" cy="5757540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2CAD8FBE-5AAD-CDCF-B34F-66653191F2BB}"/>
              </a:ext>
            </a:extLst>
          </p:cNvPr>
          <p:cNvSpPr/>
          <p:nvPr/>
        </p:nvSpPr>
        <p:spPr>
          <a:xfrm>
            <a:off x="9800963" y="140561"/>
            <a:ext cx="199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1418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43F74-2B28-103B-716C-850836A4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>
            <a:extLst>
              <a:ext uri="{FF2B5EF4-FFF2-40B4-BE49-F238E27FC236}">
                <a16:creationId xmlns:a16="http://schemas.microsoft.com/office/drawing/2014/main" id="{1DF35845-ED98-979E-A1BE-EC0401D017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91" y="4725233"/>
            <a:ext cx="3275010" cy="1316915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31FC2799-CD49-B229-2D45-A0619A2B445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291" y="2012254"/>
            <a:ext cx="3496773" cy="2536046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2619A766-25DD-1D1F-D5B0-82D841D26BB7}"/>
              </a:ext>
            </a:extLst>
          </p:cNvPr>
          <p:cNvSpPr/>
          <p:nvPr/>
        </p:nvSpPr>
        <p:spPr>
          <a:xfrm>
            <a:off x="259291" y="1066319"/>
            <a:ext cx="1505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rgbClr val="FF0000"/>
                  </a:outerShdw>
                </a:effectLst>
              </a:rPr>
              <a:t>Bad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rgbClr val="FF0000"/>
                </a:outerShdw>
              </a:effectLst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1AF57F0F-DD6F-EC0F-D145-C38125C7FFA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6510" y="1364874"/>
            <a:ext cx="2898981" cy="658560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93710997-1E97-3E5A-48A9-F8B82520F72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6510" y="2267507"/>
            <a:ext cx="3200829" cy="2322985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3AB7B0F5-8244-AC28-4641-2C4668AC8F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09367" y="1364874"/>
            <a:ext cx="3412312" cy="1332498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9D69EF2B-390E-9584-0644-8D79BEAE06C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09367" y="3203418"/>
            <a:ext cx="3757697" cy="1387074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FB261EC6-030F-3698-52FC-90E31FA7CAE0}"/>
              </a:ext>
            </a:extLst>
          </p:cNvPr>
          <p:cNvSpPr/>
          <p:nvPr/>
        </p:nvSpPr>
        <p:spPr>
          <a:xfrm>
            <a:off x="4488009" y="197471"/>
            <a:ext cx="1997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Good</a:t>
            </a:r>
            <a:endParaRPr lang="he-IL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50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71FBBF92-46EE-8C3C-EA20-7804F2AE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6806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Polymorphism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he-IL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F0B75B-3535-89F2-137F-97A3DCAA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3702"/>
            <a:ext cx="10353762" cy="43709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2400" b="1" u="sng" dirty="0"/>
              <a:t>מוטיבציה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כאשר מסתכלים על בן אדם, ניתן להסתכל עליו מכמה זוויות שונות כמו אבא, סטודנט, בוס ועוד.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פולימורפיזם מאפשר לנו להסתכל על אותו הדבר בכמה צורות שונות בהתאם לסיטואציה הנוכחית, ולבצע פעולה אחת בדרכים שונות.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נרצה להמיר את זה לעולם התכנות, ולאפשר לנו להשתמש במתודות בצורה שונה, בהתאם לאובייקט הנתון או לצורה בה הם נקראות.</a:t>
            </a:r>
          </a:p>
        </p:txBody>
      </p:sp>
    </p:spTree>
    <p:extLst>
      <p:ext uri="{BB962C8B-B14F-4D97-AF65-F5344CB8AC3E}">
        <p14:creationId xmlns:p14="http://schemas.microsoft.com/office/powerpoint/2010/main" val="150535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D662CA-FB1D-816D-DEDC-6E992202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Polymorphism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he-IL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FC5071F-E592-36F7-0265-758BF32D0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2009247"/>
            <a:ext cx="10655984" cy="43806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e-IL" sz="2400" b="1" u="sng" dirty="0"/>
              <a:t>הסבר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פולימורפיזם מאפשר למתכנתים להשתמש במתודות או בפונקציות בצורה שונה בהתאם לסוג או לטיפוס של האובייקט הנתון.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הוא מספק גמישות גדולה והפשטות בעיצוב קוד, ומאפשר יצירת קוד נקי וקל לתחזוקה.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400" dirty="0"/>
              <a:t>זה מאפשר להתייחס לאובייקטים ממחלקות שונות כאובייקטים של מחלקת-אב משותפת.</a:t>
            </a:r>
          </a:p>
        </p:txBody>
      </p:sp>
    </p:spTree>
    <p:extLst>
      <p:ext uri="{BB962C8B-B14F-4D97-AF65-F5344CB8AC3E}">
        <p14:creationId xmlns:p14="http://schemas.microsoft.com/office/powerpoint/2010/main" val="241535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Polymorphism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he-IL" sz="4400" dirty="0"/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EF017104-F0CF-6828-3C28-3D22AC7269C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he-IL" dirty="0"/>
              <a:t>ישנם 2 סוגים עיקריים של</a:t>
            </a:r>
            <a:r>
              <a:rPr lang="en-US" dirty="0"/>
              <a:t>:Polymorphism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514350" indent="-514350" algn="l" rtl="0">
              <a:lnSpc>
                <a:spcPct val="150000"/>
              </a:lnSpc>
              <a:buAutoNum type="arabicPeriod"/>
            </a:pPr>
            <a:r>
              <a:rPr lang="en-US" dirty="0"/>
              <a:t>Overloading</a:t>
            </a:r>
          </a:p>
          <a:p>
            <a:pPr marL="514350" indent="-514350" algn="l" rtl="0">
              <a:lnSpc>
                <a:spcPct val="150000"/>
              </a:lnSpc>
              <a:buAutoNum type="arabicPeriod"/>
            </a:pPr>
            <a:r>
              <a:rPr lang="en-US" dirty="0"/>
              <a:t>Overriding</a:t>
            </a:r>
            <a:endParaRPr lang="he-IL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250F66A0-F188-B1F1-88DF-445AD83A2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 t="1417" r="994" b="2538"/>
          <a:stretch/>
        </p:blipFill>
        <p:spPr>
          <a:xfrm>
            <a:off x="5954486" y="3402852"/>
            <a:ext cx="5965371" cy="32374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920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41301"/>
            <a:ext cx="9291215" cy="136737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Overloading</a:t>
            </a:r>
            <a:r>
              <a:rPr lang="en-US" sz="4400" b="0" i="0" dirty="0">
                <a:effectLst/>
                <a:latin typeface="Söhne"/>
              </a:rPr>
              <a:t> </a:t>
            </a:r>
            <a:br>
              <a:rPr lang="he-IL" sz="4400" b="0" i="0" dirty="0">
                <a:effectLst/>
                <a:latin typeface="Söhne"/>
              </a:rPr>
            </a:br>
            <a:r>
              <a:rPr lang="he-IL" sz="4400" b="0" i="0" dirty="0">
                <a:effectLst/>
                <a:latin typeface="Söhne"/>
              </a:rPr>
              <a:t>העמסת מתודות</a:t>
            </a:r>
            <a:endParaRPr lang="he-IL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E116FA-97AD-D388-AD06-4D7F2673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363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sz="2400" dirty="0"/>
              <a:t>העמסת מתודות היא שיטה המאפשרת להגדיר כמה מתודות תחת אותו שם אך עם פרמטרים שונים (כל שינוי בסוג או בכמות הפרמטרים תופס)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כאשר נקרא לפונקציה, יתברר בזמן </a:t>
            </a:r>
            <a:r>
              <a:rPr lang="he-IL" sz="2400" u="sng" dirty="0"/>
              <a:t>הקומפילציה</a:t>
            </a:r>
            <a:r>
              <a:rPr lang="he-IL" sz="2400" dirty="0"/>
              <a:t> לאיזו פונקציה בדיוק קראנו בהתאם לפרמטרים שהבאנו לה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ABF6BA3-9ACD-A986-7A37-1B07E2DF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3" y="3967357"/>
            <a:ext cx="7562948" cy="2724734"/>
          </a:xfrm>
          <a:prstGeom prst="roundRect">
            <a:avLst>
              <a:gd name="adj" fmla="val 969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757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62D5074-FE49-325B-EF4C-AE0CA1A2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41301"/>
            <a:ext cx="9291215" cy="136737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/>
              <a:t>Overloading</a:t>
            </a:r>
            <a:r>
              <a:rPr lang="en-US" sz="4400" b="0" i="0" dirty="0">
                <a:effectLst/>
                <a:latin typeface="Söhne"/>
              </a:rPr>
              <a:t> </a:t>
            </a:r>
            <a:br>
              <a:rPr lang="he-IL" sz="4400" b="0" i="0" dirty="0">
                <a:effectLst/>
                <a:latin typeface="Söhne"/>
              </a:rPr>
            </a:br>
            <a:r>
              <a:rPr lang="he-IL" sz="4400" b="0" i="0" dirty="0">
                <a:effectLst/>
                <a:latin typeface="Söhne"/>
              </a:rPr>
              <a:t>העמסת מתודות</a:t>
            </a:r>
            <a:endParaRPr lang="he-IL" sz="4400" dirty="0"/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F23B6EF2-FDF4-BD78-0D11-B1CF3942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690719"/>
            <a:ext cx="1099457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sz="2400" dirty="0"/>
              <a:t>מתודה המבצעת העמסת מתודות חייבת להיות עם כמות שונה של פרמטרים או עם סוג פרמטרים שונה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ערך ההחזרה של הפונקציה לא משפיע בעת העמסת מתודות, כלומר: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he-IL" sz="2400" dirty="0"/>
              <a:t>גם אם 2 פונקציות עם אותו שם ופרמטרים שונים מחזירות ערך שונה עדיין הם נחשבות כהעמסת מתודות אחת של השנייה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he-IL" sz="2400" dirty="0"/>
              <a:t>אם הפרמטרים זהים ב2 הפונקציות, תהיה שגיאת קומפילציה </a:t>
            </a:r>
            <a:r>
              <a:rPr lang="he-IL" sz="2400" dirty="0" err="1"/>
              <a:t>איפלו</a:t>
            </a:r>
            <a:r>
              <a:rPr lang="he-IL" sz="2400" dirty="0"/>
              <a:t> אם ערך ההחזרה שונה </a:t>
            </a:r>
          </a:p>
        </p:txBody>
      </p:sp>
    </p:spTree>
    <p:extLst>
      <p:ext uri="{BB962C8B-B14F-4D97-AF65-F5344CB8AC3E}">
        <p14:creationId xmlns:p14="http://schemas.microsoft.com/office/powerpoint/2010/main" val="303404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אריג דמשק</Template>
  <TotalTime>1511</TotalTime>
  <Words>644</Words>
  <Application>Microsoft Office PowerPoint</Application>
  <PresentationFormat>מסך רחב</PresentationFormat>
  <Paragraphs>88</Paragraphs>
  <Slides>28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5" baseType="lpstr">
      <vt:lpstr>Arial</vt:lpstr>
      <vt:lpstr>Bookman Old Style</vt:lpstr>
      <vt:lpstr>Rockwell</vt:lpstr>
      <vt:lpstr>Rockwell (גוף)</vt:lpstr>
      <vt:lpstr>Söhne</vt:lpstr>
      <vt:lpstr>Wingdings</vt:lpstr>
      <vt:lpstr>Damask</vt:lpstr>
      <vt:lpstr>מצגת של PowerPoint‏</vt:lpstr>
      <vt:lpstr>מצגת של PowerPoint‏</vt:lpstr>
      <vt:lpstr>מצגת של PowerPoint‏</vt:lpstr>
      <vt:lpstr>מצגת של PowerPoint‏</vt:lpstr>
      <vt:lpstr>Polymorphism </vt:lpstr>
      <vt:lpstr>Polymorphism </vt:lpstr>
      <vt:lpstr>Polymorphism </vt:lpstr>
      <vt:lpstr>Overloading  העמסת מתודות</vt:lpstr>
      <vt:lpstr>Overloading  העמסת מתודות</vt:lpstr>
      <vt:lpstr>Overriding  דריסת מתודות</vt:lpstr>
      <vt:lpstr>Overriding  דריסת מתודות</vt:lpstr>
      <vt:lpstr>Overriding  דריסת מתודות</vt:lpstr>
      <vt:lpstr>מצגת של PowerPoint‏</vt:lpstr>
      <vt:lpstr>SOLID</vt:lpstr>
      <vt:lpstr>SOLID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משה</dc:creator>
  <cp:lastModifiedBy>אילן שמחון</cp:lastModifiedBy>
  <cp:revision>16</cp:revision>
  <dcterms:created xsi:type="dcterms:W3CDTF">2023-09-18T11:09:22Z</dcterms:created>
  <dcterms:modified xsi:type="dcterms:W3CDTF">2024-11-24T07:08:06Z</dcterms:modified>
</cp:coreProperties>
</file>