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66"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84188" autoAdjust="0"/>
  </p:normalViewPr>
  <p:slideViewPr>
    <p:cSldViewPr snapToGrid="0" showGuides="1">
      <p:cViewPr varScale="1">
        <p:scale>
          <a:sx n="53" d="100"/>
          <a:sy n="53" d="100"/>
        </p:scale>
        <p:origin x="117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משה עופר" userId="be54d6cb-761f-4aec-b214-5cfcb9fa6e02" providerId="ADAL" clId="{9A53B06C-6021-4D51-80AA-20ACACCB339A}"/>
    <pc:docChg chg="modSld">
      <pc:chgData name="משה עופר" userId="be54d6cb-761f-4aec-b214-5cfcb9fa6e02" providerId="ADAL" clId="{9A53B06C-6021-4D51-80AA-20ACACCB339A}" dt="2024-12-25T15:46:29.566" v="12" actId="14100"/>
      <pc:docMkLst>
        <pc:docMk/>
      </pc:docMkLst>
      <pc:sldChg chg="modNotesTx">
        <pc:chgData name="משה עופר" userId="be54d6cb-761f-4aec-b214-5cfcb9fa6e02" providerId="ADAL" clId="{9A53B06C-6021-4D51-80AA-20ACACCB339A}" dt="2024-12-15T09:18:04.389" v="2" actId="782"/>
        <pc:sldMkLst>
          <pc:docMk/>
          <pc:sldMk cId="3610739528" sldId="257"/>
        </pc:sldMkLst>
      </pc:sldChg>
      <pc:sldChg chg="modNotesTx">
        <pc:chgData name="משה עופר" userId="be54d6cb-761f-4aec-b214-5cfcb9fa6e02" providerId="ADAL" clId="{9A53B06C-6021-4D51-80AA-20ACACCB339A}" dt="2024-12-15T09:18:33.610" v="5" actId="782"/>
        <pc:sldMkLst>
          <pc:docMk/>
          <pc:sldMk cId="2480113287" sldId="258"/>
        </pc:sldMkLst>
      </pc:sldChg>
      <pc:sldChg chg="modNotesTx">
        <pc:chgData name="משה עופר" userId="be54d6cb-761f-4aec-b214-5cfcb9fa6e02" providerId="ADAL" clId="{9A53B06C-6021-4D51-80AA-20ACACCB339A}" dt="2024-12-15T09:19:08.643" v="7" actId="782"/>
        <pc:sldMkLst>
          <pc:docMk/>
          <pc:sldMk cId="1238797931" sldId="259"/>
        </pc:sldMkLst>
      </pc:sldChg>
      <pc:sldChg chg="modNotesTx">
        <pc:chgData name="משה עופר" userId="be54d6cb-761f-4aec-b214-5cfcb9fa6e02" providerId="ADAL" clId="{9A53B06C-6021-4D51-80AA-20ACACCB339A}" dt="2024-12-15T09:19:36.444" v="9" actId="782"/>
        <pc:sldMkLst>
          <pc:docMk/>
          <pc:sldMk cId="956733853" sldId="260"/>
        </pc:sldMkLst>
      </pc:sldChg>
      <pc:sldChg chg="modNotesTx">
        <pc:chgData name="משה עופר" userId="be54d6cb-761f-4aec-b214-5cfcb9fa6e02" providerId="ADAL" clId="{9A53B06C-6021-4D51-80AA-20ACACCB339A}" dt="2024-12-15T09:20:03.781" v="11" actId="782"/>
        <pc:sldMkLst>
          <pc:docMk/>
          <pc:sldMk cId="4128274601" sldId="262"/>
        </pc:sldMkLst>
      </pc:sldChg>
      <pc:sldChg chg="modSp mod">
        <pc:chgData name="משה עופר" userId="be54d6cb-761f-4aec-b214-5cfcb9fa6e02" providerId="ADAL" clId="{9A53B06C-6021-4D51-80AA-20ACACCB339A}" dt="2024-12-25T15:46:29.566" v="12" actId="14100"/>
        <pc:sldMkLst>
          <pc:docMk/>
          <pc:sldMk cId="628780434" sldId="269"/>
        </pc:sldMkLst>
        <pc:spChg chg="mod">
          <ac:chgData name="משה עופר" userId="be54d6cb-761f-4aec-b214-5cfcb9fa6e02" providerId="ADAL" clId="{9A53B06C-6021-4D51-80AA-20ACACCB339A}" dt="2024-12-25T15:46:29.566" v="12" actId="14100"/>
          <ac:spMkLst>
            <pc:docMk/>
            <pc:sldMk cId="628780434" sldId="269"/>
            <ac:spMk id="6" creationId="{3B9697DF-290E-F415-C333-5A6699CE4558}"/>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DAA2C-EE6F-4EB8-99BA-9375210EE06D}"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4553C4B-A3BB-4706-97E3-E0D7B343EBAC}">
      <dgm:prSet/>
      <dgm:spPr/>
      <dgm:t>
        <a:bodyPr/>
        <a:lstStyle/>
        <a:p>
          <a:r>
            <a:rPr lang="en-US" dirty="0"/>
            <a:t>From rigid patterns to flexible, expressive solutions</a:t>
          </a:r>
        </a:p>
      </dgm:t>
    </dgm:pt>
    <dgm:pt modelId="{E9012B6B-4FCE-4EE2-BA86-A2D6EE260BFA}" type="parTrans" cxnId="{1947E744-CBD6-411E-995A-63FC5C43CE14}">
      <dgm:prSet/>
      <dgm:spPr/>
      <dgm:t>
        <a:bodyPr/>
        <a:lstStyle/>
        <a:p>
          <a:endParaRPr lang="en-US"/>
        </a:p>
      </dgm:t>
    </dgm:pt>
    <dgm:pt modelId="{602FCDAC-2B91-49AC-87C1-DC02E391D94E}" type="sibTrans" cxnId="{1947E744-CBD6-411E-995A-63FC5C43CE14}">
      <dgm:prSet/>
      <dgm:spPr/>
      <dgm:t>
        <a:bodyPr/>
        <a:lstStyle/>
        <a:p>
          <a:endParaRPr lang="en-US"/>
        </a:p>
      </dgm:t>
    </dgm:pt>
    <dgm:pt modelId="{6C1F9AAD-7667-496C-A5BD-FEE2BE8CE87D}">
      <dgm:prSet/>
      <dgm:spPr/>
      <dgm:t>
        <a:bodyPr/>
        <a:lstStyle/>
        <a:p>
          <a:r>
            <a:rPr lang="en-US"/>
            <a:t>From designing complex hierarchies to leveraging dynamic typing and duck typing</a:t>
          </a:r>
        </a:p>
      </dgm:t>
    </dgm:pt>
    <dgm:pt modelId="{5033B386-0DBB-4F54-BA75-40E4F9042ABF}" type="parTrans" cxnId="{F76D08C9-4010-425B-996E-F3E971E7CA4D}">
      <dgm:prSet/>
      <dgm:spPr/>
      <dgm:t>
        <a:bodyPr/>
        <a:lstStyle/>
        <a:p>
          <a:endParaRPr lang="en-US"/>
        </a:p>
      </dgm:t>
    </dgm:pt>
    <dgm:pt modelId="{A37FEB65-1C79-40DF-B0E3-B75BB0D05B08}" type="sibTrans" cxnId="{F76D08C9-4010-425B-996E-F3E971E7CA4D}">
      <dgm:prSet/>
      <dgm:spPr/>
      <dgm:t>
        <a:bodyPr/>
        <a:lstStyle/>
        <a:p>
          <a:endParaRPr lang="en-US"/>
        </a:p>
      </dgm:t>
    </dgm:pt>
    <dgm:pt modelId="{A9DCEB7E-9C73-4884-B683-3FE51FF86A9E}">
      <dgm:prSet/>
      <dgm:spPr/>
      <dgm:t>
        <a:bodyPr/>
        <a:lstStyle/>
        <a:p>
          <a:r>
            <a:rPr lang="en-US"/>
            <a:t>From lengthy boilerplate to concise, powerful constructs</a:t>
          </a:r>
        </a:p>
      </dgm:t>
    </dgm:pt>
    <dgm:pt modelId="{2110D611-FFFC-4854-AC35-0056B498F804}" type="parTrans" cxnId="{A4EC6156-CE37-44C1-A567-421697C2591D}">
      <dgm:prSet/>
      <dgm:spPr/>
      <dgm:t>
        <a:bodyPr/>
        <a:lstStyle/>
        <a:p>
          <a:endParaRPr lang="en-US"/>
        </a:p>
      </dgm:t>
    </dgm:pt>
    <dgm:pt modelId="{99A2F3A1-004D-4CB2-972F-ECCF8E39BC58}" type="sibTrans" cxnId="{A4EC6156-CE37-44C1-A567-421697C2591D}">
      <dgm:prSet/>
      <dgm:spPr/>
      <dgm:t>
        <a:bodyPr/>
        <a:lstStyle/>
        <a:p>
          <a:endParaRPr lang="en-US"/>
        </a:p>
      </dgm:t>
    </dgm:pt>
    <dgm:pt modelId="{5162E771-787C-4489-978D-A4D93F976444}" type="pres">
      <dgm:prSet presAssocID="{4BEDAA2C-EE6F-4EB8-99BA-9375210EE06D}" presName="linear" presStyleCnt="0">
        <dgm:presLayoutVars>
          <dgm:animLvl val="lvl"/>
          <dgm:resizeHandles val="exact"/>
        </dgm:presLayoutVars>
      </dgm:prSet>
      <dgm:spPr/>
    </dgm:pt>
    <dgm:pt modelId="{1BBB9D1B-DAF7-49A4-B006-6C21D3C26ABC}" type="pres">
      <dgm:prSet presAssocID="{E4553C4B-A3BB-4706-97E3-E0D7B343EBAC}" presName="parentText" presStyleLbl="node1" presStyleIdx="0" presStyleCnt="3">
        <dgm:presLayoutVars>
          <dgm:chMax val="0"/>
          <dgm:bulletEnabled val="1"/>
        </dgm:presLayoutVars>
      </dgm:prSet>
      <dgm:spPr/>
    </dgm:pt>
    <dgm:pt modelId="{8E47A762-21BD-45AF-93CB-5D2182821832}" type="pres">
      <dgm:prSet presAssocID="{602FCDAC-2B91-49AC-87C1-DC02E391D94E}" presName="spacer" presStyleCnt="0"/>
      <dgm:spPr/>
    </dgm:pt>
    <dgm:pt modelId="{3A9F804A-A20E-48BA-A915-B9AECBF804B1}" type="pres">
      <dgm:prSet presAssocID="{6C1F9AAD-7667-496C-A5BD-FEE2BE8CE87D}" presName="parentText" presStyleLbl="node1" presStyleIdx="1" presStyleCnt="3">
        <dgm:presLayoutVars>
          <dgm:chMax val="0"/>
          <dgm:bulletEnabled val="1"/>
        </dgm:presLayoutVars>
      </dgm:prSet>
      <dgm:spPr/>
    </dgm:pt>
    <dgm:pt modelId="{1F00F02E-ADBD-4D02-BE7D-A75B644E4211}" type="pres">
      <dgm:prSet presAssocID="{A37FEB65-1C79-40DF-B0E3-B75BB0D05B08}" presName="spacer" presStyleCnt="0"/>
      <dgm:spPr/>
    </dgm:pt>
    <dgm:pt modelId="{A1DDAB25-0CDA-4C68-97B8-F932E17B3735}" type="pres">
      <dgm:prSet presAssocID="{A9DCEB7E-9C73-4884-B683-3FE51FF86A9E}" presName="parentText" presStyleLbl="node1" presStyleIdx="2" presStyleCnt="3">
        <dgm:presLayoutVars>
          <dgm:chMax val="0"/>
          <dgm:bulletEnabled val="1"/>
        </dgm:presLayoutVars>
      </dgm:prSet>
      <dgm:spPr/>
    </dgm:pt>
  </dgm:ptLst>
  <dgm:cxnLst>
    <dgm:cxn modelId="{1947E744-CBD6-411E-995A-63FC5C43CE14}" srcId="{4BEDAA2C-EE6F-4EB8-99BA-9375210EE06D}" destId="{E4553C4B-A3BB-4706-97E3-E0D7B343EBAC}" srcOrd="0" destOrd="0" parTransId="{E9012B6B-4FCE-4EE2-BA86-A2D6EE260BFA}" sibTransId="{602FCDAC-2B91-49AC-87C1-DC02E391D94E}"/>
    <dgm:cxn modelId="{8B487048-A567-4C5D-8E77-5181E3C7B9B3}" type="presOf" srcId="{4BEDAA2C-EE6F-4EB8-99BA-9375210EE06D}" destId="{5162E771-787C-4489-978D-A4D93F976444}" srcOrd="0" destOrd="0" presId="urn:microsoft.com/office/officeart/2005/8/layout/vList2"/>
    <dgm:cxn modelId="{3026666E-A6FD-4B18-AC77-4EBDE601EE75}" type="presOf" srcId="{6C1F9AAD-7667-496C-A5BD-FEE2BE8CE87D}" destId="{3A9F804A-A20E-48BA-A915-B9AECBF804B1}" srcOrd="0" destOrd="0" presId="urn:microsoft.com/office/officeart/2005/8/layout/vList2"/>
    <dgm:cxn modelId="{A4EC6156-CE37-44C1-A567-421697C2591D}" srcId="{4BEDAA2C-EE6F-4EB8-99BA-9375210EE06D}" destId="{A9DCEB7E-9C73-4884-B683-3FE51FF86A9E}" srcOrd="2" destOrd="0" parTransId="{2110D611-FFFC-4854-AC35-0056B498F804}" sibTransId="{99A2F3A1-004D-4CB2-972F-ECCF8E39BC58}"/>
    <dgm:cxn modelId="{8491437D-FCEF-41F7-8877-E26865A6B508}" type="presOf" srcId="{E4553C4B-A3BB-4706-97E3-E0D7B343EBAC}" destId="{1BBB9D1B-DAF7-49A4-B006-6C21D3C26ABC}" srcOrd="0" destOrd="0" presId="urn:microsoft.com/office/officeart/2005/8/layout/vList2"/>
    <dgm:cxn modelId="{F76D08C9-4010-425B-996E-F3E971E7CA4D}" srcId="{4BEDAA2C-EE6F-4EB8-99BA-9375210EE06D}" destId="{6C1F9AAD-7667-496C-A5BD-FEE2BE8CE87D}" srcOrd="1" destOrd="0" parTransId="{5033B386-0DBB-4F54-BA75-40E4F9042ABF}" sibTransId="{A37FEB65-1C79-40DF-B0E3-B75BB0D05B08}"/>
    <dgm:cxn modelId="{700883F7-EEFE-4DB9-8C56-41196A992A3B}" type="presOf" srcId="{A9DCEB7E-9C73-4884-B683-3FE51FF86A9E}" destId="{A1DDAB25-0CDA-4C68-97B8-F932E17B3735}" srcOrd="0" destOrd="0" presId="urn:microsoft.com/office/officeart/2005/8/layout/vList2"/>
    <dgm:cxn modelId="{0FFEDB5A-F0EE-4A0B-8615-7DDEC6FF8630}" type="presParOf" srcId="{5162E771-787C-4489-978D-A4D93F976444}" destId="{1BBB9D1B-DAF7-49A4-B006-6C21D3C26ABC}" srcOrd="0" destOrd="0" presId="urn:microsoft.com/office/officeart/2005/8/layout/vList2"/>
    <dgm:cxn modelId="{C3799227-7C27-4085-BE0F-8BBD5211F725}" type="presParOf" srcId="{5162E771-787C-4489-978D-A4D93F976444}" destId="{8E47A762-21BD-45AF-93CB-5D2182821832}" srcOrd="1" destOrd="0" presId="urn:microsoft.com/office/officeart/2005/8/layout/vList2"/>
    <dgm:cxn modelId="{BCD08F65-5DC2-4DB6-967D-ECB77BD054C8}" type="presParOf" srcId="{5162E771-787C-4489-978D-A4D93F976444}" destId="{3A9F804A-A20E-48BA-A915-B9AECBF804B1}" srcOrd="2" destOrd="0" presId="urn:microsoft.com/office/officeart/2005/8/layout/vList2"/>
    <dgm:cxn modelId="{FACAA8B1-188A-4059-8C5D-26C6F9BC179B}" type="presParOf" srcId="{5162E771-787C-4489-978D-A4D93F976444}" destId="{1F00F02E-ADBD-4D02-BE7D-A75B644E4211}" srcOrd="3" destOrd="0" presId="urn:microsoft.com/office/officeart/2005/8/layout/vList2"/>
    <dgm:cxn modelId="{37AEAB65-6230-4DA4-8618-AD7ACC96EB71}" type="presParOf" srcId="{5162E771-787C-4489-978D-A4D93F976444}" destId="{A1DDAB25-0CDA-4C68-97B8-F932E17B3735}"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70E2CB-B421-4485-9337-9F47D566E91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28AEB649-544E-4EED-85DE-5594997F8A7E}">
      <dgm:prSet/>
      <dgm:spPr/>
      <dgm:t>
        <a:bodyPr/>
        <a:lstStyle/>
        <a:p>
          <a:r>
            <a:rPr lang="en-US"/>
            <a:t>Indentation vs. braces</a:t>
          </a:r>
        </a:p>
      </dgm:t>
    </dgm:pt>
    <dgm:pt modelId="{D7A5C9BF-5DB1-4ADE-B01C-2AEFE2030AE5}" type="parTrans" cxnId="{4A30939B-6BA2-4E08-AA5D-7BE293875FFA}">
      <dgm:prSet/>
      <dgm:spPr/>
      <dgm:t>
        <a:bodyPr/>
        <a:lstStyle/>
        <a:p>
          <a:endParaRPr lang="en-US"/>
        </a:p>
      </dgm:t>
    </dgm:pt>
    <dgm:pt modelId="{8EC89322-9D58-479A-B92B-B36D3178C870}" type="sibTrans" cxnId="{4A30939B-6BA2-4E08-AA5D-7BE293875FFA}">
      <dgm:prSet/>
      <dgm:spPr/>
      <dgm:t>
        <a:bodyPr/>
        <a:lstStyle/>
        <a:p>
          <a:endParaRPr lang="en-US"/>
        </a:p>
      </dgm:t>
    </dgm:pt>
    <dgm:pt modelId="{F50840C4-C1C4-4864-AC46-B7C352002346}">
      <dgm:prSet/>
      <dgm:spPr/>
      <dgm:t>
        <a:bodyPr/>
        <a:lstStyle/>
        <a:p>
          <a:r>
            <a:rPr lang="en-US"/>
            <a:t>No semicolons in Python</a:t>
          </a:r>
        </a:p>
      </dgm:t>
    </dgm:pt>
    <dgm:pt modelId="{2C2656A4-7CB6-4C21-A47E-D1198837916C}" type="parTrans" cxnId="{0FBF37AA-07E1-45EB-ACD6-E1CAD4DDA810}">
      <dgm:prSet/>
      <dgm:spPr/>
      <dgm:t>
        <a:bodyPr/>
        <a:lstStyle/>
        <a:p>
          <a:endParaRPr lang="en-US"/>
        </a:p>
      </dgm:t>
    </dgm:pt>
    <dgm:pt modelId="{7190D231-6382-4768-A638-4956E515BD0B}" type="sibTrans" cxnId="{0FBF37AA-07E1-45EB-ACD6-E1CAD4DDA810}">
      <dgm:prSet/>
      <dgm:spPr/>
      <dgm:t>
        <a:bodyPr/>
        <a:lstStyle/>
        <a:p>
          <a:endParaRPr lang="en-US"/>
        </a:p>
      </dgm:t>
    </dgm:pt>
    <dgm:pt modelId="{B4EB97BC-BFEB-4F85-B198-2ECB539ED846}">
      <dgm:prSet/>
      <dgm:spPr/>
      <dgm:t>
        <a:bodyPr/>
        <a:lstStyle/>
        <a:p>
          <a:r>
            <a:rPr lang="en-US"/>
            <a:t>Dynamically typed variables (no int, String declarations)</a:t>
          </a:r>
        </a:p>
      </dgm:t>
    </dgm:pt>
    <dgm:pt modelId="{AD81714D-4700-4627-B31C-3747D94092F1}" type="parTrans" cxnId="{753B94D1-5FC8-4AA4-89DD-B6973E2D648A}">
      <dgm:prSet/>
      <dgm:spPr/>
      <dgm:t>
        <a:bodyPr/>
        <a:lstStyle/>
        <a:p>
          <a:endParaRPr lang="en-US"/>
        </a:p>
      </dgm:t>
    </dgm:pt>
    <dgm:pt modelId="{8E956CA8-0ECC-4075-BEF6-CD47B17DD9EB}" type="sibTrans" cxnId="{753B94D1-5FC8-4AA4-89DD-B6973E2D648A}">
      <dgm:prSet/>
      <dgm:spPr/>
      <dgm:t>
        <a:bodyPr/>
        <a:lstStyle/>
        <a:p>
          <a:endParaRPr lang="en-US"/>
        </a:p>
      </dgm:t>
    </dgm:pt>
    <dgm:pt modelId="{D7D2A9B7-895B-4458-B18D-4B8D3040FD46}" type="pres">
      <dgm:prSet presAssocID="{4070E2CB-B421-4485-9337-9F47D566E918}" presName="vert0" presStyleCnt="0">
        <dgm:presLayoutVars>
          <dgm:dir/>
          <dgm:animOne val="branch"/>
          <dgm:animLvl val="lvl"/>
        </dgm:presLayoutVars>
      </dgm:prSet>
      <dgm:spPr/>
    </dgm:pt>
    <dgm:pt modelId="{E15DE55B-A28E-446E-BBA1-2CADF128F452}" type="pres">
      <dgm:prSet presAssocID="{28AEB649-544E-4EED-85DE-5594997F8A7E}" presName="thickLine" presStyleLbl="alignNode1" presStyleIdx="0" presStyleCnt="3"/>
      <dgm:spPr/>
    </dgm:pt>
    <dgm:pt modelId="{0274B6FA-B682-45C9-A420-A6911EBE9A8C}" type="pres">
      <dgm:prSet presAssocID="{28AEB649-544E-4EED-85DE-5594997F8A7E}" presName="horz1" presStyleCnt="0"/>
      <dgm:spPr/>
    </dgm:pt>
    <dgm:pt modelId="{6AA91611-BA13-4BF6-8329-032B0A6BD9A0}" type="pres">
      <dgm:prSet presAssocID="{28AEB649-544E-4EED-85DE-5594997F8A7E}" presName="tx1" presStyleLbl="revTx" presStyleIdx="0" presStyleCnt="3"/>
      <dgm:spPr/>
    </dgm:pt>
    <dgm:pt modelId="{45078432-0359-403E-9905-26BF0248AF63}" type="pres">
      <dgm:prSet presAssocID="{28AEB649-544E-4EED-85DE-5594997F8A7E}" presName="vert1" presStyleCnt="0"/>
      <dgm:spPr/>
    </dgm:pt>
    <dgm:pt modelId="{C6DD45D3-6D0F-4748-AD1B-19AD96608731}" type="pres">
      <dgm:prSet presAssocID="{F50840C4-C1C4-4864-AC46-B7C352002346}" presName="thickLine" presStyleLbl="alignNode1" presStyleIdx="1" presStyleCnt="3"/>
      <dgm:spPr/>
    </dgm:pt>
    <dgm:pt modelId="{5A935E77-5728-47D2-BFDE-8AC0D3D9D66A}" type="pres">
      <dgm:prSet presAssocID="{F50840C4-C1C4-4864-AC46-B7C352002346}" presName="horz1" presStyleCnt="0"/>
      <dgm:spPr/>
    </dgm:pt>
    <dgm:pt modelId="{E88294E2-BE14-4B8E-B5E2-A056BF2203C2}" type="pres">
      <dgm:prSet presAssocID="{F50840C4-C1C4-4864-AC46-B7C352002346}" presName="tx1" presStyleLbl="revTx" presStyleIdx="1" presStyleCnt="3"/>
      <dgm:spPr/>
    </dgm:pt>
    <dgm:pt modelId="{F2D329D6-0CBD-45D2-8B51-3329EF53DEAE}" type="pres">
      <dgm:prSet presAssocID="{F50840C4-C1C4-4864-AC46-B7C352002346}" presName="vert1" presStyleCnt="0"/>
      <dgm:spPr/>
    </dgm:pt>
    <dgm:pt modelId="{15B3224D-3B57-43B5-BF09-F8B5C2F7CF5C}" type="pres">
      <dgm:prSet presAssocID="{B4EB97BC-BFEB-4F85-B198-2ECB539ED846}" presName="thickLine" presStyleLbl="alignNode1" presStyleIdx="2" presStyleCnt="3"/>
      <dgm:spPr/>
    </dgm:pt>
    <dgm:pt modelId="{F09AE35F-750A-4F45-9BEF-413E45FAB5B7}" type="pres">
      <dgm:prSet presAssocID="{B4EB97BC-BFEB-4F85-B198-2ECB539ED846}" presName="horz1" presStyleCnt="0"/>
      <dgm:spPr/>
    </dgm:pt>
    <dgm:pt modelId="{75B3268E-42D2-4832-92E7-6C2F3980DA0E}" type="pres">
      <dgm:prSet presAssocID="{B4EB97BC-BFEB-4F85-B198-2ECB539ED846}" presName="tx1" presStyleLbl="revTx" presStyleIdx="2" presStyleCnt="3"/>
      <dgm:spPr/>
    </dgm:pt>
    <dgm:pt modelId="{25E75CA5-678A-4D7E-852D-86FD5D595702}" type="pres">
      <dgm:prSet presAssocID="{B4EB97BC-BFEB-4F85-B198-2ECB539ED846}" presName="vert1" presStyleCnt="0"/>
      <dgm:spPr/>
    </dgm:pt>
  </dgm:ptLst>
  <dgm:cxnLst>
    <dgm:cxn modelId="{1F8F7772-3B69-4C12-80B2-C7C87F887B25}" type="presOf" srcId="{B4EB97BC-BFEB-4F85-B198-2ECB539ED846}" destId="{75B3268E-42D2-4832-92E7-6C2F3980DA0E}" srcOrd="0" destOrd="0" presId="urn:microsoft.com/office/officeart/2008/layout/LinedList"/>
    <dgm:cxn modelId="{AF94A58C-D6B9-44EE-B535-3C29FAFE85A2}" type="presOf" srcId="{F50840C4-C1C4-4864-AC46-B7C352002346}" destId="{E88294E2-BE14-4B8E-B5E2-A056BF2203C2}" srcOrd="0" destOrd="0" presId="urn:microsoft.com/office/officeart/2008/layout/LinedList"/>
    <dgm:cxn modelId="{4A30939B-6BA2-4E08-AA5D-7BE293875FFA}" srcId="{4070E2CB-B421-4485-9337-9F47D566E918}" destId="{28AEB649-544E-4EED-85DE-5594997F8A7E}" srcOrd="0" destOrd="0" parTransId="{D7A5C9BF-5DB1-4ADE-B01C-2AEFE2030AE5}" sibTransId="{8EC89322-9D58-479A-B92B-B36D3178C870}"/>
    <dgm:cxn modelId="{0FBF37AA-07E1-45EB-ACD6-E1CAD4DDA810}" srcId="{4070E2CB-B421-4485-9337-9F47D566E918}" destId="{F50840C4-C1C4-4864-AC46-B7C352002346}" srcOrd="1" destOrd="0" parTransId="{2C2656A4-7CB6-4C21-A47E-D1198837916C}" sibTransId="{7190D231-6382-4768-A638-4956E515BD0B}"/>
    <dgm:cxn modelId="{753B94D1-5FC8-4AA4-89DD-B6973E2D648A}" srcId="{4070E2CB-B421-4485-9337-9F47D566E918}" destId="{B4EB97BC-BFEB-4F85-B198-2ECB539ED846}" srcOrd="2" destOrd="0" parTransId="{AD81714D-4700-4627-B31C-3747D94092F1}" sibTransId="{8E956CA8-0ECC-4075-BEF6-CD47B17DD9EB}"/>
    <dgm:cxn modelId="{E721CBEB-4F42-4B3F-AEF9-8E8A22C616E0}" type="presOf" srcId="{4070E2CB-B421-4485-9337-9F47D566E918}" destId="{D7D2A9B7-895B-4458-B18D-4B8D3040FD46}" srcOrd="0" destOrd="0" presId="urn:microsoft.com/office/officeart/2008/layout/LinedList"/>
    <dgm:cxn modelId="{20A73FF8-A376-43C2-8C3A-23FD45725B52}" type="presOf" srcId="{28AEB649-544E-4EED-85DE-5594997F8A7E}" destId="{6AA91611-BA13-4BF6-8329-032B0A6BD9A0}" srcOrd="0" destOrd="0" presId="urn:microsoft.com/office/officeart/2008/layout/LinedList"/>
    <dgm:cxn modelId="{5897AB2A-3FD2-4884-9843-AFD6E74932A9}" type="presParOf" srcId="{D7D2A9B7-895B-4458-B18D-4B8D3040FD46}" destId="{E15DE55B-A28E-446E-BBA1-2CADF128F452}" srcOrd="0" destOrd="0" presId="urn:microsoft.com/office/officeart/2008/layout/LinedList"/>
    <dgm:cxn modelId="{B02A8703-2AA8-4BB6-BD7D-DC78C2DDF813}" type="presParOf" srcId="{D7D2A9B7-895B-4458-B18D-4B8D3040FD46}" destId="{0274B6FA-B682-45C9-A420-A6911EBE9A8C}" srcOrd="1" destOrd="0" presId="urn:microsoft.com/office/officeart/2008/layout/LinedList"/>
    <dgm:cxn modelId="{8BFE5D3F-151F-48CD-AB0D-BD2BD9242F09}" type="presParOf" srcId="{0274B6FA-B682-45C9-A420-A6911EBE9A8C}" destId="{6AA91611-BA13-4BF6-8329-032B0A6BD9A0}" srcOrd="0" destOrd="0" presId="urn:microsoft.com/office/officeart/2008/layout/LinedList"/>
    <dgm:cxn modelId="{36A7BF15-D216-4B43-A1D1-AD589BCB0BDA}" type="presParOf" srcId="{0274B6FA-B682-45C9-A420-A6911EBE9A8C}" destId="{45078432-0359-403E-9905-26BF0248AF63}" srcOrd="1" destOrd="0" presId="urn:microsoft.com/office/officeart/2008/layout/LinedList"/>
    <dgm:cxn modelId="{6676DF6F-0410-40A8-9EEF-782ED664C2F6}" type="presParOf" srcId="{D7D2A9B7-895B-4458-B18D-4B8D3040FD46}" destId="{C6DD45D3-6D0F-4748-AD1B-19AD96608731}" srcOrd="2" destOrd="0" presId="urn:microsoft.com/office/officeart/2008/layout/LinedList"/>
    <dgm:cxn modelId="{07B1F1B4-E2E5-4AEC-B3A4-9F69E6E1B36D}" type="presParOf" srcId="{D7D2A9B7-895B-4458-B18D-4B8D3040FD46}" destId="{5A935E77-5728-47D2-BFDE-8AC0D3D9D66A}" srcOrd="3" destOrd="0" presId="urn:microsoft.com/office/officeart/2008/layout/LinedList"/>
    <dgm:cxn modelId="{F6B6E5DD-9287-4782-8497-73568F985E26}" type="presParOf" srcId="{5A935E77-5728-47D2-BFDE-8AC0D3D9D66A}" destId="{E88294E2-BE14-4B8E-B5E2-A056BF2203C2}" srcOrd="0" destOrd="0" presId="urn:microsoft.com/office/officeart/2008/layout/LinedList"/>
    <dgm:cxn modelId="{F758ADD6-EC0D-4BEA-8C29-134702C38D7D}" type="presParOf" srcId="{5A935E77-5728-47D2-BFDE-8AC0D3D9D66A}" destId="{F2D329D6-0CBD-45D2-8B51-3329EF53DEAE}" srcOrd="1" destOrd="0" presId="urn:microsoft.com/office/officeart/2008/layout/LinedList"/>
    <dgm:cxn modelId="{7BC637BC-7318-46F8-9307-12D3050CF3D7}" type="presParOf" srcId="{D7D2A9B7-895B-4458-B18D-4B8D3040FD46}" destId="{15B3224D-3B57-43B5-BF09-F8B5C2F7CF5C}" srcOrd="4" destOrd="0" presId="urn:microsoft.com/office/officeart/2008/layout/LinedList"/>
    <dgm:cxn modelId="{BA442A24-CA6A-45CE-842F-990F98FB0A7A}" type="presParOf" srcId="{D7D2A9B7-895B-4458-B18D-4B8D3040FD46}" destId="{F09AE35F-750A-4F45-9BEF-413E45FAB5B7}" srcOrd="5" destOrd="0" presId="urn:microsoft.com/office/officeart/2008/layout/LinedList"/>
    <dgm:cxn modelId="{6AE46C1A-F196-4118-B5B5-69FA7B95F1CE}" type="presParOf" srcId="{F09AE35F-750A-4F45-9BEF-413E45FAB5B7}" destId="{75B3268E-42D2-4832-92E7-6C2F3980DA0E}" srcOrd="0" destOrd="0" presId="urn:microsoft.com/office/officeart/2008/layout/LinedList"/>
    <dgm:cxn modelId="{E521749D-4BAC-41E8-9CCC-9253D5A6B3EC}" type="presParOf" srcId="{F09AE35F-750A-4F45-9BEF-413E45FAB5B7}" destId="{25E75CA5-678A-4D7E-852D-86FD5D59570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8279CB-FF2E-4E92-9A13-37A642E0B999}"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7F2E0119-998E-4D2B-847F-92F62BE02BF9}">
      <dgm:prSet/>
      <dgm:spPr/>
      <dgm:t>
        <a:bodyPr/>
        <a:lstStyle/>
        <a:p>
          <a:r>
            <a:rPr lang="en-US"/>
            <a:t>Lowercase with underscores (snake_case) vs. Java’s camelCase</a:t>
          </a:r>
        </a:p>
      </dgm:t>
    </dgm:pt>
    <dgm:pt modelId="{84428E18-783E-4786-8CEE-7709A25E83DB}" type="parTrans" cxnId="{51F2167E-8607-417D-BDD0-678E42E61FA7}">
      <dgm:prSet/>
      <dgm:spPr/>
      <dgm:t>
        <a:bodyPr/>
        <a:lstStyle/>
        <a:p>
          <a:endParaRPr lang="en-US"/>
        </a:p>
      </dgm:t>
    </dgm:pt>
    <dgm:pt modelId="{ED0A3775-C7F0-42EE-B8E1-8C6DD6BA2BF1}" type="sibTrans" cxnId="{51F2167E-8607-417D-BDD0-678E42E61FA7}">
      <dgm:prSet/>
      <dgm:spPr/>
      <dgm:t>
        <a:bodyPr/>
        <a:lstStyle/>
        <a:p>
          <a:endParaRPr lang="en-US"/>
        </a:p>
      </dgm:t>
    </dgm:pt>
    <dgm:pt modelId="{B6C4097B-03C9-4A1E-BF9C-DEEB6E7C419F}">
      <dgm:prSet/>
      <dgm:spPr/>
      <dgm:t>
        <a:bodyPr/>
        <a:lstStyle/>
        <a:p>
          <a:r>
            <a:rPr lang="en-US"/>
            <a:t>Modules and packages are lowercase, classes use CamelCase</a:t>
          </a:r>
        </a:p>
      </dgm:t>
    </dgm:pt>
    <dgm:pt modelId="{8D5264C5-FE57-4B77-82FE-27750BD33684}" type="parTrans" cxnId="{10FE9D97-355A-4ED8-8A55-CB817AE60415}">
      <dgm:prSet/>
      <dgm:spPr/>
      <dgm:t>
        <a:bodyPr/>
        <a:lstStyle/>
        <a:p>
          <a:endParaRPr lang="en-US"/>
        </a:p>
      </dgm:t>
    </dgm:pt>
    <dgm:pt modelId="{EB27F12B-C04D-4BB5-BDA7-926D39DCC7A1}" type="sibTrans" cxnId="{10FE9D97-355A-4ED8-8A55-CB817AE60415}">
      <dgm:prSet/>
      <dgm:spPr/>
      <dgm:t>
        <a:bodyPr/>
        <a:lstStyle/>
        <a:p>
          <a:endParaRPr lang="en-US"/>
        </a:p>
      </dgm:t>
    </dgm:pt>
    <dgm:pt modelId="{26DDBBC8-5552-4A89-8468-471E2B792431}" type="pres">
      <dgm:prSet presAssocID="{DC8279CB-FF2E-4E92-9A13-37A642E0B999}" presName="root" presStyleCnt="0">
        <dgm:presLayoutVars>
          <dgm:dir/>
          <dgm:resizeHandles val="exact"/>
        </dgm:presLayoutVars>
      </dgm:prSet>
      <dgm:spPr/>
    </dgm:pt>
    <dgm:pt modelId="{30C1CD9E-E895-4725-9BDD-7853E3EF5451}" type="pres">
      <dgm:prSet presAssocID="{DC8279CB-FF2E-4E92-9A13-37A642E0B999}" presName="container" presStyleCnt="0">
        <dgm:presLayoutVars>
          <dgm:dir/>
          <dgm:resizeHandles val="exact"/>
        </dgm:presLayoutVars>
      </dgm:prSet>
      <dgm:spPr/>
    </dgm:pt>
    <dgm:pt modelId="{764CBE99-AC22-4030-8495-36511355D617}" type="pres">
      <dgm:prSet presAssocID="{7F2E0119-998E-4D2B-847F-92F62BE02BF9}" presName="compNode" presStyleCnt="0"/>
      <dgm:spPr/>
    </dgm:pt>
    <dgm:pt modelId="{CBACA59B-6FEF-4900-9B46-01B8760FC0ED}" type="pres">
      <dgm:prSet presAssocID="{7F2E0119-998E-4D2B-847F-92F62BE02BF9}" presName="iconBgRect" presStyleLbl="bgShp" presStyleIdx="0" presStyleCnt="2"/>
      <dgm:spPr/>
    </dgm:pt>
    <dgm:pt modelId="{72C1C96B-A206-4D87-AEA7-B6AFE35ADE71}" type="pres">
      <dgm:prSet presAssocID="{7F2E0119-998E-4D2B-847F-92F62BE02B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נחש"/>
        </a:ext>
      </dgm:extLst>
    </dgm:pt>
    <dgm:pt modelId="{41C65684-D1D3-4103-9F16-5FC46865404A}" type="pres">
      <dgm:prSet presAssocID="{7F2E0119-998E-4D2B-847F-92F62BE02BF9}" presName="spaceRect" presStyleCnt="0"/>
      <dgm:spPr/>
    </dgm:pt>
    <dgm:pt modelId="{846A5ECA-FC29-44C6-AA33-9BA97B61D52B}" type="pres">
      <dgm:prSet presAssocID="{7F2E0119-998E-4D2B-847F-92F62BE02BF9}" presName="textRect" presStyleLbl="revTx" presStyleIdx="0" presStyleCnt="2">
        <dgm:presLayoutVars>
          <dgm:chMax val="1"/>
          <dgm:chPref val="1"/>
        </dgm:presLayoutVars>
      </dgm:prSet>
      <dgm:spPr/>
    </dgm:pt>
    <dgm:pt modelId="{7DCFDAC0-E0C6-43E7-87BF-74D164466E55}" type="pres">
      <dgm:prSet presAssocID="{ED0A3775-C7F0-42EE-B8E1-8C6DD6BA2BF1}" presName="sibTrans" presStyleLbl="sibTrans2D1" presStyleIdx="0" presStyleCnt="0"/>
      <dgm:spPr/>
    </dgm:pt>
    <dgm:pt modelId="{62A5012C-FD18-413A-A6A6-D543E7F4AFA5}" type="pres">
      <dgm:prSet presAssocID="{B6C4097B-03C9-4A1E-BF9C-DEEB6E7C419F}" presName="compNode" presStyleCnt="0"/>
      <dgm:spPr/>
    </dgm:pt>
    <dgm:pt modelId="{5F159605-D1FD-4C8F-A21B-0B92AC299BEA}" type="pres">
      <dgm:prSet presAssocID="{B6C4097B-03C9-4A1E-BF9C-DEEB6E7C419F}" presName="iconBgRect" presStyleLbl="bgShp" presStyleIdx="1" presStyleCnt="2"/>
      <dgm:spPr/>
    </dgm:pt>
    <dgm:pt modelId="{EAD7E508-F06B-48A3-97D8-3B93C8D4FA18}" type="pres">
      <dgm:prSet presAssocID="{B6C4097B-03C9-4A1E-BF9C-DEEB6E7C419F}" presName="iconRect" presStyleLbl="node1" presStyleIdx="1" presStyleCnt="2" custScaleX="65029" custScaleY="73263"/>
      <dgm:spPr>
        <a:blipFill>
          <a:blip xmlns:r="http://schemas.openxmlformats.org/officeDocument/2006/relationships" r:embed="rId3">
            <a:extLst>
              <a:ext uri="{96DAC541-7B7A-43D3-8B79-37D633B846F1}">
                <asvg:svgBlip xmlns:asvg="http://schemas.microsoft.com/office/drawing/2016/SVG/main" r:embed="rId4"/>
              </a:ext>
            </a:extLst>
          </a:blip>
          <a:srcRect/>
          <a:stretch>
            <a:fillRect l="-10000" r="-10000"/>
          </a:stretch>
        </a:blipFill>
        <a:ln>
          <a:noFill/>
        </a:ln>
      </dgm:spPr>
    </dgm:pt>
    <dgm:pt modelId="{1A195EC8-7E40-43C4-B684-D799847A17E4}" type="pres">
      <dgm:prSet presAssocID="{B6C4097B-03C9-4A1E-BF9C-DEEB6E7C419F}" presName="spaceRect" presStyleCnt="0"/>
      <dgm:spPr/>
    </dgm:pt>
    <dgm:pt modelId="{95CD9AFA-F1BC-4F06-AAB7-ED652985083B}" type="pres">
      <dgm:prSet presAssocID="{B6C4097B-03C9-4A1E-BF9C-DEEB6E7C419F}" presName="textRect" presStyleLbl="revTx" presStyleIdx="1" presStyleCnt="2">
        <dgm:presLayoutVars>
          <dgm:chMax val="1"/>
          <dgm:chPref val="1"/>
        </dgm:presLayoutVars>
      </dgm:prSet>
      <dgm:spPr/>
    </dgm:pt>
  </dgm:ptLst>
  <dgm:cxnLst>
    <dgm:cxn modelId="{17429C4E-DBAA-483A-B6E8-4FC01E480802}" type="presOf" srcId="{ED0A3775-C7F0-42EE-B8E1-8C6DD6BA2BF1}" destId="{7DCFDAC0-E0C6-43E7-87BF-74D164466E55}" srcOrd="0" destOrd="0" presId="urn:microsoft.com/office/officeart/2018/2/layout/IconCircleList"/>
    <dgm:cxn modelId="{51F2167E-8607-417D-BDD0-678E42E61FA7}" srcId="{DC8279CB-FF2E-4E92-9A13-37A642E0B999}" destId="{7F2E0119-998E-4D2B-847F-92F62BE02BF9}" srcOrd="0" destOrd="0" parTransId="{84428E18-783E-4786-8CEE-7709A25E83DB}" sibTransId="{ED0A3775-C7F0-42EE-B8E1-8C6DD6BA2BF1}"/>
    <dgm:cxn modelId="{8F829B94-9FAB-4FBD-A87C-C19254D99203}" type="presOf" srcId="{DC8279CB-FF2E-4E92-9A13-37A642E0B999}" destId="{26DDBBC8-5552-4A89-8468-471E2B792431}" srcOrd="0" destOrd="0" presId="urn:microsoft.com/office/officeart/2018/2/layout/IconCircleList"/>
    <dgm:cxn modelId="{10FE9D97-355A-4ED8-8A55-CB817AE60415}" srcId="{DC8279CB-FF2E-4E92-9A13-37A642E0B999}" destId="{B6C4097B-03C9-4A1E-BF9C-DEEB6E7C419F}" srcOrd="1" destOrd="0" parTransId="{8D5264C5-FE57-4B77-82FE-27750BD33684}" sibTransId="{EB27F12B-C04D-4BB5-BDA7-926D39DCC7A1}"/>
    <dgm:cxn modelId="{DDE7BAD1-7DEF-4BFA-BAC8-9D3A45A06E35}" type="presOf" srcId="{7F2E0119-998E-4D2B-847F-92F62BE02BF9}" destId="{846A5ECA-FC29-44C6-AA33-9BA97B61D52B}" srcOrd="0" destOrd="0" presId="urn:microsoft.com/office/officeart/2018/2/layout/IconCircleList"/>
    <dgm:cxn modelId="{7825B6F2-375E-43CA-9E90-DEDCC7C06751}" type="presOf" srcId="{B6C4097B-03C9-4A1E-BF9C-DEEB6E7C419F}" destId="{95CD9AFA-F1BC-4F06-AAB7-ED652985083B}" srcOrd="0" destOrd="0" presId="urn:microsoft.com/office/officeart/2018/2/layout/IconCircleList"/>
    <dgm:cxn modelId="{1E51B964-B4BE-4B3C-A497-28D1E0019368}" type="presParOf" srcId="{26DDBBC8-5552-4A89-8468-471E2B792431}" destId="{30C1CD9E-E895-4725-9BDD-7853E3EF5451}" srcOrd="0" destOrd="0" presId="urn:microsoft.com/office/officeart/2018/2/layout/IconCircleList"/>
    <dgm:cxn modelId="{F205EF6E-B4AF-417B-A6BD-3E879429468E}" type="presParOf" srcId="{30C1CD9E-E895-4725-9BDD-7853E3EF5451}" destId="{764CBE99-AC22-4030-8495-36511355D617}" srcOrd="0" destOrd="0" presId="urn:microsoft.com/office/officeart/2018/2/layout/IconCircleList"/>
    <dgm:cxn modelId="{8CE5E142-D00D-48C0-8324-4E3C00F7B600}" type="presParOf" srcId="{764CBE99-AC22-4030-8495-36511355D617}" destId="{CBACA59B-6FEF-4900-9B46-01B8760FC0ED}" srcOrd="0" destOrd="0" presId="urn:microsoft.com/office/officeart/2018/2/layout/IconCircleList"/>
    <dgm:cxn modelId="{7BDC2505-CDEC-42D9-A31E-F4D4D9432BBA}" type="presParOf" srcId="{764CBE99-AC22-4030-8495-36511355D617}" destId="{72C1C96B-A206-4D87-AEA7-B6AFE35ADE71}" srcOrd="1" destOrd="0" presId="urn:microsoft.com/office/officeart/2018/2/layout/IconCircleList"/>
    <dgm:cxn modelId="{4BA55D50-0712-4FEB-AA3A-6681D83E0DCD}" type="presParOf" srcId="{764CBE99-AC22-4030-8495-36511355D617}" destId="{41C65684-D1D3-4103-9F16-5FC46865404A}" srcOrd="2" destOrd="0" presId="urn:microsoft.com/office/officeart/2018/2/layout/IconCircleList"/>
    <dgm:cxn modelId="{9ADD44F1-EA76-407A-9C18-26A7914606D1}" type="presParOf" srcId="{764CBE99-AC22-4030-8495-36511355D617}" destId="{846A5ECA-FC29-44C6-AA33-9BA97B61D52B}" srcOrd="3" destOrd="0" presId="urn:microsoft.com/office/officeart/2018/2/layout/IconCircleList"/>
    <dgm:cxn modelId="{C8C5EC39-257A-45A0-8D7A-B876B3D97EBF}" type="presParOf" srcId="{30C1CD9E-E895-4725-9BDD-7853E3EF5451}" destId="{7DCFDAC0-E0C6-43E7-87BF-74D164466E55}" srcOrd="1" destOrd="0" presId="urn:microsoft.com/office/officeart/2018/2/layout/IconCircleList"/>
    <dgm:cxn modelId="{E7007243-42D6-4411-96C8-D35C7510EBF0}" type="presParOf" srcId="{30C1CD9E-E895-4725-9BDD-7853E3EF5451}" destId="{62A5012C-FD18-413A-A6A6-D543E7F4AFA5}" srcOrd="2" destOrd="0" presId="urn:microsoft.com/office/officeart/2018/2/layout/IconCircleList"/>
    <dgm:cxn modelId="{62A1869C-995F-48E9-97AB-7BAB4D1B99F2}" type="presParOf" srcId="{62A5012C-FD18-413A-A6A6-D543E7F4AFA5}" destId="{5F159605-D1FD-4C8F-A21B-0B92AC299BEA}" srcOrd="0" destOrd="0" presId="urn:microsoft.com/office/officeart/2018/2/layout/IconCircleList"/>
    <dgm:cxn modelId="{96DBF3A7-AAF4-44BE-B428-691A3C52352B}" type="presParOf" srcId="{62A5012C-FD18-413A-A6A6-D543E7F4AFA5}" destId="{EAD7E508-F06B-48A3-97D8-3B93C8D4FA18}" srcOrd="1" destOrd="0" presId="urn:microsoft.com/office/officeart/2018/2/layout/IconCircleList"/>
    <dgm:cxn modelId="{1C05169C-CED7-4057-BDB1-12F583AC7D8A}" type="presParOf" srcId="{62A5012C-FD18-413A-A6A6-D543E7F4AFA5}" destId="{1A195EC8-7E40-43C4-B684-D799847A17E4}" srcOrd="2" destOrd="0" presId="urn:microsoft.com/office/officeart/2018/2/layout/IconCircleList"/>
    <dgm:cxn modelId="{46C553DD-DF35-43FB-8EC9-4CEEF610C99A}" type="presParOf" srcId="{62A5012C-FD18-413A-A6A6-D543E7F4AFA5}" destId="{95CD9AFA-F1BC-4F06-AAB7-ED652985083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B9D1B-DAF7-49A4-B006-6C21D3C26ABC}">
      <dsp:nvSpPr>
        <dsp:cNvPr id="0" name=""/>
        <dsp:cNvSpPr/>
      </dsp:nvSpPr>
      <dsp:spPr>
        <a:xfrm>
          <a:off x="0" y="4207"/>
          <a:ext cx="5924550" cy="1486484"/>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From rigid patterns to flexible, expressive solutions</a:t>
          </a:r>
        </a:p>
      </dsp:txBody>
      <dsp:txXfrm>
        <a:off x="72564" y="76771"/>
        <a:ext cx="5779422" cy="1341356"/>
      </dsp:txXfrm>
    </dsp:sp>
    <dsp:sp modelId="{3A9F804A-A20E-48BA-A915-B9AECBF804B1}">
      <dsp:nvSpPr>
        <dsp:cNvPr id="0" name=""/>
        <dsp:cNvSpPr/>
      </dsp:nvSpPr>
      <dsp:spPr>
        <a:xfrm>
          <a:off x="0" y="1571332"/>
          <a:ext cx="5924550" cy="1486484"/>
        </a:xfrm>
        <a:prstGeom prst="round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From designing complex hierarchies to leveraging dynamic typing and duck typing</a:t>
          </a:r>
        </a:p>
      </dsp:txBody>
      <dsp:txXfrm>
        <a:off x="72564" y="1643896"/>
        <a:ext cx="5779422" cy="1341356"/>
      </dsp:txXfrm>
    </dsp:sp>
    <dsp:sp modelId="{A1DDAB25-0CDA-4C68-97B8-F932E17B3735}">
      <dsp:nvSpPr>
        <dsp:cNvPr id="0" name=""/>
        <dsp:cNvSpPr/>
      </dsp:nvSpPr>
      <dsp:spPr>
        <a:xfrm>
          <a:off x="0" y="3138457"/>
          <a:ext cx="5924550" cy="1486484"/>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From lengthy boilerplate to concise, powerful constructs</a:t>
          </a:r>
        </a:p>
      </dsp:txBody>
      <dsp:txXfrm>
        <a:off x="72564" y="3211021"/>
        <a:ext cx="5779422" cy="1341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DE55B-A28E-446E-BBA1-2CADF128F452}">
      <dsp:nvSpPr>
        <dsp:cNvPr id="0" name=""/>
        <dsp:cNvSpPr/>
      </dsp:nvSpPr>
      <dsp:spPr>
        <a:xfrm>
          <a:off x="0" y="2260"/>
          <a:ext cx="5924550" cy="0"/>
        </a:xfrm>
        <a:prstGeom prst="lin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w="12700" cap="flat" cmpd="sng" algn="ctr">
          <a:solidFill>
            <a:schemeClr val="accent2">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6AA91611-BA13-4BF6-8329-032B0A6BD9A0}">
      <dsp:nvSpPr>
        <dsp:cNvPr id="0" name=""/>
        <dsp:cNvSpPr/>
      </dsp:nvSpPr>
      <dsp:spPr>
        <a:xfrm>
          <a:off x="0" y="2260"/>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Indentation vs. braces</a:t>
          </a:r>
        </a:p>
      </dsp:txBody>
      <dsp:txXfrm>
        <a:off x="0" y="2260"/>
        <a:ext cx="5924550" cy="1541543"/>
      </dsp:txXfrm>
    </dsp:sp>
    <dsp:sp modelId="{C6DD45D3-6D0F-4748-AD1B-19AD96608731}">
      <dsp:nvSpPr>
        <dsp:cNvPr id="0" name=""/>
        <dsp:cNvSpPr/>
      </dsp:nvSpPr>
      <dsp:spPr>
        <a:xfrm>
          <a:off x="0" y="1543803"/>
          <a:ext cx="5924550" cy="0"/>
        </a:xfrm>
        <a:prstGeom prst="line">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w="12700" cap="flat" cmpd="sng" algn="ctr">
          <a:solidFill>
            <a:schemeClr val="accent2">
              <a:hueOff val="1106460"/>
              <a:satOff val="5101"/>
              <a:lumOff val="784"/>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E88294E2-BE14-4B8E-B5E2-A056BF2203C2}">
      <dsp:nvSpPr>
        <dsp:cNvPr id="0" name=""/>
        <dsp:cNvSpPr/>
      </dsp:nvSpPr>
      <dsp:spPr>
        <a:xfrm>
          <a:off x="0" y="1543803"/>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No semicolons in Python</a:t>
          </a:r>
        </a:p>
      </dsp:txBody>
      <dsp:txXfrm>
        <a:off x="0" y="1543803"/>
        <a:ext cx="5924550" cy="1541543"/>
      </dsp:txXfrm>
    </dsp:sp>
    <dsp:sp modelId="{15B3224D-3B57-43B5-BF09-F8B5C2F7CF5C}">
      <dsp:nvSpPr>
        <dsp:cNvPr id="0" name=""/>
        <dsp:cNvSpPr/>
      </dsp:nvSpPr>
      <dsp:spPr>
        <a:xfrm>
          <a:off x="0" y="3085346"/>
          <a:ext cx="5924550" cy="0"/>
        </a:xfrm>
        <a:prstGeom prst="line">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w="12700" cap="flat" cmpd="sng" algn="ctr">
          <a:solidFill>
            <a:schemeClr val="accent2">
              <a:hueOff val="2212920"/>
              <a:satOff val="10201"/>
              <a:lumOff val="1569"/>
              <a:alphaOff val="0"/>
            </a:schemeClr>
          </a:solidFill>
          <a:prstDash val="solid"/>
        </a:ln>
        <a:effectLst>
          <a:outerShdw blurRad="50800" dist="38100" dir="5400000" sy="96000" rotWithShape="0">
            <a:srgbClr val="000000">
              <a:alpha val="54000"/>
            </a:srgbClr>
          </a:outerShdw>
        </a:effectLst>
      </dsp:spPr>
      <dsp:style>
        <a:lnRef idx="1">
          <a:scrgbClr r="0" g="0" b="0"/>
        </a:lnRef>
        <a:fillRef idx="3">
          <a:scrgbClr r="0" g="0" b="0"/>
        </a:fillRef>
        <a:effectRef idx="2">
          <a:scrgbClr r="0" g="0" b="0"/>
        </a:effectRef>
        <a:fontRef idx="minor">
          <a:schemeClr val="lt1"/>
        </a:fontRef>
      </dsp:style>
    </dsp:sp>
    <dsp:sp modelId="{75B3268E-42D2-4832-92E7-6C2F3980DA0E}">
      <dsp:nvSpPr>
        <dsp:cNvPr id="0" name=""/>
        <dsp:cNvSpPr/>
      </dsp:nvSpPr>
      <dsp:spPr>
        <a:xfrm>
          <a:off x="0" y="3085346"/>
          <a:ext cx="5924550" cy="15415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Dynamically typed variables (no int, String declarations)</a:t>
          </a:r>
        </a:p>
      </dsp:txBody>
      <dsp:txXfrm>
        <a:off x="0" y="3085346"/>
        <a:ext cx="5924550" cy="1541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CA59B-6FEF-4900-9B46-01B8760FC0ED}">
      <dsp:nvSpPr>
        <dsp:cNvPr id="0" name=""/>
        <dsp:cNvSpPr/>
      </dsp:nvSpPr>
      <dsp:spPr>
        <a:xfrm>
          <a:off x="184883" y="992036"/>
          <a:ext cx="1321746" cy="13217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1C96B-A206-4D87-AEA7-B6AFE35ADE71}">
      <dsp:nvSpPr>
        <dsp:cNvPr id="0" name=""/>
        <dsp:cNvSpPr/>
      </dsp:nvSpPr>
      <dsp:spPr>
        <a:xfrm>
          <a:off x="462450" y="126960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A5ECA-FC29-44C6-AA33-9BA97B61D52B}">
      <dsp:nvSpPr>
        <dsp:cNvPr id="0" name=""/>
        <dsp:cNvSpPr/>
      </dsp:nvSpPr>
      <dsp:spPr>
        <a:xfrm>
          <a:off x="1789861" y="99203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Lowercase with underscores (snake_case) vs. Java’s camelCase</a:t>
          </a:r>
        </a:p>
      </dsp:txBody>
      <dsp:txXfrm>
        <a:off x="1789861" y="992036"/>
        <a:ext cx="3115545" cy="1321746"/>
      </dsp:txXfrm>
    </dsp:sp>
    <dsp:sp modelId="{5F159605-D1FD-4C8F-A21B-0B92AC299BEA}">
      <dsp:nvSpPr>
        <dsp:cNvPr id="0" name=""/>
        <dsp:cNvSpPr/>
      </dsp:nvSpPr>
      <dsp:spPr>
        <a:xfrm>
          <a:off x="5448267" y="992036"/>
          <a:ext cx="1321746" cy="13217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7E508-F06B-48A3-97D8-3B93C8D4FA18}">
      <dsp:nvSpPr>
        <dsp:cNvPr id="0" name=""/>
        <dsp:cNvSpPr/>
      </dsp:nvSpPr>
      <dsp:spPr>
        <a:xfrm>
          <a:off x="5859880" y="1372088"/>
          <a:ext cx="498520" cy="56164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10000" r="-10000"/>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CD9AFA-F1BC-4F06-AAB7-ED652985083B}">
      <dsp:nvSpPr>
        <dsp:cNvPr id="0" name=""/>
        <dsp:cNvSpPr/>
      </dsp:nvSpPr>
      <dsp:spPr>
        <a:xfrm>
          <a:off x="7053245" y="99203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Modules and packages are lowercase, classes use CamelCase</a:t>
          </a:r>
        </a:p>
      </dsp:txBody>
      <dsp:txXfrm>
        <a:off x="7053245" y="992036"/>
        <a:ext cx="3115545" cy="13217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5FDEBED1-3628-4CB1-84FB-DB9117919616}" type="datetimeFigureOut">
              <a:rPr lang="en-US" smtClean="0"/>
              <a:t>12/25/2024</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536A34AD-EA04-4A02-9B7D-212AE9866536}" type="slidenum">
              <a:rPr lang="en-US" smtClean="0"/>
              <a:t>‹#›</a:t>
            </a:fld>
            <a:endParaRPr lang="en-US"/>
          </a:p>
        </p:txBody>
      </p:sp>
    </p:spTree>
    <p:extLst>
      <p:ext uri="{BB962C8B-B14F-4D97-AF65-F5344CB8AC3E}">
        <p14:creationId xmlns:p14="http://schemas.microsoft.com/office/powerpoint/2010/main" val="248537996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sz="1400" dirty="0"/>
              <a:t>כאשר מפתחים שהתנסו ב-</a:t>
            </a:r>
            <a:r>
              <a:rPr lang="en-US" sz="1400" dirty="0"/>
              <a:t>Java </a:t>
            </a:r>
            <a:r>
              <a:rPr lang="he-IL" sz="1400" dirty="0"/>
              <a:t>ניגשים לראשונה ל-</a:t>
            </a:r>
            <a:r>
              <a:rPr lang="en-US" sz="1400" dirty="0"/>
              <a:t>Python, </a:t>
            </a:r>
            <a:r>
              <a:rPr lang="he-IL" sz="1400" dirty="0"/>
              <a:t>קל לחשוב על זה כעל "</a:t>
            </a:r>
            <a:r>
              <a:rPr lang="en-US" sz="1400" dirty="0"/>
              <a:t>Java </a:t>
            </a:r>
            <a:r>
              <a:rPr lang="he-IL" sz="1400" dirty="0"/>
              <a:t>ללא נקודות פסיק". אבל המעבר לכתיבת קוד "</a:t>
            </a:r>
            <a:r>
              <a:rPr lang="en-US" sz="1400" dirty="0"/>
              <a:t>Pythonic" </a:t>
            </a:r>
            <a:r>
              <a:rPr lang="he-IL" sz="1400" dirty="0"/>
              <a:t>עוסק באימוץ סגנון ומערכת של שיטות עבודה מומלצות ייחודיות, במקום רק לתרגם ניבים של </a:t>
            </a:r>
            <a:r>
              <a:rPr lang="en-US" sz="1400" dirty="0"/>
              <a:t>Java </a:t>
            </a:r>
            <a:r>
              <a:rPr lang="he-IL" sz="1400" dirty="0" err="1"/>
              <a:t>לפייתון</a:t>
            </a:r>
            <a:r>
              <a:rPr lang="he-IL" sz="1400" dirty="0"/>
              <a:t>. הדרך </a:t>
            </a:r>
            <a:r>
              <a:rPr lang="he-IL" sz="1400" dirty="0" err="1"/>
              <a:t>הפיתונית</a:t>
            </a:r>
            <a:r>
              <a:rPr lang="he-IL" sz="1400" dirty="0"/>
              <a:t> מדגישה את הקריאה, הפשטות וגורם לקוד להרגיש טבעי לשפה.</a:t>
            </a:r>
            <a:endParaRPr lang="en-US" sz="1400"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2</a:t>
            </a:fld>
            <a:endParaRPr lang="en-US"/>
          </a:p>
        </p:txBody>
      </p:sp>
    </p:spTree>
    <p:extLst>
      <p:ext uri="{BB962C8B-B14F-4D97-AF65-F5344CB8AC3E}">
        <p14:creationId xmlns:p14="http://schemas.microsoft.com/office/powerpoint/2010/main" val="401242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6E4D-2D6A-F3CD-005B-956D1B9BF7A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1C7D16A-3FB2-1D1A-8623-27AB5431846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C98900D-7852-A8CE-117A-DE1AD158C92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List comprehensions epitomize Pythonic style. Instead of writing multiple lines to transform a list, you can express logic inline. This reduces clutter, increases readability, and makes the intent immediately clear. Similar syntax exists for sets and dictionaries, enhancing consistency and brevity across the language.</a:t>
            </a:r>
          </a:p>
        </p:txBody>
      </p:sp>
      <p:sp>
        <p:nvSpPr>
          <p:cNvPr id="4" name="מציין מיקום של מספר שקופית 3">
            <a:extLst>
              <a:ext uri="{FF2B5EF4-FFF2-40B4-BE49-F238E27FC236}">
                <a16:creationId xmlns:a16="http://schemas.microsoft.com/office/drawing/2014/main" id="{4CEFB297-F6BC-B31C-F65D-EF18E606E2DA}"/>
              </a:ext>
            </a:extLst>
          </p:cNvPr>
          <p:cNvSpPr>
            <a:spLocks noGrp="1"/>
          </p:cNvSpPr>
          <p:nvPr>
            <p:ph type="sldNum" sz="quarter" idx="5"/>
          </p:nvPr>
        </p:nvSpPr>
        <p:spPr/>
        <p:txBody>
          <a:bodyPr/>
          <a:lstStyle/>
          <a:p>
            <a:fld id="{536A34AD-EA04-4A02-9B7D-212AE9866536}" type="slidenum">
              <a:rPr lang="en-US" smtClean="0"/>
              <a:t>12</a:t>
            </a:fld>
            <a:endParaRPr lang="en-US"/>
          </a:p>
        </p:txBody>
      </p:sp>
    </p:spTree>
    <p:extLst>
      <p:ext uri="{BB962C8B-B14F-4D97-AF65-F5344CB8AC3E}">
        <p14:creationId xmlns:p14="http://schemas.microsoft.com/office/powerpoint/2010/main" val="692462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1072C-B972-ED90-D24D-75389ACBBBD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76E12648-E3E1-458D-E694-840D8DEC642F}"/>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4D6CCE75-A77F-2E75-240C-74389EACE6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Python’s ternary expression reads almost like a sentence, placing the condition in the middle. This small syntactic choice highlights readability: anyone reading the code can quickly parse the condition and the outcomes without being tripped up by question marks and colons in unexpected places.</a:t>
            </a:r>
          </a:p>
        </p:txBody>
      </p:sp>
      <p:sp>
        <p:nvSpPr>
          <p:cNvPr id="4" name="מציין מיקום של מספר שקופית 3">
            <a:extLst>
              <a:ext uri="{FF2B5EF4-FFF2-40B4-BE49-F238E27FC236}">
                <a16:creationId xmlns:a16="http://schemas.microsoft.com/office/drawing/2014/main" id="{85B9BAA1-C3F9-F017-0B77-4C722A054E1B}"/>
              </a:ext>
            </a:extLst>
          </p:cNvPr>
          <p:cNvSpPr>
            <a:spLocks noGrp="1"/>
          </p:cNvSpPr>
          <p:nvPr>
            <p:ph type="sldNum" sz="quarter" idx="5"/>
          </p:nvPr>
        </p:nvSpPr>
        <p:spPr/>
        <p:txBody>
          <a:bodyPr/>
          <a:lstStyle/>
          <a:p>
            <a:fld id="{536A34AD-EA04-4A02-9B7D-212AE9866536}" type="slidenum">
              <a:rPr lang="en-US" smtClean="0"/>
              <a:t>13</a:t>
            </a:fld>
            <a:endParaRPr lang="en-US"/>
          </a:p>
        </p:txBody>
      </p:sp>
    </p:spTree>
    <p:extLst>
      <p:ext uri="{BB962C8B-B14F-4D97-AF65-F5344CB8AC3E}">
        <p14:creationId xmlns:p14="http://schemas.microsoft.com/office/powerpoint/2010/main" val="2599782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Slicing lets you grab ranges of elements easily—no need for loop counters or temporary variables. Unpacking lets you assign multiple values in one line, making code more readable and direct. These features encourage you to think in terms of operations on entire collections rather than item-by-item loops, resulting in cleaner, more abstracted code.</a:t>
            </a:r>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14</a:t>
            </a:fld>
            <a:endParaRPr lang="en-US"/>
          </a:p>
        </p:txBody>
      </p:sp>
    </p:spTree>
    <p:extLst>
      <p:ext uri="{BB962C8B-B14F-4D97-AF65-F5344CB8AC3E}">
        <p14:creationId xmlns:p14="http://schemas.microsoft.com/office/powerpoint/2010/main" val="405433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קוד "פיתוני" אינו מוגדר על ידי כלל יחיד אלא על ידי אתוס: הקוד צריך להיות ברור ופשוט ככל האפשר. </a:t>
            </a:r>
            <a:r>
              <a:rPr lang="en-US" dirty="0"/>
              <a:t>Zen of Python (</a:t>
            </a:r>
            <a:r>
              <a:rPr lang="he-IL" dirty="0"/>
              <a:t>נגיש על ידי הקלדת ייבוא ​​זה במעטפת של </a:t>
            </a:r>
            <a:r>
              <a:rPr lang="en-US" dirty="0"/>
              <a:t>Python) </a:t>
            </a:r>
            <a:r>
              <a:rPr lang="he-IL" dirty="0"/>
              <a:t>מתאר עקרונות מנחים כמו "יפה עדיף על מכוער" ו-"פשוט עדיף על מורכב". גישות </a:t>
            </a:r>
            <a:r>
              <a:rPr lang="he-IL" dirty="0" err="1"/>
              <a:t>פייתוניות</a:t>
            </a:r>
            <a:r>
              <a:rPr lang="he-IL" dirty="0"/>
              <a:t> מסתמכות לרוב על תכונות אידיומטיות כמו הבנת רשימות, מחוללים ושימוש בפונקציות הסטנדרטיות של </a:t>
            </a:r>
            <a:r>
              <a:rPr lang="en-US" dirty="0"/>
              <a:t>Python, </a:t>
            </a:r>
            <a:r>
              <a:rPr lang="he-IL" dirty="0"/>
              <a:t>מה שמוביל לקוד קריא וניתן לתחזוקה יותר.</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3</a:t>
            </a:fld>
            <a:endParaRPr lang="en-US"/>
          </a:p>
        </p:txBody>
      </p:sp>
    </p:spTree>
    <p:extLst>
      <p:ext uri="{BB962C8B-B14F-4D97-AF65-F5344CB8AC3E}">
        <p14:creationId xmlns:p14="http://schemas.microsoft.com/office/powerpoint/2010/main" val="61182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המעבר מג'אווה </a:t>
            </a:r>
            <a:r>
              <a:rPr lang="he-IL" dirty="0" err="1"/>
              <a:t>לפייתון</a:t>
            </a:r>
            <a:r>
              <a:rPr lang="he-IL" dirty="0"/>
              <a:t> כרוך בהסרה של כמה הרגלים מושרשים עמוק. </a:t>
            </a:r>
            <a:r>
              <a:rPr lang="en-US" dirty="0"/>
              <a:t>Java </a:t>
            </a:r>
            <a:r>
              <a:rPr lang="he-IL" dirty="0"/>
              <a:t>מעודדת דפוסים כמו ממשקים מפורשים, מילוליות לבהירות ומערכות סוגים קפדניות. פילוסופיית העיצוב של </a:t>
            </a:r>
            <a:r>
              <a:rPr lang="en-US" dirty="0"/>
              <a:t>Python </a:t>
            </a:r>
            <a:r>
              <a:rPr lang="he-IL" dirty="0"/>
              <a:t>דוחפת מפתח לסמוך על האופי הדינמי של השפה, לכתוב קוד ישיר ואקספרסיבי יותר, ולהשתמש במבני שפה המפחיתים את העומס והמורכבות. השינוי הזה הוא מהותי: חשיבה </a:t>
            </a:r>
            <a:r>
              <a:rPr lang="he-IL" dirty="0" err="1"/>
              <a:t>פייתונית</a:t>
            </a:r>
            <a:r>
              <a:rPr lang="he-IL" dirty="0"/>
              <a:t> מאתגרת לעתים קרובות אינסטינקטים שנולדו בג'אווה, אך בסופו של דבר מובילה לקוד נקי יותר וניתן לתחזוקה.</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4</a:t>
            </a:fld>
            <a:endParaRPr lang="en-US"/>
          </a:p>
        </p:txBody>
      </p:sp>
    </p:spTree>
    <p:extLst>
      <p:ext uri="{BB962C8B-B14F-4D97-AF65-F5344CB8AC3E}">
        <p14:creationId xmlns:p14="http://schemas.microsoft.com/office/powerpoint/2010/main" val="65109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a:t>
            </a:r>
            <a:r>
              <a:rPr lang="en-US" dirty="0"/>
              <a:t>Python, </a:t>
            </a:r>
            <a:r>
              <a:rPr lang="he-IL" dirty="0"/>
              <a:t>הקוד לעתים קרובות משקף את תהליך החשיבה של המפתח. במקום לטפל בקפדנות במדדים ובסוגים, מפתחים יכולים להביע ישירות את כוונתם. הפשטות הזו משתרעת על פני כל השפה: פחות סוגרים, ללא נקודות פסיק ופחות לוחיות. המטרה היא קוד שאחרים יכולים לקרוא ולהבין כמעט כמו משפט.</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5</a:t>
            </a:fld>
            <a:endParaRPr lang="en-US"/>
          </a:p>
        </p:txBody>
      </p:sp>
    </p:spTree>
    <p:extLst>
      <p:ext uri="{BB962C8B-B14F-4D97-AF65-F5344CB8AC3E}">
        <p14:creationId xmlns:p14="http://schemas.microsoft.com/office/powerpoint/2010/main" val="2815063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בניגוד ל-</a:t>
            </a:r>
            <a:r>
              <a:rPr lang="en-US" dirty="0"/>
              <a:t>Java, </a:t>
            </a:r>
            <a:r>
              <a:rPr lang="he-IL" dirty="0"/>
              <a:t>שבה בלוקי קוד עטופים בסוגריים {}, </a:t>
            </a:r>
            <a:r>
              <a:rPr lang="en-US" dirty="0"/>
              <a:t>Python </a:t>
            </a:r>
            <a:r>
              <a:rPr lang="he-IL" dirty="0"/>
              <a:t>משתמש בהזחה כדי להגדיר את מבנה הקוד. נקודה-פסיק הם אופציונליים ולעתים רחוקות משתמשים בהם, מה שהופך את הקווים לנקיים יותר. כמו כן, </a:t>
            </a:r>
            <a:r>
              <a:rPr lang="en-US" dirty="0"/>
              <a:t>Python </a:t>
            </a:r>
            <a:r>
              <a:rPr lang="he-IL"/>
              <a:t>אינו דורש הצהרות מסוג מפורש על משתנים; סוגים מתקבלים בזמן ריצה, מה שמקדם קוצר וגמישות.</a:t>
            </a:r>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7</a:t>
            </a:fld>
            <a:endParaRPr lang="en-US"/>
          </a:p>
        </p:txBody>
      </p:sp>
    </p:spTree>
    <p:extLst>
      <p:ext uri="{BB962C8B-B14F-4D97-AF65-F5344CB8AC3E}">
        <p14:creationId xmlns:p14="http://schemas.microsoft.com/office/powerpoint/2010/main" val="424468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8</a:t>
            </a:fld>
            <a:endParaRPr lang="en-US"/>
          </a:p>
        </p:txBody>
      </p:sp>
    </p:spTree>
    <p:extLst>
      <p:ext uri="{BB962C8B-B14F-4D97-AF65-F5344CB8AC3E}">
        <p14:creationId xmlns:p14="http://schemas.microsoft.com/office/powerpoint/2010/main" val="267048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Python class definitions are simpler. There’s no explicit public keyword or return type indicators on methods. The __</a:t>
            </a:r>
            <a:r>
              <a:rPr lang="en-US" dirty="0" err="1"/>
              <a:t>init</a:t>
            </a:r>
            <a:r>
              <a:rPr lang="en-US" dirty="0"/>
              <a:t>__ method works as a constructor, and attributes can be assigned directly. This reduces boilerplate and keeps the focus on what the class actually does, rather than how it’s declared.</a:t>
            </a:r>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9</a:t>
            </a:fld>
            <a:endParaRPr lang="en-US"/>
          </a:p>
        </p:txBody>
      </p:sp>
    </p:spTree>
    <p:extLst>
      <p:ext uri="{BB962C8B-B14F-4D97-AF65-F5344CB8AC3E}">
        <p14:creationId xmlns:p14="http://schemas.microsoft.com/office/powerpoint/2010/main" val="56847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Python, a list is a flexible tool—add, remove, or modify elements in place. Tuples, on the other hand, provide a simple way to group related data without implying mutability. Moving from Java’s </a:t>
            </a:r>
            <a:r>
              <a:rPr lang="en-US" dirty="0" err="1"/>
              <a:t>ArrayList</a:t>
            </a:r>
            <a:r>
              <a:rPr lang="en-US" dirty="0"/>
              <a:t> and LinkedList to Python’s single list type simplifies thinking and reduces the code needed to perform common operations.</a:t>
            </a:r>
          </a:p>
          <a:p>
            <a:pPr algn="l" rtl="0"/>
            <a:endParaRPr lang="en-US" dirty="0"/>
          </a:p>
        </p:txBody>
      </p:sp>
      <p:sp>
        <p:nvSpPr>
          <p:cNvPr id="4" name="מציין מיקום של מספר שקופית 3"/>
          <p:cNvSpPr>
            <a:spLocks noGrp="1"/>
          </p:cNvSpPr>
          <p:nvPr>
            <p:ph type="sldNum" sz="quarter" idx="5"/>
          </p:nvPr>
        </p:nvSpPr>
        <p:spPr/>
        <p:txBody>
          <a:bodyPr/>
          <a:lstStyle/>
          <a:p>
            <a:fld id="{536A34AD-EA04-4A02-9B7D-212AE9866536}" type="slidenum">
              <a:rPr lang="en-US" smtClean="0"/>
              <a:t>10</a:t>
            </a:fld>
            <a:endParaRPr lang="en-US"/>
          </a:p>
        </p:txBody>
      </p:sp>
    </p:spTree>
    <p:extLst>
      <p:ext uri="{BB962C8B-B14F-4D97-AF65-F5344CB8AC3E}">
        <p14:creationId xmlns:p14="http://schemas.microsoft.com/office/powerpoint/2010/main" val="370837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E353A-4408-393B-0B82-C36C2AAA9C9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A49D1E5-B9AD-3AC0-F6FD-B793D3484F5E}"/>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F65E966-0F8D-95C0-0C9E-B4CB95DE7A2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Dictionaries in Python serve the role of maps, with clean, literal syntax and easy lookups. Similarly, sets are built-in, providing a simple syntax for unique collections. No need to instantiate a separate class—just use {} for sets and {key: value} for dictionaries. This leads to more direct, declarative code.</a:t>
            </a:r>
          </a:p>
        </p:txBody>
      </p:sp>
      <p:sp>
        <p:nvSpPr>
          <p:cNvPr id="4" name="מציין מיקום של מספר שקופית 3">
            <a:extLst>
              <a:ext uri="{FF2B5EF4-FFF2-40B4-BE49-F238E27FC236}">
                <a16:creationId xmlns:a16="http://schemas.microsoft.com/office/drawing/2014/main" id="{7E3B5B94-2DDD-005C-BC94-A2AD9AC97FBD}"/>
              </a:ext>
            </a:extLst>
          </p:cNvPr>
          <p:cNvSpPr>
            <a:spLocks noGrp="1"/>
          </p:cNvSpPr>
          <p:nvPr>
            <p:ph type="sldNum" sz="quarter" idx="5"/>
          </p:nvPr>
        </p:nvSpPr>
        <p:spPr/>
        <p:txBody>
          <a:bodyPr/>
          <a:lstStyle/>
          <a:p>
            <a:fld id="{536A34AD-EA04-4A02-9B7D-212AE9866536}" type="slidenum">
              <a:rPr lang="en-US" smtClean="0"/>
              <a:t>11</a:t>
            </a:fld>
            <a:endParaRPr lang="en-US"/>
          </a:p>
        </p:txBody>
      </p:sp>
    </p:spTree>
    <p:extLst>
      <p:ext uri="{BB962C8B-B14F-4D97-AF65-F5344CB8AC3E}">
        <p14:creationId xmlns:p14="http://schemas.microsoft.com/office/powerpoint/2010/main" val="370993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3032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37809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83745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4017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47123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EAE8CDB2-1F5B-4988-A75E-ADA3CA0EB871}"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31846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EAE8CDB2-1F5B-4988-A75E-ADA3CA0EB871}"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3016419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67523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28721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AE8CDB2-1F5B-4988-A75E-ADA3CA0EB871}"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77709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AE8CDB2-1F5B-4988-A75E-ADA3CA0EB871}"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59576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997476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913795" y="2912232"/>
            <a:ext cx="5107208"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912232"/>
            <a:ext cx="5095357" cy="28789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AE8CDB2-1F5B-4988-A75E-ADA3CA0EB871}" type="datetimeFigureOut">
              <a:rPr lang="en-US" smtClean="0"/>
              <a:t>12/25/2024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109018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AE8CDB2-1F5B-4988-A75E-ADA3CA0EB871}" type="datetimeFigureOut">
              <a:rPr lang="en-US" smtClean="0"/>
              <a:t>12/25/2024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06074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E8CDB2-1F5B-4988-A75E-ADA3CA0EB871}" type="datetimeFigureOut">
              <a:rPr lang="en-US" smtClean="0"/>
              <a:t>12/25/2024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60225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27546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EAE8CDB2-1F5B-4988-A75E-ADA3CA0EB871}" type="datetimeFigureOut">
              <a:rPr lang="en-US" smtClean="0"/>
              <a:t>12/25/2024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F6FE9C-8BD1-4017-B20B-DFB372B0E3CF}" type="slidenum">
              <a:rPr lang="en-US" smtClean="0"/>
              <a:t>‹#›</a:t>
            </a:fld>
            <a:endParaRPr lang="en-US"/>
          </a:p>
        </p:txBody>
      </p:sp>
    </p:spTree>
    <p:extLst>
      <p:ext uri="{BB962C8B-B14F-4D97-AF65-F5344CB8AC3E}">
        <p14:creationId xmlns:p14="http://schemas.microsoft.com/office/powerpoint/2010/main" val="2880231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AE8CDB2-1F5B-4988-A75E-ADA3CA0EB871}" type="datetimeFigureOut">
              <a:rPr lang="en-US" smtClean="0"/>
              <a:t>12/25/2024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AF6FE9C-8BD1-4017-B20B-DFB372B0E3CF}" type="slidenum">
              <a:rPr lang="en-US" smtClean="0"/>
              <a:t>‹#›</a:t>
            </a:fld>
            <a:endParaRPr lang="en-US"/>
          </a:p>
        </p:txBody>
      </p:sp>
    </p:spTree>
    <p:extLst>
      <p:ext uri="{BB962C8B-B14F-4D97-AF65-F5344CB8AC3E}">
        <p14:creationId xmlns:p14="http://schemas.microsoft.com/office/powerpoint/2010/main" val="14061271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27418C-F0C4-1887-489B-9DC4D126F335}"/>
              </a:ext>
            </a:extLst>
          </p:cNvPr>
          <p:cNvSpPr>
            <a:spLocks noGrp="1"/>
          </p:cNvSpPr>
          <p:nvPr>
            <p:ph type="ctrTitle"/>
          </p:nvPr>
        </p:nvSpPr>
        <p:spPr/>
        <p:txBody>
          <a:bodyPr/>
          <a:lstStyle/>
          <a:p>
            <a:r>
              <a:rPr lang="en-US" dirty="0"/>
              <a:t>the Pythonic Way</a:t>
            </a:r>
          </a:p>
        </p:txBody>
      </p:sp>
    </p:spTree>
    <p:extLst>
      <p:ext uri="{BB962C8B-B14F-4D97-AF65-F5344CB8AC3E}">
        <p14:creationId xmlns:p14="http://schemas.microsoft.com/office/powerpoint/2010/main" val="1752585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38BE3C-DBAD-B785-3377-241BB28F8479}"/>
              </a:ext>
            </a:extLst>
          </p:cNvPr>
          <p:cNvSpPr>
            <a:spLocks noGrp="1"/>
          </p:cNvSpPr>
          <p:nvPr>
            <p:ph type="title"/>
          </p:nvPr>
        </p:nvSpPr>
        <p:spPr/>
        <p:txBody>
          <a:bodyPr/>
          <a:lstStyle/>
          <a:p>
            <a:r>
              <a:rPr lang="en-US"/>
              <a:t>Lists and Tuples</a:t>
            </a:r>
            <a:endParaRPr lang="en-US" dirty="0"/>
          </a:p>
        </p:txBody>
      </p:sp>
      <p:graphicFrame>
        <p:nvGraphicFramePr>
          <p:cNvPr id="4" name="מציין מיקום תוכן 3">
            <a:extLst>
              <a:ext uri="{FF2B5EF4-FFF2-40B4-BE49-F238E27FC236}">
                <a16:creationId xmlns:a16="http://schemas.microsoft.com/office/drawing/2014/main" id="{6B7FB3CE-571F-0393-4850-14150461C215}"/>
              </a:ext>
            </a:extLst>
          </p:cNvPr>
          <p:cNvGraphicFramePr>
            <a:graphicFrameLocks noGrp="1"/>
          </p:cNvGraphicFramePr>
          <p:nvPr>
            <p:ph idx="1"/>
            <p:extLst>
              <p:ext uri="{D42A27DB-BD31-4B8C-83A1-F6EECF244321}">
                <p14:modId xmlns:p14="http://schemas.microsoft.com/office/powerpoint/2010/main" val="1633257448"/>
              </p:ext>
            </p:extLst>
          </p:nvPr>
        </p:nvGraphicFramePr>
        <p:xfrm>
          <a:off x="914400" y="2095500"/>
          <a:ext cx="10353674" cy="31699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800"/>
                        <a:t>Java Approach (ArrayList)</a:t>
                      </a:r>
                      <a:endParaRPr lang="en-US" sz="2800" dirty="0"/>
                    </a:p>
                  </a:txBody>
                  <a:tcPr/>
                </a:tc>
                <a:tc>
                  <a:txBody>
                    <a:bodyPr/>
                    <a:lstStyle/>
                    <a:p>
                      <a:r>
                        <a:rPr lang="en-US" sz="2800"/>
                        <a:t>Pythonic Equivalent</a:t>
                      </a:r>
                      <a:endParaRPr lang="en-US" sz="2800" dirty="0"/>
                    </a:p>
                  </a:txBody>
                  <a:tcPr/>
                </a:tc>
                <a:extLst>
                  <a:ext uri="{0D108BD9-81ED-4DB2-BD59-A6C34878D82A}">
                    <a16:rowId xmlns:a16="http://schemas.microsoft.com/office/drawing/2014/main" val="994514829"/>
                  </a:ext>
                </a:extLst>
              </a:tr>
              <a:tr h="370840">
                <a:tc>
                  <a:txBody>
                    <a:bodyPr/>
                    <a:lstStyle/>
                    <a:p>
                      <a:r>
                        <a:rPr lang="en-US" sz="2800"/>
                        <a:t>List&lt;Integer&gt; numbers = </a:t>
                      </a:r>
                      <a:br>
                        <a:rPr lang="en-US" sz="2800"/>
                      </a:br>
                      <a:r>
                        <a:rPr lang="en-US" sz="2800"/>
                        <a:t>new ArrayList&lt;&gt;();</a:t>
                      </a:r>
                    </a:p>
                    <a:p>
                      <a:r>
                        <a:rPr lang="en-US" sz="2800"/>
                        <a:t>numbers.add(1);</a:t>
                      </a:r>
                    </a:p>
                    <a:p>
                      <a:r>
                        <a:rPr lang="en-US" sz="2800"/>
                        <a:t>numbers.add(2);</a:t>
                      </a:r>
                    </a:p>
                    <a:p>
                      <a:r>
                        <a:rPr lang="en-US" sz="2800"/>
                        <a:t>int first = numbers.get(0);</a:t>
                      </a:r>
                    </a:p>
                    <a:p>
                      <a:endParaRPr lang="en-US" sz="2800" dirty="0"/>
                    </a:p>
                  </a:txBody>
                  <a:tcPr/>
                </a:tc>
                <a:tc>
                  <a:txBody>
                    <a:bodyPr/>
                    <a:lstStyle/>
                    <a:p>
                      <a:r>
                        <a:rPr lang="en-US" sz="2800"/>
                        <a:t>numbers = [1, 2]</a:t>
                      </a:r>
                    </a:p>
                    <a:p>
                      <a:r>
                        <a:rPr lang="en-US" sz="2800"/>
                        <a:t>first = numbers[0]</a:t>
                      </a:r>
                      <a:endParaRPr lang="en-US" sz="2800" dirty="0"/>
                    </a:p>
                  </a:txBody>
                  <a:tcPr/>
                </a:tc>
                <a:extLst>
                  <a:ext uri="{0D108BD9-81ED-4DB2-BD59-A6C34878D82A}">
                    <a16:rowId xmlns:a16="http://schemas.microsoft.com/office/drawing/2014/main" val="3964933214"/>
                  </a:ext>
                </a:extLst>
              </a:tr>
            </a:tbl>
          </a:graphicData>
        </a:graphic>
      </p:graphicFrame>
      <p:sp>
        <p:nvSpPr>
          <p:cNvPr id="9" name="תיבת טקסט 8">
            <a:extLst>
              <a:ext uri="{FF2B5EF4-FFF2-40B4-BE49-F238E27FC236}">
                <a16:creationId xmlns:a16="http://schemas.microsoft.com/office/drawing/2014/main" id="{7731ECD1-C9B9-705B-872E-81CBD041950E}"/>
              </a:ext>
            </a:extLst>
          </p:cNvPr>
          <p:cNvSpPr txBox="1"/>
          <p:nvPr/>
        </p:nvSpPr>
        <p:spPr>
          <a:xfrm>
            <a:off x="913795" y="5602069"/>
            <a:ext cx="6096000" cy="64633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Lists: mutable, ordered sequences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Tuples: immutable sequences for fixed groupings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475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F28EE-E74C-10B5-F306-06A88BC3040E}"/>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C07CBA28-F0C1-330A-C4FC-E65A931E29FE}"/>
              </a:ext>
            </a:extLst>
          </p:cNvPr>
          <p:cNvSpPr>
            <a:spLocks noGrp="1"/>
          </p:cNvSpPr>
          <p:nvPr>
            <p:ph type="title"/>
          </p:nvPr>
        </p:nvSpPr>
        <p:spPr/>
        <p:txBody>
          <a:bodyPr/>
          <a:lstStyle/>
          <a:p>
            <a:r>
              <a:rPr lang="en-US" dirty="0"/>
              <a:t>Dictionaries and Sets</a:t>
            </a:r>
          </a:p>
        </p:txBody>
      </p:sp>
      <p:graphicFrame>
        <p:nvGraphicFramePr>
          <p:cNvPr id="4" name="מציין מיקום תוכן 3">
            <a:extLst>
              <a:ext uri="{FF2B5EF4-FFF2-40B4-BE49-F238E27FC236}">
                <a16:creationId xmlns:a16="http://schemas.microsoft.com/office/drawing/2014/main" id="{8A6C3539-8EC4-9AF2-DD47-587B4AD28C11}"/>
              </a:ext>
            </a:extLst>
          </p:cNvPr>
          <p:cNvGraphicFramePr>
            <a:graphicFrameLocks noGrp="1"/>
          </p:cNvGraphicFramePr>
          <p:nvPr>
            <p:ph idx="1"/>
            <p:extLst>
              <p:ext uri="{D42A27DB-BD31-4B8C-83A1-F6EECF244321}">
                <p14:modId xmlns:p14="http://schemas.microsoft.com/office/powerpoint/2010/main" val="4245257155"/>
              </p:ext>
            </p:extLst>
          </p:nvPr>
        </p:nvGraphicFramePr>
        <p:xfrm>
          <a:off x="914400" y="2095500"/>
          <a:ext cx="10353674" cy="353568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000" dirty="0"/>
                        <a:t>Java Approach (HashMap/HashSet)</a:t>
                      </a:r>
                    </a:p>
                  </a:txBody>
                  <a:tcPr/>
                </a:tc>
                <a:tc>
                  <a:txBody>
                    <a:bodyPr/>
                    <a:lstStyle/>
                    <a:p>
                      <a:r>
                        <a:rPr lang="en-US" sz="2000"/>
                        <a:t>Pythonic Equivalent</a:t>
                      </a:r>
                      <a:endParaRPr lang="en-US" sz="2000" dirty="0"/>
                    </a:p>
                  </a:txBody>
                  <a:tcPr/>
                </a:tc>
                <a:extLst>
                  <a:ext uri="{0D108BD9-81ED-4DB2-BD59-A6C34878D82A}">
                    <a16:rowId xmlns:a16="http://schemas.microsoft.com/office/drawing/2014/main" val="994514829"/>
                  </a:ext>
                </a:extLst>
              </a:tr>
              <a:tr h="370840">
                <a:tc>
                  <a:txBody>
                    <a:bodyPr/>
                    <a:lstStyle/>
                    <a:p>
                      <a:r>
                        <a:rPr lang="en-US" sz="2000" dirty="0"/>
                        <a:t>Map&lt;String, Integer&gt; </a:t>
                      </a:r>
                      <a:r>
                        <a:rPr lang="en-US" sz="2000" dirty="0" err="1"/>
                        <a:t>ageMap</a:t>
                      </a:r>
                      <a:r>
                        <a:rPr lang="en-US" sz="2000" dirty="0"/>
                        <a:t> = new HashMap&lt;&gt;();</a:t>
                      </a:r>
                    </a:p>
                    <a:p>
                      <a:r>
                        <a:rPr lang="en-US" sz="2000" dirty="0" err="1"/>
                        <a:t>ageMap.put</a:t>
                      </a:r>
                      <a:r>
                        <a:rPr lang="en-US" sz="2000" dirty="0"/>
                        <a:t>("Alice", 30);</a:t>
                      </a:r>
                    </a:p>
                    <a:p>
                      <a:r>
                        <a:rPr lang="en-US" sz="2000" dirty="0" err="1"/>
                        <a:t>ageMap.put</a:t>
                      </a:r>
                      <a:r>
                        <a:rPr lang="en-US" sz="2000" dirty="0"/>
                        <a:t>("Bob", 25);</a:t>
                      </a:r>
                    </a:p>
                    <a:p>
                      <a:endParaRPr lang="en-US" sz="2000" dirty="0"/>
                    </a:p>
                    <a:p>
                      <a:r>
                        <a:rPr lang="en-US" sz="2000" dirty="0"/>
                        <a:t>Set&lt;String&gt; </a:t>
                      </a:r>
                      <a:r>
                        <a:rPr lang="en-US" sz="2000" dirty="0" err="1"/>
                        <a:t>uniqueNames</a:t>
                      </a:r>
                      <a:r>
                        <a:rPr lang="en-US" sz="2000" dirty="0"/>
                        <a:t> = new HashSet&lt;&gt;();</a:t>
                      </a:r>
                    </a:p>
                    <a:p>
                      <a:r>
                        <a:rPr lang="en-US" sz="2000" dirty="0" err="1"/>
                        <a:t>uniqueNames.add</a:t>
                      </a:r>
                      <a:r>
                        <a:rPr lang="en-US" sz="2000" dirty="0"/>
                        <a:t>("Alice");</a:t>
                      </a:r>
                    </a:p>
                    <a:p>
                      <a:r>
                        <a:rPr lang="en-US" sz="2000" dirty="0" err="1"/>
                        <a:t>uniqueNames.add</a:t>
                      </a:r>
                      <a:r>
                        <a:rPr lang="en-US" sz="2000" dirty="0"/>
                        <a:t>("Bob");</a:t>
                      </a:r>
                    </a:p>
                    <a:p>
                      <a:endParaRPr lang="en-US" sz="2000" dirty="0"/>
                    </a:p>
                  </a:txBody>
                  <a:tcPr/>
                </a:tc>
                <a:tc>
                  <a:txBody>
                    <a:bodyPr/>
                    <a:lstStyle/>
                    <a:p>
                      <a:r>
                        <a:rPr lang="en-US" sz="2000" dirty="0" err="1"/>
                        <a:t>age_map</a:t>
                      </a:r>
                      <a:r>
                        <a:rPr lang="en-US" sz="2000" dirty="0"/>
                        <a:t> = {"Alice": 30, "Bob": 25}</a:t>
                      </a:r>
                    </a:p>
                    <a:p>
                      <a:r>
                        <a:rPr lang="en-US" sz="2000" dirty="0" err="1"/>
                        <a:t>unique_names</a:t>
                      </a:r>
                      <a:r>
                        <a:rPr lang="en-US" sz="2000" dirty="0"/>
                        <a:t> = {"Alice", "Bob"}</a:t>
                      </a:r>
                    </a:p>
                    <a:p>
                      <a:endParaRPr lang="en-US" sz="2000" dirty="0"/>
                    </a:p>
                  </a:txBody>
                  <a:tcPr/>
                </a:tc>
                <a:extLst>
                  <a:ext uri="{0D108BD9-81ED-4DB2-BD59-A6C34878D82A}">
                    <a16:rowId xmlns:a16="http://schemas.microsoft.com/office/drawing/2014/main" val="3964933214"/>
                  </a:ext>
                </a:extLst>
              </a:tr>
            </a:tbl>
          </a:graphicData>
        </a:graphic>
      </p:graphicFrame>
    </p:spTree>
    <p:extLst>
      <p:ext uri="{BB962C8B-B14F-4D97-AF65-F5344CB8AC3E}">
        <p14:creationId xmlns:p14="http://schemas.microsoft.com/office/powerpoint/2010/main" val="335581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AEF43-FD55-ACD7-975B-A5F4F5288A8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462BCA9A-C775-D3CD-3E37-CB39886CB44F}"/>
              </a:ext>
            </a:extLst>
          </p:cNvPr>
          <p:cNvSpPr>
            <a:spLocks noGrp="1"/>
          </p:cNvSpPr>
          <p:nvPr>
            <p:ph type="title"/>
          </p:nvPr>
        </p:nvSpPr>
        <p:spPr/>
        <p:txBody>
          <a:bodyPr/>
          <a:lstStyle/>
          <a:p>
            <a:r>
              <a:rPr lang="en-US" dirty="0"/>
              <a:t>List Comprehensions and Generator Expressions</a:t>
            </a:r>
          </a:p>
        </p:txBody>
      </p:sp>
      <p:graphicFrame>
        <p:nvGraphicFramePr>
          <p:cNvPr id="4" name="מציין מיקום תוכן 3">
            <a:extLst>
              <a:ext uri="{FF2B5EF4-FFF2-40B4-BE49-F238E27FC236}">
                <a16:creationId xmlns:a16="http://schemas.microsoft.com/office/drawing/2014/main" id="{E643E86C-9612-C8EB-65C9-3F626EC466D6}"/>
              </a:ext>
            </a:extLst>
          </p:cNvPr>
          <p:cNvGraphicFramePr>
            <a:graphicFrameLocks noGrp="1"/>
          </p:cNvGraphicFramePr>
          <p:nvPr>
            <p:ph idx="1"/>
            <p:extLst>
              <p:ext uri="{D42A27DB-BD31-4B8C-83A1-F6EECF244321}">
                <p14:modId xmlns:p14="http://schemas.microsoft.com/office/powerpoint/2010/main" val="1649112042"/>
              </p:ext>
            </p:extLst>
          </p:nvPr>
        </p:nvGraphicFramePr>
        <p:xfrm>
          <a:off x="914400" y="2095500"/>
          <a:ext cx="10353674" cy="201168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000" dirty="0"/>
                        <a:t>Java Approach </a:t>
                      </a:r>
                    </a:p>
                  </a:txBody>
                  <a:tcPr/>
                </a:tc>
                <a:tc>
                  <a:txBody>
                    <a:bodyPr/>
                    <a:lstStyle/>
                    <a:p>
                      <a:r>
                        <a:rPr lang="en-US" sz="2000" dirty="0"/>
                        <a:t>Pythonic Equivalent</a:t>
                      </a:r>
                    </a:p>
                  </a:txBody>
                  <a:tcPr/>
                </a:tc>
                <a:extLst>
                  <a:ext uri="{0D108BD9-81ED-4DB2-BD59-A6C34878D82A}">
                    <a16:rowId xmlns:a16="http://schemas.microsoft.com/office/drawing/2014/main" val="994514829"/>
                  </a:ext>
                </a:extLst>
              </a:tr>
              <a:tr h="370840">
                <a:tc>
                  <a:txBody>
                    <a:bodyPr/>
                    <a:lstStyle/>
                    <a:p>
                      <a:r>
                        <a:rPr lang="en-US" sz="2000" dirty="0"/>
                        <a:t>List&lt;Integer&gt; squares = new </a:t>
                      </a:r>
                      <a:r>
                        <a:rPr lang="en-US" sz="2000" dirty="0" err="1"/>
                        <a:t>ArrayList</a:t>
                      </a:r>
                      <a:r>
                        <a:rPr lang="en-US" sz="2000" dirty="0"/>
                        <a:t>&lt;&gt;();</a:t>
                      </a:r>
                    </a:p>
                    <a:p>
                      <a:r>
                        <a:rPr lang="en-US" sz="2000" dirty="0"/>
                        <a:t>for (int x : numbers) {</a:t>
                      </a:r>
                    </a:p>
                    <a:p>
                      <a:r>
                        <a:rPr lang="en-US" sz="2000" dirty="0"/>
                        <a:t>    </a:t>
                      </a:r>
                      <a:r>
                        <a:rPr lang="en-US" sz="2000" dirty="0" err="1"/>
                        <a:t>squares.add</a:t>
                      </a:r>
                      <a:r>
                        <a:rPr lang="en-US" sz="2000" dirty="0"/>
                        <a:t>(x * x);</a:t>
                      </a:r>
                    </a:p>
                    <a:p>
                      <a:r>
                        <a:rPr lang="en-US" sz="2000" dirty="0"/>
                        <a:t>}</a:t>
                      </a:r>
                    </a:p>
                  </a:txBody>
                  <a:tcPr/>
                </a:tc>
                <a:tc>
                  <a:txBody>
                    <a:bodyPr/>
                    <a:lstStyle/>
                    <a:p>
                      <a:r>
                        <a:rPr lang="en-US" sz="2000" dirty="0"/>
                        <a:t>squares = [x*x for x in numbers]</a:t>
                      </a:r>
                    </a:p>
                  </a:txBody>
                  <a:tcPr/>
                </a:tc>
                <a:extLst>
                  <a:ext uri="{0D108BD9-81ED-4DB2-BD59-A6C34878D82A}">
                    <a16:rowId xmlns:a16="http://schemas.microsoft.com/office/drawing/2014/main" val="3964933214"/>
                  </a:ext>
                </a:extLst>
              </a:tr>
            </a:tbl>
          </a:graphicData>
        </a:graphic>
      </p:graphicFrame>
    </p:spTree>
    <p:extLst>
      <p:ext uri="{BB962C8B-B14F-4D97-AF65-F5344CB8AC3E}">
        <p14:creationId xmlns:p14="http://schemas.microsoft.com/office/powerpoint/2010/main" val="27498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B9CFC-7A41-9663-A072-F980E3C9807B}"/>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31DC0FAD-E2A8-B125-B8C3-B8F1516AE854}"/>
              </a:ext>
            </a:extLst>
          </p:cNvPr>
          <p:cNvSpPr>
            <a:spLocks noGrp="1"/>
          </p:cNvSpPr>
          <p:nvPr>
            <p:ph type="title"/>
          </p:nvPr>
        </p:nvSpPr>
        <p:spPr/>
        <p:txBody>
          <a:bodyPr/>
          <a:lstStyle/>
          <a:p>
            <a:r>
              <a:rPr lang="en-US" dirty="0"/>
              <a:t>Conditional Expressions</a:t>
            </a:r>
          </a:p>
        </p:txBody>
      </p:sp>
      <p:graphicFrame>
        <p:nvGraphicFramePr>
          <p:cNvPr id="4" name="מציין מיקום תוכן 3">
            <a:extLst>
              <a:ext uri="{FF2B5EF4-FFF2-40B4-BE49-F238E27FC236}">
                <a16:creationId xmlns:a16="http://schemas.microsoft.com/office/drawing/2014/main" id="{4D871F18-62AB-89E2-10B3-4124D821B966}"/>
              </a:ext>
            </a:extLst>
          </p:cNvPr>
          <p:cNvGraphicFramePr>
            <a:graphicFrameLocks noGrp="1"/>
          </p:cNvGraphicFramePr>
          <p:nvPr>
            <p:ph idx="1"/>
            <p:extLst>
              <p:ext uri="{D42A27DB-BD31-4B8C-83A1-F6EECF244321}">
                <p14:modId xmlns:p14="http://schemas.microsoft.com/office/powerpoint/2010/main" val="45575754"/>
              </p:ext>
            </p:extLst>
          </p:nvPr>
        </p:nvGraphicFramePr>
        <p:xfrm>
          <a:off x="914400" y="2095500"/>
          <a:ext cx="10353674" cy="79248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417447163"/>
                    </a:ext>
                  </a:extLst>
                </a:gridCol>
                <a:gridCol w="5176837">
                  <a:extLst>
                    <a:ext uri="{9D8B030D-6E8A-4147-A177-3AD203B41FA5}">
                      <a16:colId xmlns:a16="http://schemas.microsoft.com/office/drawing/2014/main" val="1178552873"/>
                    </a:ext>
                  </a:extLst>
                </a:gridCol>
              </a:tblGrid>
              <a:tr h="370840">
                <a:tc>
                  <a:txBody>
                    <a:bodyPr/>
                    <a:lstStyle/>
                    <a:p>
                      <a:r>
                        <a:rPr lang="en-US" sz="2000" dirty="0"/>
                        <a:t>Java Approach </a:t>
                      </a:r>
                    </a:p>
                  </a:txBody>
                  <a:tcPr/>
                </a:tc>
                <a:tc>
                  <a:txBody>
                    <a:bodyPr/>
                    <a:lstStyle/>
                    <a:p>
                      <a:r>
                        <a:rPr lang="en-US" sz="2000" dirty="0"/>
                        <a:t>Pythonic Equivalent</a:t>
                      </a:r>
                    </a:p>
                  </a:txBody>
                  <a:tcPr/>
                </a:tc>
                <a:extLst>
                  <a:ext uri="{0D108BD9-81ED-4DB2-BD59-A6C34878D82A}">
                    <a16:rowId xmlns:a16="http://schemas.microsoft.com/office/drawing/2014/main" val="994514829"/>
                  </a:ext>
                </a:extLst>
              </a:tr>
              <a:tr h="370840">
                <a:tc>
                  <a:txBody>
                    <a:bodyPr/>
                    <a:lstStyle/>
                    <a:p>
                      <a:r>
                        <a:rPr lang="es-ES" sz="2000" dirty="0" err="1"/>
                        <a:t>int</a:t>
                      </a:r>
                      <a:r>
                        <a:rPr lang="es-ES" sz="2000" dirty="0"/>
                        <a:t> </a:t>
                      </a:r>
                      <a:r>
                        <a:rPr lang="es-ES" sz="2000" dirty="0" err="1"/>
                        <a:t>max</a:t>
                      </a:r>
                      <a:r>
                        <a:rPr lang="es-ES" sz="2000" dirty="0"/>
                        <a:t> = (x &gt; y) ? x : y;</a:t>
                      </a:r>
                    </a:p>
                  </a:txBody>
                  <a:tcPr/>
                </a:tc>
                <a:tc>
                  <a:txBody>
                    <a:bodyPr/>
                    <a:lstStyle/>
                    <a:p>
                      <a:r>
                        <a:rPr lang="en-US" sz="2000" dirty="0" err="1"/>
                        <a:t>max_value</a:t>
                      </a:r>
                      <a:r>
                        <a:rPr lang="en-US" sz="2000" dirty="0"/>
                        <a:t> = x if x &gt; y else y</a:t>
                      </a:r>
                    </a:p>
                  </a:txBody>
                  <a:tcPr/>
                </a:tc>
                <a:extLst>
                  <a:ext uri="{0D108BD9-81ED-4DB2-BD59-A6C34878D82A}">
                    <a16:rowId xmlns:a16="http://schemas.microsoft.com/office/drawing/2014/main" val="3964933214"/>
                  </a:ext>
                </a:extLst>
              </a:tr>
            </a:tbl>
          </a:graphicData>
        </a:graphic>
      </p:graphicFrame>
      <p:sp>
        <p:nvSpPr>
          <p:cNvPr id="6" name="תיבת טקסט 5">
            <a:extLst>
              <a:ext uri="{FF2B5EF4-FFF2-40B4-BE49-F238E27FC236}">
                <a16:creationId xmlns:a16="http://schemas.microsoft.com/office/drawing/2014/main" id="{39BF9E1D-D67F-F0D0-6618-51D512CA1339}"/>
              </a:ext>
            </a:extLst>
          </p:cNvPr>
          <p:cNvSpPr txBox="1"/>
          <p:nvPr/>
        </p:nvSpPr>
        <p:spPr>
          <a:xfrm>
            <a:off x="913795" y="3429000"/>
            <a:ext cx="8401833" cy="959878"/>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Ternary operation in Python: </a:t>
            </a:r>
            <a:r>
              <a:rPr kumimoji="0" lang="en-US" altLang="en-US" sz="2000" b="0" i="0" u="none" strike="noStrike" cap="none" normalizeH="0" baseline="0" dirty="0">
                <a:ln>
                  <a:noFill/>
                </a:ln>
                <a:solidFill>
                  <a:schemeClr val="tx1"/>
                </a:solidFill>
                <a:effectLst/>
                <a:latin typeface="Arial Unicode MS"/>
              </a:rPr>
              <a:t>x = a if condition else b</a:t>
            </a:r>
            <a:endParaRPr lang="en-US" altLang="en-US" sz="2000" dirty="0">
              <a:latin typeface="Arial Unicode MS"/>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More readable alternative to Java’s </a:t>
            </a:r>
            <a:r>
              <a:rPr kumimoji="0" lang="en-US" altLang="en-US" sz="2000" b="0" i="0" u="none" strike="noStrike" cap="none" normalizeH="0" baseline="0" dirty="0">
                <a:ln>
                  <a:noFill/>
                </a:ln>
                <a:solidFill>
                  <a:schemeClr val="tx1"/>
                </a:solidFill>
                <a:effectLst/>
                <a:latin typeface="Arial Unicode MS"/>
              </a:rPr>
              <a:t>condition ? a : b</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7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DD6B5A7-3735-4986-D6A3-B6B882232279}"/>
              </a:ext>
            </a:extLst>
          </p:cNvPr>
          <p:cNvSpPr>
            <a:spLocks noGrp="1"/>
          </p:cNvSpPr>
          <p:nvPr>
            <p:ph type="title"/>
          </p:nvPr>
        </p:nvSpPr>
        <p:spPr/>
        <p:txBody>
          <a:bodyPr/>
          <a:lstStyle/>
          <a:p>
            <a:r>
              <a:rPr lang="en-US" dirty="0"/>
              <a:t>Slicing and Unpacking</a:t>
            </a:r>
          </a:p>
        </p:txBody>
      </p:sp>
      <p:sp>
        <p:nvSpPr>
          <p:cNvPr id="3" name="מציין מיקום תוכן 2">
            <a:extLst>
              <a:ext uri="{FF2B5EF4-FFF2-40B4-BE49-F238E27FC236}">
                <a16:creationId xmlns:a16="http://schemas.microsoft.com/office/drawing/2014/main" id="{D54CD8FE-04D9-08AA-1459-3CE5CD0D7872}"/>
              </a:ext>
            </a:extLst>
          </p:cNvPr>
          <p:cNvSpPr>
            <a:spLocks noGrp="1"/>
          </p:cNvSpPr>
          <p:nvPr>
            <p:ph idx="1"/>
          </p:nvPr>
        </p:nvSpPr>
        <p:spPr>
          <a:xfrm>
            <a:off x="913795" y="2096064"/>
            <a:ext cx="10353762" cy="1326321"/>
          </a:xfrm>
        </p:spPr>
        <p:txBody>
          <a:bodyPr/>
          <a:lstStyle/>
          <a:p>
            <a:r>
              <a:rPr lang="en-US" dirty="0"/>
              <a:t>Slicing: Extract </a:t>
            </a:r>
            <a:r>
              <a:rPr lang="en-US" dirty="0" err="1"/>
              <a:t>sublists</a:t>
            </a:r>
            <a:r>
              <a:rPr lang="en-US" dirty="0"/>
              <a:t> without explicit loops</a:t>
            </a:r>
          </a:p>
          <a:p>
            <a:r>
              <a:rPr lang="en-US" dirty="0"/>
              <a:t>Unpacking: Assign multiple variables at once</a:t>
            </a:r>
          </a:p>
        </p:txBody>
      </p:sp>
      <p:sp>
        <p:nvSpPr>
          <p:cNvPr id="6" name="תיבת טקסט 5">
            <a:extLst>
              <a:ext uri="{FF2B5EF4-FFF2-40B4-BE49-F238E27FC236}">
                <a16:creationId xmlns:a16="http://schemas.microsoft.com/office/drawing/2014/main" id="{762F2A45-7D29-277C-648E-CC6BD286E6C2}"/>
              </a:ext>
            </a:extLst>
          </p:cNvPr>
          <p:cNvSpPr txBox="1"/>
          <p:nvPr/>
        </p:nvSpPr>
        <p:spPr>
          <a:xfrm>
            <a:off x="3266490" y="3435616"/>
            <a:ext cx="4751899" cy="3046988"/>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sz="2400" dirty="0"/>
              <a:t># Slicing</a:t>
            </a:r>
          </a:p>
          <a:p>
            <a:r>
              <a:rPr lang="en-US" sz="2400" dirty="0" err="1"/>
              <a:t>sublist</a:t>
            </a:r>
            <a:r>
              <a:rPr lang="en-US" sz="2400" dirty="0"/>
              <a:t> = numbers[1:3]</a:t>
            </a:r>
          </a:p>
          <a:p>
            <a:endParaRPr lang="en-US" sz="2400" dirty="0"/>
          </a:p>
          <a:p>
            <a:r>
              <a:rPr lang="en-US" sz="2400" dirty="0"/>
              <a:t># Unpacking</a:t>
            </a:r>
          </a:p>
          <a:p>
            <a:r>
              <a:rPr lang="en-US" sz="2400" dirty="0"/>
              <a:t>first, second = numbers[0], numbers[1]</a:t>
            </a:r>
          </a:p>
          <a:p>
            <a:r>
              <a:rPr lang="en-US" sz="2400" dirty="0"/>
              <a:t># Or simply:</a:t>
            </a:r>
          </a:p>
          <a:p>
            <a:r>
              <a:rPr lang="en-US" sz="2400" dirty="0"/>
              <a:t>first, second = numbers[0:2]</a:t>
            </a:r>
          </a:p>
        </p:txBody>
      </p:sp>
    </p:spTree>
    <p:extLst>
      <p:ext uri="{BB962C8B-B14F-4D97-AF65-F5344CB8AC3E}">
        <p14:creationId xmlns:p14="http://schemas.microsoft.com/office/powerpoint/2010/main" val="211893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365A98-2BA4-1990-B0E6-6883557C3157}"/>
              </a:ext>
            </a:extLst>
          </p:cNvPr>
          <p:cNvSpPr>
            <a:spLocks noGrp="1"/>
          </p:cNvSpPr>
          <p:nvPr>
            <p:ph type="title"/>
          </p:nvPr>
        </p:nvSpPr>
        <p:spPr/>
        <p:txBody>
          <a:bodyPr/>
          <a:lstStyle/>
          <a:p>
            <a:r>
              <a:rPr lang="en-US" dirty="0"/>
              <a:t>Idiomatic Use of Built-Ins</a:t>
            </a:r>
          </a:p>
        </p:txBody>
      </p:sp>
      <p:sp>
        <p:nvSpPr>
          <p:cNvPr id="3" name="מציין מיקום תוכן 2">
            <a:extLst>
              <a:ext uri="{FF2B5EF4-FFF2-40B4-BE49-F238E27FC236}">
                <a16:creationId xmlns:a16="http://schemas.microsoft.com/office/drawing/2014/main" id="{59A302C9-7C24-DFC3-5128-B5283E544817}"/>
              </a:ext>
            </a:extLst>
          </p:cNvPr>
          <p:cNvSpPr>
            <a:spLocks noGrp="1"/>
          </p:cNvSpPr>
          <p:nvPr>
            <p:ph idx="1"/>
          </p:nvPr>
        </p:nvSpPr>
        <p:spPr>
          <a:xfrm>
            <a:off x="913795" y="2096064"/>
            <a:ext cx="10353762" cy="1597395"/>
          </a:xfrm>
        </p:spPr>
        <p:txBody>
          <a:bodyPr/>
          <a:lstStyle/>
          <a:p>
            <a:r>
              <a:rPr lang="en-US" dirty="0"/>
              <a:t>in keyword for membership checks</a:t>
            </a:r>
          </a:p>
          <a:p>
            <a:r>
              <a:rPr lang="en-US" dirty="0"/>
              <a:t>enumerate() for indexing while iterating</a:t>
            </a:r>
          </a:p>
          <a:p>
            <a:r>
              <a:rPr lang="en-US" dirty="0"/>
              <a:t>zip() for parallel iteration</a:t>
            </a:r>
          </a:p>
        </p:txBody>
      </p:sp>
      <p:sp>
        <p:nvSpPr>
          <p:cNvPr id="6" name="תיבת טקסט 5">
            <a:extLst>
              <a:ext uri="{FF2B5EF4-FFF2-40B4-BE49-F238E27FC236}">
                <a16:creationId xmlns:a16="http://schemas.microsoft.com/office/drawing/2014/main" id="{3B9697DF-290E-F415-C333-5A6699CE4558}"/>
              </a:ext>
            </a:extLst>
          </p:cNvPr>
          <p:cNvSpPr txBox="1"/>
          <p:nvPr/>
        </p:nvSpPr>
        <p:spPr>
          <a:xfrm>
            <a:off x="2827522" y="3853602"/>
            <a:ext cx="7351194" cy="2554545"/>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sz="2000" dirty="0"/>
              <a:t>if "Alice" in </a:t>
            </a:r>
            <a:r>
              <a:rPr lang="en-US" sz="2000" dirty="0" err="1"/>
              <a:t>unique_names</a:t>
            </a:r>
            <a:r>
              <a:rPr lang="en-US" sz="2000" dirty="0"/>
              <a:t>:</a:t>
            </a:r>
          </a:p>
          <a:p>
            <a:r>
              <a:rPr lang="en-US" sz="2000" dirty="0"/>
              <a:t>    print("We know Alice.")</a:t>
            </a:r>
          </a:p>
          <a:p>
            <a:endParaRPr lang="en-US" sz="2000" dirty="0"/>
          </a:p>
          <a:p>
            <a:r>
              <a:rPr lang="en-US" sz="2000" dirty="0"/>
              <a:t>for index, value in enumerate(numbers):</a:t>
            </a:r>
          </a:p>
          <a:p>
            <a:r>
              <a:rPr lang="en-US" sz="2000" dirty="0"/>
              <a:t>    print(index, value)</a:t>
            </a:r>
          </a:p>
          <a:p>
            <a:endParaRPr lang="en-US" sz="2000" dirty="0"/>
          </a:p>
          <a:p>
            <a:r>
              <a:rPr lang="en-US" sz="2000" dirty="0"/>
              <a:t>for name, age in zip(</a:t>
            </a:r>
            <a:r>
              <a:rPr lang="en-US" sz="2000" dirty="0" err="1"/>
              <a:t>unique_names</a:t>
            </a:r>
            <a:r>
              <a:rPr lang="en-US" sz="2000" dirty="0"/>
              <a:t>, </a:t>
            </a:r>
            <a:r>
              <a:rPr lang="en-US" sz="2000" dirty="0" err="1"/>
              <a:t>age_map.values</a:t>
            </a:r>
            <a:r>
              <a:rPr lang="en-US" sz="2000" dirty="0"/>
              <a:t>()):</a:t>
            </a:r>
          </a:p>
          <a:p>
            <a:r>
              <a:rPr lang="en-US" sz="2000" dirty="0"/>
              <a:t>    print(name, age)</a:t>
            </a:r>
          </a:p>
        </p:txBody>
      </p:sp>
    </p:spTree>
    <p:extLst>
      <p:ext uri="{BB962C8B-B14F-4D97-AF65-F5344CB8AC3E}">
        <p14:creationId xmlns:p14="http://schemas.microsoft.com/office/powerpoint/2010/main" val="628780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נחש על רקע שחור">
            <a:extLst>
              <a:ext uri="{FF2B5EF4-FFF2-40B4-BE49-F238E27FC236}">
                <a16:creationId xmlns:a16="http://schemas.microsoft.com/office/drawing/2014/main" id="{155A63D1-D8DD-C108-346E-EA9E55403AF4}"/>
              </a:ext>
            </a:extLst>
          </p:cNvPr>
          <p:cNvPicPr>
            <a:picLocks noChangeAspect="1"/>
          </p:cNvPicPr>
          <p:nvPr/>
        </p:nvPicPr>
        <p:blipFill>
          <a:blip r:embed="rId4">
            <a:alphaModFix amt="35000"/>
          </a:blip>
          <a:srcRect t="7241" b="16251"/>
          <a:stretch/>
        </p:blipFill>
        <p:spPr>
          <a:xfrm>
            <a:off x="20" y="2030"/>
            <a:ext cx="12191980" cy="6855970"/>
          </a:xfrm>
          <a:prstGeom prst="rect">
            <a:avLst/>
          </a:prstGeom>
        </p:spPr>
      </p:pic>
      <p:sp>
        <p:nvSpPr>
          <p:cNvPr id="14" name="Rectangle 13">
            <a:extLst>
              <a:ext uri="{FF2B5EF4-FFF2-40B4-BE49-F238E27FC236}">
                <a16:creationId xmlns:a16="http://schemas.microsoft.com/office/drawing/2014/main" id="{4DE0D6BE-330A-422D-9BD9-1E18F73C6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 name="מציין מיקום תוכן 2">
            <a:extLst>
              <a:ext uri="{FF2B5EF4-FFF2-40B4-BE49-F238E27FC236}">
                <a16:creationId xmlns:a16="http://schemas.microsoft.com/office/drawing/2014/main" id="{29B67490-C88D-3707-D774-2D0C52AD9296}"/>
              </a:ext>
            </a:extLst>
          </p:cNvPr>
          <p:cNvSpPr>
            <a:spLocks noGrp="1"/>
          </p:cNvSpPr>
          <p:nvPr>
            <p:ph idx="1"/>
          </p:nvPr>
        </p:nvSpPr>
        <p:spPr>
          <a:xfrm>
            <a:off x="913795" y="2096064"/>
            <a:ext cx="10353762" cy="3695136"/>
          </a:xfrm>
        </p:spPr>
        <p:txBody>
          <a:bodyPr>
            <a:normAutofit/>
          </a:bodyPr>
          <a:lstStyle/>
          <a:p>
            <a:r>
              <a:rPr lang="en-US"/>
              <a:t>Moving from Java to Python: more than a syntax shift</a:t>
            </a:r>
          </a:p>
          <a:p>
            <a:r>
              <a:rPr lang="en-US"/>
              <a:t>Understanding "Pythonic“</a:t>
            </a:r>
          </a:p>
          <a:p>
            <a:r>
              <a:rPr lang="en-US"/>
              <a:t>Embracing a different philosophy</a:t>
            </a:r>
          </a:p>
        </p:txBody>
      </p:sp>
    </p:spTree>
    <p:extLst>
      <p:ext uri="{BB962C8B-B14F-4D97-AF65-F5344CB8AC3E}">
        <p14:creationId xmlns:p14="http://schemas.microsoft.com/office/powerpoint/2010/main" val="361073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8DDB93-3765-9138-0FA6-FB6A52B76412}"/>
              </a:ext>
            </a:extLst>
          </p:cNvPr>
          <p:cNvSpPr>
            <a:spLocks noGrp="1"/>
          </p:cNvSpPr>
          <p:nvPr>
            <p:ph type="title"/>
          </p:nvPr>
        </p:nvSpPr>
        <p:spPr/>
        <p:txBody>
          <a:bodyPr/>
          <a:lstStyle/>
          <a:p>
            <a:r>
              <a:rPr lang="en-US" dirty="0"/>
              <a:t>"Pythonic"</a:t>
            </a:r>
          </a:p>
        </p:txBody>
      </p:sp>
      <p:sp>
        <p:nvSpPr>
          <p:cNvPr id="3" name="מציין מיקום תוכן 2">
            <a:extLst>
              <a:ext uri="{FF2B5EF4-FFF2-40B4-BE49-F238E27FC236}">
                <a16:creationId xmlns:a16="http://schemas.microsoft.com/office/drawing/2014/main" id="{EAE9B743-DBC7-54B8-2A9D-C7DBFAEBFC61}"/>
              </a:ext>
            </a:extLst>
          </p:cNvPr>
          <p:cNvSpPr>
            <a:spLocks noGrp="1"/>
          </p:cNvSpPr>
          <p:nvPr>
            <p:ph idx="1"/>
          </p:nvPr>
        </p:nvSpPr>
        <p:spPr>
          <a:xfrm>
            <a:off x="913795" y="2096064"/>
            <a:ext cx="7534169" cy="1657070"/>
          </a:xfrm>
        </p:spPr>
        <p:txBody>
          <a:bodyPr/>
          <a:lstStyle/>
          <a:p>
            <a:r>
              <a:rPr lang="en-US" dirty="0"/>
              <a:t>Inspired by "The Zen of Python" (import this)</a:t>
            </a:r>
          </a:p>
          <a:p>
            <a:r>
              <a:rPr lang="en-US" dirty="0"/>
              <a:t>Clear, direct, and unobtrusive code</a:t>
            </a:r>
          </a:p>
          <a:p>
            <a:r>
              <a:rPr lang="en-US" dirty="0"/>
              <a:t>Prefer built-in functions and idioms over reinventing logic</a:t>
            </a:r>
          </a:p>
        </p:txBody>
      </p:sp>
      <p:sp>
        <p:nvSpPr>
          <p:cNvPr id="6" name="תיבת טקסט 5">
            <a:extLst>
              <a:ext uri="{FF2B5EF4-FFF2-40B4-BE49-F238E27FC236}">
                <a16:creationId xmlns:a16="http://schemas.microsoft.com/office/drawing/2014/main" id="{263C1842-5A59-ED37-6F27-B4FF5A08D2C5}"/>
              </a:ext>
            </a:extLst>
          </p:cNvPr>
          <p:cNvSpPr txBox="1"/>
          <p:nvPr/>
        </p:nvSpPr>
        <p:spPr>
          <a:xfrm>
            <a:off x="668135" y="4494074"/>
            <a:ext cx="2839339"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Less Pythonic:</a:t>
            </a:r>
          </a:p>
          <a:p>
            <a:endParaRPr lang="en-US" dirty="0"/>
          </a:p>
          <a:p>
            <a:r>
              <a:rPr lang="en-US" dirty="0" err="1"/>
              <a:t>my_list</a:t>
            </a:r>
            <a:r>
              <a:rPr lang="en-US" dirty="0"/>
              <a:t> = [1,2,3,4]</a:t>
            </a:r>
          </a:p>
          <a:p>
            <a:r>
              <a:rPr lang="en-US" dirty="0" err="1"/>
              <a:t>new_list</a:t>
            </a:r>
            <a:r>
              <a:rPr lang="en-US" dirty="0"/>
              <a:t> = []</a:t>
            </a:r>
          </a:p>
          <a:p>
            <a:r>
              <a:rPr lang="en-US" dirty="0"/>
              <a:t>for x in </a:t>
            </a:r>
            <a:r>
              <a:rPr lang="en-US" dirty="0" err="1"/>
              <a:t>my_list</a:t>
            </a:r>
            <a:r>
              <a:rPr lang="en-US" dirty="0"/>
              <a:t>:</a:t>
            </a:r>
          </a:p>
          <a:p>
            <a:r>
              <a:rPr lang="en-US" dirty="0"/>
              <a:t>    </a:t>
            </a:r>
            <a:r>
              <a:rPr lang="en-US" dirty="0" err="1"/>
              <a:t>new_list.append</a:t>
            </a:r>
            <a:r>
              <a:rPr lang="en-US" dirty="0"/>
              <a:t>(x*x)</a:t>
            </a:r>
          </a:p>
        </p:txBody>
      </p:sp>
      <p:sp>
        <p:nvSpPr>
          <p:cNvPr id="8" name="תיבת טקסט 7">
            <a:extLst>
              <a:ext uri="{FF2B5EF4-FFF2-40B4-BE49-F238E27FC236}">
                <a16:creationId xmlns:a16="http://schemas.microsoft.com/office/drawing/2014/main" id="{106A3665-9CD7-7253-B1F9-D90F0FECA844}"/>
              </a:ext>
            </a:extLst>
          </p:cNvPr>
          <p:cNvSpPr txBox="1"/>
          <p:nvPr/>
        </p:nvSpPr>
        <p:spPr>
          <a:xfrm>
            <a:off x="7937916" y="4494074"/>
            <a:ext cx="3585949"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More Pythonic:</a:t>
            </a:r>
          </a:p>
          <a:p>
            <a:endParaRPr lang="en-US" dirty="0"/>
          </a:p>
          <a:p>
            <a:r>
              <a:rPr lang="en-US" dirty="0" err="1"/>
              <a:t>my_list</a:t>
            </a:r>
            <a:r>
              <a:rPr lang="en-US" dirty="0"/>
              <a:t> = [1,2,3,4]</a:t>
            </a:r>
          </a:p>
          <a:p>
            <a:r>
              <a:rPr lang="en-US" dirty="0" err="1"/>
              <a:t>new_list</a:t>
            </a:r>
            <a:r>
              <a:rPr lang="en-US" dirty="0"/>
              <a:t> = [x*x for x in </a:t>
            </a:r>
            <a:r>
              <a:rPr lang="en-US" dirty="0" err="1"/>
              <a:t>my_list</a:t>
            </a:r>
            <a:r>
              <a:rPr lang="en-US" dirty="0"/>
              <a:t>]</a:t>
            </a:r>
          </a:p>
        </p:txBody>
      </p:sp>
    </p:spTree>
    <p:extLst>
      <p:ext uri="{BB962C8B-B14F-4D97-AF65-F5344CB8AC3E}">
        <p14:creationId xmlns:p14="http://schemas.microsoft.com/office/powerpoint/2010/main" val="248011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D77CD8-317D-422C-2D0C-68FA0647EFA2}"/>
              </a:ext>
            </a:extLst>
          </p:cNvPr>
          <p:cNvSpPr>
            <a:spLocks noGrp="1"/>
          </p:cNvSpPr>
          <p:nvPr>
            <p:ph type="title"/>
          </p:nvPr>
        </p:nvSpPr>
        <p:spPr>
          <a:xfrm>
            <a:off x="752475" y="609600"/>
            <a:ext cx="3643150" cy="5603310"/>
          </a:xfrm>
        </p:spPr>
        <p:txBody>
          <a:bodyPr>
            <a:normAutofit/>
          </a:bodyPr>
          <a:lstStyle/>
          <a:p>
            <a:r>
              <a:rPr lang="en-US" dirty="0"/>
              <a:t>Beyond Syntax—A Mindset Shift</a:t>
            </a:r>
          </a:p>
        </p:txBody>
      </p:sp>
      <p:graphicFrame>
        <p:nvGraphicFramePr>
          <p:cNvPr id="5" name="מציין מיקום תוכן 2">
            <a:extLst>
              <a:ext uri="{FF2B5EF4-FFF2-40B4-BE49-F238E27FC236}">
                <a16:creationId xmlns:a16="http://schemas.microsoft.com/office/drawing/2014/main" id="{DF6EF50F-1D01-B4EA-9798-BC24CA405A7D}"/>
              </a:ext>
            </a:extLst>
          </p:cNvPr>
          <p:cNvGraphicFramePr>
            <a:graphicFrameLocks noGrp="1"/>
          </p:cNvGraphicFramePr>
          <p:nvPr>
            <p:ph idx="1"/>
            <p:extLst>
              <p:ext uri="{D42A27DB-BD31-4B8C-83A1-F6EECF244321}">
                <p14:modId xmlns:p14="http://schemas.microsoft.com/office/powerpoint/2010/main" val="1139513081"/>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879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0C969D-B466-BC07-147A-3041714F1E07}"/>
              </a:ext>
            </a:extLst>
          </p:cNvPr>
          <p:cNvSpPr>
            <a:spLocks noGrp="1"/>
          </p:cNvSpPr>
          <p:nvPr>
            <p:ph type="title"/>
          </p:nvPr>
        </p:nvSpPr>
        <p:spPr/>
        <p:txBody>
          <a:bodyPr/>
          <a:lstStyle/>
          <a:p>
            <a:r>
              <a:rPr lang="en-US" dirty="0"/>
              <a:t>Emphasis on Readability and Simplicity</a:t>
            </a:r>
          </a:p>
        </p:txBody>
      </p:sp>
      <p:sp>
        <p:nvSpPr>
          <p:cNvPr id="3" name="מציין מיקום תוכן 2">
            <a:extLst>
              <a:ext uri="{FF2B5EF4-FFF2-40B4-BE49-F238E27FC236}">
                <a16:creationId xmlns:a16="http://schemas.microsoft.com/office/drawing/2014/main" id="{6FE8DB2D-6871-67E8-F2B8-04E8D4AC79A9}"/>
              </a:ext>
            </a:extLst>
          </p:cNvPr>
          <p:cNvSpPr>
            <a:spLocks noGrp="1"/>
          </p:cNvSpPr>
          <p:nvPr>
            <p:ph idx="1"/>
          </p:nvPr>
        </p:nvSpPr>
        <p:spPr>
          <a:xfrm>
            <a:off x="913795" y="2096064"/>
            <a:ext cx="10353762" cy="974682"/>
          </a:xfrm>
        </p:spPr>
        <p:txBody>
          <a:bodyPr/>
          <a:lstStyle/>
          <a:p>
            <a:r>
              <a:rPr lang="en-US" dirty="0"/>
              <a:t>Code as a narrative: readability over clever tricks</a:t>
            </a:r>
          </a:p>
          <a:p>
            <a:r>
              <a:rPr lang="en-US" dirty="0"/>
              <a:t>Minimizing boilerplate and ceremony</a:t>
            </a:r>
          </a:p>
        </p:txBody>
      </p:sp>
      <p:sp>
        <p:nvSpPr>
          <p:cNvPr id="6" name="תיבת טקסט 5">
            <a:extLst>
              <a:ext uri="{FF2B5EF4-FFF2-40B4-BE49-F238E27FC236}">
                <a16:creationId xmlns:a16="http://schemas.microsoft.com/office/drawing/2014/main" id="{D74BCD9E-77BD-D4C8-049A-E57E780F7538}"/>
              </a:ext>
            </a:extLst>
          </p:cNvPr>
          <p:cNvSpPr txBox="1"/>
          <p:nvPr/>
        </p:nvSpPr>
        <p:spPr>
          <a:xfrm>
            <a:off x="576013" y="3814115"/>
            <a:ext cx="6360462" cy="2031325"/>
          </a:xfrm>
          <a:prstGeom prst="rect">
            <a:avLst/>
          </a:prstGeom>
          <a:solidFill>
            <a:schemeClr val="bg1">
              <a:lumMod val="95000"/>
              <a:lumOff val="5000"/>
            </a:schemeClr>
          </a:solidFill>
          <a:ln>
            <a:solidFill>
              <a:schemeClr val="tx1">
                <a:lumMod val="6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chemeClr val="tx1"/>
                </a:solidFill>
              </a:rPr>
              <a:t>Java Style Pseudocode:</a:t>
            </a:r>
          </a:p>
          <a:p>
            <a:endParaRPr lang="en-US" dirty="0">
              <a:solidFill>
                <a:schemeClr val="tx1"/>
              </a:solidFill>
            </a:endParaRPr>
          </a:p>
          <a:p>
            <a:r>
              <a:rPr lang="en-US" dirty="0">
                <a:solidFill>
                  <a:schemeClr val="tx1"/>
                </a:solidFill>
              </a:rPr>
              <a:t>public List&lt;Integer&gt; squares = new </a:t>
            </a:r>
            <a:r>
              <a:rPr lang="en-US" dirty="0" err="1">
                <a:solidFill>
                  <a:schemeClr val="tx1"/>
                </a:solidFill>
              </a:rPr>
              <a:t>ArrayList</a:t>
            </a:r>
            <a:r>
              <a:rPr lang="en-US" dirty="0">
                <a:solidFill>
                  <a:schemeClr val="tx1"/>
                </a:solidFill>
              </a:rPr>
              <a:t>&lt;Integer&gt;();</a:t>
            </a:r>
          </a:p>
          <a:p>
            <a:r>
              <a:rPr lang="en-US" dirty="0">
                <a:solidFill>
                  <a:schemeClr val="tx1"/>
                </a:solidFill>
              </a:rPr>
              <a:t>for (int </a:t>
            </a:r>
            <a:r>
              <a:rPr lang="en-US" dirty="0" err="1">
                <a:solidFill>
                  <a:schemeClr val="tx1"/>
                </a:solidFill>
              </a:rPr>
              <a:t>i</a:t>
            </a:r>
            <a:r>
              <a:rPr lang="en-US" dirty="0">
                <a:solidFill>
                  <a:schemeClr val="tx1"/>
                </a:solidFill>
              </a:rPr>
              <a:t> = 0; </a:t>
            </a:r>
            <a:r>
              <a:rPr lang="en-US" dirty="0" err="1">
                <a:solidFill>
                  <a:schemeClr val="tx1"/>
                </a:solidFill>
              </a:rPr>
              <a:t>i</a:t>
            </a:r>
            <a:r>
              <a:rPr lang="en-US" dirty="0">
                <a:solidFill>
                  <a:schemeClr val="tx1"/>
                </a:solidFill>
              </a:rPr>
              <a:t> &lt; </a:t>
            </a:r>
            <a:r>
              <a:rPr lang="en-US" dirty="0" err="1">
                <a:solidFill>
                  <a:schemeClr val="tx1"/>
                </a:solidFill>
              </a:rPr>
              <a:t>numbers.size</a:t>
            </a:r>
            <a:r>
              <a:rPr lang="en-US" dirty="0">
                <a:solidFill>
                  <a:schemeClr val="tx1"/>
                </a:solidFill>
              </a:rPr>
              <a:t>(); </a:t>
            </a:r>
            <a:r>
              <a:rPr lang="en-US" dirty="0" err="1">
                <a:solidFill>
                  <a:schemeClr val="tx1"/>
                </a:solidFill>
              </a:rPr>
              <a:t>i</a:t>
            </a:r>
            <a:r>
              <a:rPr lang="en-US" dirty="0">
                <a:solidFill>
                  <a:schemeClr val="tx1"/>
                </a:solidFill>
              </a:rPr>
              <a:t>++) {</a:t>
            </a:r>
          </a:p>
          <a:p>
            <a:r>
              <a:rPr lang="en-US" dirty="0">
                <a:solidFill>
                  <a:schemeClr val="tx1"/>
                </a:solidFill>
              </a:rPr>
              <a:t>    </a:t>
            </a:r>
            <a:r>
              <a:rPr lang="en-US" dirty="0" err="1">
                <a:solidFill>
                  <a:schemeClr val="tx1"/>
                </a:solidFill>
              </a:rPr>
              <a:t>squares.add</a:t>
            </a:r>
            <a:r>
              <a:rPr lang="en-US" dirty="0">
                <a:solidFill>
                  <a:schemeClr val="tx1"/>
                </a:solidFill>
              </a:rPr>
              <a:t>(</a:t>
            </a:r>
            <a:r>
              <a:rPr lang="en-US" dirty="0" err="1">
                <a:solidFill>
                  <a:schemeClr val="tx1"/>
                </a:solidFill>
              </a:rPr>
              <a:t>numbers.get</a:t>
            </a:r>
            <a:r>
              <a:rPr lang="en-US" dirty="0">
                <a:solidFill>
                  <a:schemeClr val="tx1"/>
                </a:solidFill>
              </a:rPr>
              <a:t>(</a:t>
            </a:r>
            <a:r>
              <a:rPr lang="en-US" dirty="0" err="1">
                <a:solidFill>
                  <a:schemeClr val="tx1"/>
                </a:solidFill>
              </a:rPr>
              <a:t>i</a:t>
            </a:r>
            <a:r>
              <a:rPr lang="en-US" dirty="0">
                <a:solidFill>
                  <a:schemeClr val="tx1"/>
                </a:solidFill>
              </a:rPr>
              <a:t>) * </a:t>
            </a:r>
            <a:r>
              <a:rPr lang="en-US" dirty="0" err="1">
                <a:solidFill>
                  <a:schemeClr val="tx1"/>
                </a:solidFill>
              </a:rPr>
              <a:t>numbers.get</a:t>
            </a:r>
            <a:r>
              <a:rPr lang="en-US" dirty="0">
                <a:solidFill>
                  <a:schemeClr val="tx1"/>
                </a:solidFill>
              </a:rPr>
              <a:t>(</a:t>
            </a:r>
            <a:r>
              <a:rPr lang="en-US" dirty="0" err="1">
                <a:solidFill>
                  <a:schemeClr val="tx1"/>
                </a:solidFill>
              </a:rPr>
              <a:t>i</a:t>
            </a:r>
            <a:r>
              <a:rPr lang="en-US" dirty="0">
                <a:solidFill>
                  <a:schemeClr val="tx1"/>
                </a:solidFill>
              </a:rPr>
              <a:t>));</a:t>
            </a:r>
          </a:p>
          <a:p>
            <a:r>
              <a:rPr lang="en-US" dirty="0">
                <a:solidFill>
                  <a:schemeClr val="tx1"/>
                </a:solidFill>
              </a:rPr>
              <a:t>}</a:t>
            </a:r>
          </a:p>
          <a:p>
            <a:endParaRPr lang="en-US" dirty="0">
              <a:solidFill>
                <a:schemeClr val="tx1"/>
              </a:solidFill>
            </a:endParaRPr>
          </a:p>
        </p:txBody>
      </p:sp>
      <p:sp>
        <p:nvSpPr>
          <p:cNvPr id="8" name="תיבת טקסט 7">
            <a:extLst>
              <a:ext uri="{FF2B5EF4-FFF2-40B4-BE49-F238E27FC236}">
                <a16:creationId xmlns:a16="http://schemas.microsoft.com/office/drawing/2014/main" id="{63DF8E5A-0345-F4FA-846B-9E43D29FF11F}"/>
              </a:ext>
            </a:extLst>
          </p:cNvPr>
          <p:cNvSpPr txBox="1"/>
          <p:nvPr/>
        </p:nvSpPr>
        <p:spPr>
          <a:xfrm>
            <a:off x="7113896" y="4229612"/>
            <a:ext cx="4679512" cy="1200329"/>
          </a:xfrm>
          <a:prstGeom prst="rect">
            <a:avLst/>
          </a:prstGeom>
          <a:solidFill>
            <a:schemeClr val="bg1">
              <a:lumMod val="95000"/>
              <a:lumOff val="5000"/>
            </a:schemeClr>
          </a:solidFill>
          <a:ln>
            <a:solidFill>
              <a:schemeClr val="tx1">
                <a:lumMod val="6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chemeClr val="tx1"/>
                </a:solidFill>
              </a:rPr>
              <a:t>Pythonic Equivalent:</a:t>
            </a:r>
          </a:p>
          <a:p>
            <a:endParaRPr lang="en-US" dirty="0">
              <a:solidFill>
                <a:schemeClr val="tx1"/>
              </a:solidFill>
            </a:endParaRPr>
          </a:p>
          <a:p>
            <a:r>
              <a:rPr lang="en-US" dirty="0">
                <a:solidFill>
                  <a:schemeClr val="tx1"/>
                </a:solidFill>
              </a:rPr>
              <a:t>squares = [n*n for n in numbers]</a:t>
            </a:r>
          </a:p>
          <a:p>
            <a:endParaRPr lang="en-US" dirty="0">
              <a:solidFill>
                <a:schemeClr val="tx1"/>
              </a:solidFill>
            </a:endParaRPr>
          </a:p>
        </p:txBody>
      </p:sp>
    </p:spTree>
    <p:extLst>
      <p:ext uri="{BB962C8B-B14F-4D97-AF65-F5344CB8AC3E}">
        <p14:creationId xmlns:p14="http://schemas.microsoft.com/office/powerpoint/2010/main" val="95673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31DCC9A-CA68-EFA3-511E-B8683A150895}"/>
              </a:ext>
            </a:extLst>
          </p:cNvPr>
          <p:cNvSpPr>
            <a:spLocks noGrp="1"/>
          </p:cNvSpPr>
          <p:nvPr>
            <p:ph type="title"/>
          </p:nvPr>
        </p:nvSpPr>
        <p:spPr/>
        <p:txBody>
          <a:bodyPr/>
          <a:lstStyle/>
          <a:p>
            <a:r>
              <a:rPr lang="en-US" dirty="0"/>
              <a:t>Idiomatic Solutions</a:t>
            </a:r>
          </a:p>
        </p:txBody>
      </p:sp>
      <p:sp>
        <p:nvSpPr>
          <p:cNvPr id="3" name="מציין מיקום תוכן 2">
            <a:extLst>
              <a:ext uri="{FF2B5EF4-FFF2-40B4-BE49-F238E27FC236}">
                <a16:creationId xmlns:a16="http://schemas.microsoft.com/office/drawing/2014/main" id="{81123D17-F3EC-F688-C3C7-8469056DEC56}"/>
              </a:ext>
            </a:extLst>
          </p:cNvPr>
          <p:cNvSpPr>
            <a:spLocks noGrp="1"/>
          </p:cNvSpPr>
          <p:nvPr>
            <p:ph idx="1"/>
          </p:nvPr>
        </p:nvSpPr>
        <p:spPr>
          <a:xfrm>
            <a:off x="913795" y="2096064"/>
            <a:ext cx="10795984" cy="1326321"/>
          </a:xfrm>
        </p:spPr>
        <p:txBody>
          <a:bodyPr>
            <a:normAutofit fontScale="92500" lnSpcReduction="10000"/>
          </a:bodyPr>
          <a:lstStyle/>
          <a:p>
            <a:r>
              <a:rPr lang="en-US" dirty="0"/>
              <a:t>Leveraging built-in functions, collections, and tools</a:t>
            </a:r>
          </a:p>
          <a:p>
            <a:r>
              <a:rPr lang="en-US" altLang="en-US" dirty="0"/>
              <a:t>Python encourages explicit is better than implicit, but not at the cost of elegance</a:t>
            </a:r>
          </a:p>
          <a:p>
            <a:r>
              <a:rPr lang="en-US" altLang="en-US" dirty="0"/>
              <a:t>Using descriptive names and following conventions reduces the need for verbose code </a:t>
            </a:r>
          </a:p>
          <a:p>
            <a:endParaRPr lang="en-US" dirty="0"/>
          </a:p>
        </p:txBody>
      </p:sp>
      <p:sp>
        <p:nvSpPr>
          <p:cNvPr id="8" name="תיבת טקסט 7">
            <a:extLst>
              <a:ext uri="{FF2B5EF4-FFF2-40B4-BE49-F238E27FC236}">
                <a16:creationId xmlns:a16="http://schemas.microsoft.com/office/drawing/2014/main" id="{3D098C22-07BE-3270-4AE4-36C7AD59058A}"/>
              </a:ext>
            </a:extLst>
          </p:cNvPr>
          <p:cNvSpPr txBox="1"/>
          <p:nvPr/>
        </p:nvSpPr>
        <p:spPr>
          <a:xfrm>
            <a:off x="913795" y="4062568"/>
            <a:ext cx="2221173" cy="923330"/>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count = 0</a:t>
            </a:r>
          </a:p>
          <a:p>
            <a:r>
              <a:rPr lang="en-US" dirty="0"/>
              <a:t>for item in items:</a:t>
            </a:r>
          </a:p>
          <a:p>
            <a:r>
              <a:rPr lang="en-US" dirty="0"/>
              <a:t>    count += 1</a:t>
            </a:r>
          </a:p>
        </p:txBody>
      </p:sp>
      <p:sp>
        <p:nvSpPr>
          <p:cNvPr id="10" name="תיבת טקסט 9">
            <a:extLst>
              <a:ext uri="{FF2B5EF4-FFF2-40B4-BE49-F238E27FC236}">
                <a16:creationId xmlns:a16="http://schemas.microsoft.com/office/drawing/2014/main" id="{3F25DD8C-361D-4D1D-50C5-C51C2EA53E41}"/>
              </a:ext>
            </a:extLst>
          </p:cNvPr>
          <p:cNvSpPr txBox="1"/>
          <p:nvPr/>
        </p:nvSpPr>
        <p:spPr>
          <a:xfrm>
            <a:off x="913795" y="5626081"/>
            <a:ext cx="3016760" cy="369332"/>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x = [f(y) for y in z if g(y)]</a:t>
            </a:r>
          </a:p>
        </p:txBody>
      </p:sp>
      <p:sp>
        <p:nvSpPr>
          <p:cNvPr id="12" name="תיבת טקסט 11">
            <a:extLst>
              <a:ext uri="{FF2B5EF4-FFF2-40B4-BE49-F238E27FC236}">
                <a16:creationId xmlns:a16="http://schemas.microsoft.com/office/drawing/2014/main" id="{CBBAFF06-06AE-3377-BF0D-DEA3E6AE7DF3}"/>
              </a:ext>
            </a:extLst>
          </p:cNvPr>
          <p:cNvSpPr txBox="1"/>
          <p:nvPr/>
        </p:nvSpPr>
        <p:spPr>
          <a:xfrm>
            <a:off x="5871950" y="4339567"/>
            <a:ext cx="2221173" cy="369332"/>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count = </a:t>
            </a:r>
            <a:r>
              <a:rPr lang="en-US" dirty="0" err="1"/>
              <a:t>len</a:t>
            </a:r>
            <a:r>
              <a:rPr lang="en-US" dirty="0"/>
              <a:t>(items)</a:t>
            </a:r>
          </a:p>
        </p:txBody>
      </p:sp>
      <p:sp>
        <p:nvSpPr>
          <p:cNvPr id="14" name="תיבת טקסט 13">
            <a:extLst>
              <a:ext uri="{FF2B5EF4-FFF2-40B4-BE49-F238E27FC236}">
                <a16:creationId xmlns:a16="http://schemas.microsoft.com/office/drawing/2014/main" id="{3818D538-D25F-C1F7-881E-84E4CD7C884C}"/>
              </a:ext>
            </a:extLst>
          </p:cNvPr>
          <p:cNvSpPr txBox="1"/>
          <p:nvPr/>
        </p:nvSpPr>
        <p:spPr>
          <a:xfrm>
            <a:off x="5871950" y="5381142"/>
            <a:ext cx="5128146" cy="646331"/>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err="1"/>
              <a:t>filtered_values</a:t>
            </a:r>
            <a:r>
              <a:rPr lang="en-US" dirty="0"/>
              <a:t> = [transform(value) for value in </a:t>
            </a:r>
            <a:r>
              <a:rPr lang="en-US" dirty="0" err="1"/>
              <a:t>all_values</a:t>
            </a:r>
            <a:r>
              <a:rPr lang="en-US" dirty="0"/>
              <a:t> if condition(value)]</a:t>
            </a:r>
          </a:p>
        </p:txBody>
      </p:sp>
    </p:spTree>
    <p:extLst>
      <p:ext uri="{BB962C8B-B14F-4D97-AF65-F5344CB8AC3E}">
        <p14:creationId xmlns:p14="http://schemas.microsoft.com/office/powerpoint/2010/main" val="117110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E2C018-7024-F958-3C1C-D2D698FD8276}"/>
              </a:ext>
            </a:extLst>
          </p:cNvPr>
          <p:cNvSpPr>
            <a:spLocks noGrp="1"/>
          </p:cNvSpPr>
          <p:nvPr>
            <p:ph type="title"/>
          </p:nvPr>
        </p:nvSpPr>
        <p:spPr>
          <a:xfrm>
            <a:off x="752475" y="609600"/>
            <a:ext cx="3643150" cy="5603310"/>
          </a:xfrm>
        </p:spPr>
        <p:txBody>
          <a:bodyPr>
            <a:normAutofit/>
          </a:bodyPr>
          <a:lstStyle/>
          <a:p>
            <a:r>
              <a:rPr lang="en-US" dirty="0"/>
              <a:t>Syntax Overview</a:t>
            </a:r>
          </a:p>
        </p:txBody>
      </p:sp>
      <p:graphicFrame>
        <p:nvGraphicFramePr>
          <p:cNvPr id="5" name="מציין מיקום תוכן 2">
            <a:extLst>
              <a:ext uri="{FF2B5EF4-FFF2-40B4-BE49-F238E27FC236}">
                <a16:creationId xmlns:a16="http://schemas.microsoft.com/office/drawing/2014/main" id="{C3683FBA-9E12-6918-A980-0653DA6D06C6}"/>
              </a:ext>
            </a:extLst>
          </p:cNvPr>
          <p:cNvGraphicFramePr>
            <a:graphicFrameLocks noGrp="1"/>
          </p:cNvGraphicFramePr>
          <p:nvPr>
            <p:ph idx="1"/>
            <p:extLst>
              <p:ext uri="{D42A27DB-BD31-4B8C-83A1-F6EECF244321}">
                <p14:modId xmlns:p14="http://schemas.microsoft.com/office/powerpoint/2010/main" val="3651339734"/>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827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11C3C2-3DB1-855B-A062-615A31F080BA}"/>
              </a:ext>
            </a:extLst>
          </p:cNvPr>
          <p:cNvSpPr>
            <a:spLocks noGrp="1"/>
          </p:cNvSpPr>
          <p:nvPr>
            <p:ph type="title"/>
          </p:nvPr>
        </p:nvSpPr>
        <p:spPr>
          <a:xfrm>
            <a:off x="913795" y="609600"/>
            <a:ext cx="10353761" cy="1326321"/>
          </a:xfrm>
        </p:spPr>
        <p:txBody>
          <a:bodyPr>
            <a:normAutofit/>
          </a:bodyPr>
          <a:lstStyle/>
          <a:p>
            <a:r>
              <a:rPr lang="en-US" dirty="0"/>
              <a:t>Conventions</a:t>
            </a:r>
          </a:p>
        </p:txBody>
      </p:sp>
      <p:sp>
        <p:nvSpPr>
          <p:cNvPr id="10" name="Rectangle 9">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מציין מיקום תוכן 2">
            <a:extLst>
              <a:ext uri="{FF2B5EF4-FFF2-40B4-BE49-F238E27FC236}">
                <a16:creationId xmlns:a16="http://schemas.microsoft.com/office/drawing/2014/main" id="{491945BF-CC59-FD18-72D9-5C68A327AF9F}"/>
              </a:ext>
            </a:extLst>
          </p:cNvPr>
          <p:cNvGraphicFramePr>
            <a:graphicFrameLocks noGrp="1"/>
          </p:cNvGraphicFramePr>
          <p:nvPr>
            <p:ph idx="1"/>
            <p:extLst>
              <p:ext uri="{D42A27DB-BD31-4B8C-83A1-F6EECF244321}">
                <p14:modId xmlns:p14="http://schemas.microsoft.com/office/powerpoint/2010/main" val="3713605823"/>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17522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A93DF35-FD67-101B-9A60-AC1D7539D9C3}"/>
              </a:ext>
            </a:extLst>
          </p:cNvPr>
          <p:cNvSpPr>
            <a:spLocks noGrp="1"/>
          </p:cNvSpPr>
          <p:nvPr>
            <p:ph type="title"/>
          </p:nvPr>
        </p:nvSpPr>
        <p:spPr/>
        <p:txBody>
          <a:bodyPr/>
          <a:lstStyle/>
          <a:p>
            <a:r>
              <a:rPr lang="en-US" dirty="0"/>
              <a:t>Concise Function and Class Definitions</a:t>
            </a:r>
          </a:p>
        </p:txBody>
      </p:sp>
      <p:sp>
        <p:nvSpPr>
          <p:cNvPr id="5" name="תיבת טקסט 4">
            <a:extLst>
              <a:ext uri="{FF2B5EF4-FFF2-40B4-BE49-F238E27FC236}">
                <a16:creationId xmlns:a16="http://schemas.microsoft.com/office/drawing/2014/main" id="{01321A28-3790-7137-D8F7-CA3BF12C19A6}"/>
              </a:ext>
            </a:extLst>
          </p:cNvPr>
          <p:cNvSpPr txBox="1"/>
          <p:nvPr/>
        </p:nvSpPr>
        <p:spPr>
          <a:xfrm>
            <a:off x="555812" y="2388205"/>
            <a:ext cx="4607859" cy="3416320"/>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Java Example</a:t>
            </a:r>
          </a:p>
          <a:p>
            <a:endParaRPr lang="en-US" dirty="0"/>
          </a:p>
          <a:p>
            <a:r>
              <a:rPr lang="en-US" dirty="0"/>
              <a:t>public class Greeter {</a:t>
            </a:r>
          </a:p>
          <a:p>
            <a:r>
              <a:rPr lang="en-US" dirty="0"/>
              <a:t>    private String name;</a:t>
            </a:r>
          </a:p>
          <a:p>
            <a:r>
              <a:rPr lang="en-US" dirty="0"/>
              <a:t>    public Greeter(String name) {</a:t>
            </a:r>
          </a:p>
          <a:p>
            <a:r>
              <a:rPr lang="en-US" dirty="0"/>
              <a:t>        this.name = name;</a:t>
            </a:r>
          </a:p>
          <a:p>
            <a:r>
              <a:rPr lang="en-US" dirty="0"/>
              <a:t>    }</a:t>
            </a:r>
          </a:p>
          <a:p>
            <a:r>
              <a:rPr lang="en-US" dirty="0"/>
              <a:t>    public void greet() {</a:t>
            </a:r>
          </a:p>
          <a:p>
            <a:r>
              <a:rPr lang="en-US" dirty="0"/>
              <a:t>        </a:t>
            </a:r>
            <a:r>
              <a:rPr lang="en-US" dirty="0" err="1"/>
              <a:t>System.out.println</a:t>
            </a:r>
            <a:r>
              <a:rPr lang="en-US" dirty="0"/>
              <a:t>("Hello " + name);</a:t>
            </a:r>
          </a:p>
          <a:p>
            <a:r>
              <a:rPr lang="en-US" dirty="0"/>
              <a:t>    }</a:t>
            </a:r>
          </a:p>
          <a:p>
            <a:r>
              <a:rPr lang="en-US" dirty="0"/>
              <a:t>}</a:t>
            </a:r>
          </a:p>
          <a:p>
            <a:endParaRPr lang="en-US" dirty="0"/>
          </a:p>
        </p:txBody>
      </p:sp>
      <p:sp>
        <p:nvSpPr>
          <p:cNvPr id="7" name="תיבת טקסט 6">
            <a:extLst>
              <a:ext uri="{FF2B5EF4-FFF2-40B4-BE49-F238E27FC236}">
                <a16:creationId xmlns:a16="http://schemas.microsoft.com/office/drawing/2014/main" id="{FE545990-D38C-1F31-C128-0F02E9274EBB}"/>
              </a:ext>
            </a:extLst>
          </p:cNvPr>
          <p:cNvSpPr txBox="1"/>
          <p:nvPr/>
        </p:nvSpPr>
        <p:spPr>
          <a:xfrm>
            <a:off x="6096000" y="2388205"/>
            <a:ext cx="4769222" cy="2585323"/>
          </a:xfrm>
          <a:prstGeom prst="rect">
            <a:avLst/>
          </a:prstGeom>
          <a:solidFill>
            <a:schemeClr val="bg1">
              <a:lumMod val="95000"/>
              <a:lumOff val="5000"/>
            </a:schemeClr>
          </a:solidFill>
          <a:ln>
            <a:solidFill>
              <a:schemeClr val="tx1">
                <a:lumMod val="65000"/>
              </a:schemeClr>
            </a:solidFill>
          </a:ln>
        </p:spPr>
        <p:txBody>
          <a:bodyPr wrap="square">
            <a:spAutoFit/>
          </a:bodyPr>
          <a:lstStyle/>
          <a:p>
            <a:r>
              <a:rPr lang="en-US" dirty="0"/>
              <a:t>Python Equivalent</a:t>
            </a:r>
          </a:p>
          <a:p>
            <a:endParaRPr lang="en-US" dirty="0"/>
          </a:p>
          <a:p>
            <a:r>
              <a:rPr lang="en-US" dirty="0"/>
              <a:t>class Greeter:</a:t>
            </a:r>
          </a:p>
          <a:p>
            <a:r>
              <a:rPr lang="en-US" dirty="0"/>
              <a:t>    def __</a:t>
            </a:r>
            <a:r>
              <a:rPr lang="en-US" dirty="0" err="1"/>
              <a:t>init</a:t>
            </a:r>
            <a:r>
              <a:rPr lang="en-US" dirty="0"/>
              <a:t>__(self, name):</a:t>
            </a:r>
          </a:p>
          <a:p>
            <a:r>
              <a:rPr lang="en-US" dirty="0"/>
              <a:t>        self.name = name</a:t>
            </a:r>
          </a:p>
          <a:p>
            <a:endParaRPr lang="en-US" dirty="0"/>
          </a:p>
          <a:p>
            <a:r>
              <a:rPr lang="en-US" dirty="0"/>
              <a:t>    def greet(self):</a:t>
            </a:r>
          </a:p>
          <a:p>
            <a:r>
              <a:rPr lang="en-US" dirty="0"/>
              <a:t>        print(</a:t>
            </a:r>
            <a:r>
              <a:rPr lang="en-US" dirty="0" err="1"/>
              <a:t>f"Hello</a:t>
            </a:r>
            <a:r>
              <a:rPr lang="en-US" dirty="0"/>
              <a:t> {self.name}")</a:t>
            </a:r>
          </a:p>
          <a:p>
            <a:endParaRPr lang="en-US" dirty="0"/>
          </a:p>
        </p:txBody>
      </p:sp>
    </p:spTree>
    <p:extLst>
      <p:ext uri="{BB962C8B-B14F-4D97-AF65-F5344CB8AC3E}">
        <p14:creationId xmlns:p14="http://schemas.microsoft.com/office/powerpoint/2010/main" val="3063875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105</TotalTime>
  <Words>1506</Words>
  <Application>Microsoft Office PowerPoint</Application>
  <PresentationFormat>מסך רחב</PresentationFormat>
  <Paragraphs>154</Paragraphs>
  <Slides>15</Slides>
  <Notes>12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Aptos</vt:lpstr>
      <vt:lpstr>Arial</vt:lpstr>
      <vt:lpstr>Arial Unicode MS</vt:lpstr>
      <vt:lpstr>Bookman Old Style</vt:lpstr>
      <vt:lpstr>Calibri</vt:lpstr>
      <vt:lpstr>Rockwell</vt:lpstr>
      <vt:lpstr>Damask</vt:lpstr>
      <vt:lpstr>the Pythonic Way</vt:lpstr>
      <vt:lpstr>מצגת של PowerPoint‏</vt:lpstr>
      <vt:lpstr>"Pythonic"</vt:lpstr>
      <vt:lpstr>Beyond Syntax—A Mindset Shift</vt:lpstr>
      <vt:lpstr>Emphasis on Readability and Simplicity</vt:lpstr>
      <vt:lpstr>Idiomatic Solutions</vt:lpstr>
      <vt:lpstr>Syntax Overview</vt:lpstr>
      <vt:lpstr>Conventions</vt:lpstr>
      <vt:lpstr>Concise Function and Class Definitions</vt:lpstr>
      <vt:lpstr>Lists and Tuples</vt:lpstr>
      <vt:lpstr>Dictionaries and Sets</vt:lpstr>
      <vt:lpstr>List Comprehensions and Generator Expressions</vt:lpstr>
      <vt:lpstr>Conditional Expressions</vt:lpstr>
      <vt:lpstr>Slicing and Unpacking</vt:lpstr>
      <vt:lpstr>Idiomatic Use of Built-Ins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משה עופר</dc:creator>
  <cp:lastModifiedBy>משה עופר</cp:lastModifiedBy>
  <cp:revision>1</cp:revision>
  <dcterms:created xsi:type="dcterms:W3CDTF">2024-12-11T20:42:10Z</dcterms:created>
  <dcterms:modified xsi:type="dcterms:W3CDTF">2024-12-25T15:46:41Z</dcterms:modified>
</cp:coreProperties>
</file>