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32" r:id="rId1"/>
  </p:sldMasterIdLst>
  <p:sldIdLst>
    <p:sldId id="256" r:id="rId2"/>
    <p:sldId id="257" r:id="rId3"/>
    <p:sldId id="258" r:id="rId4"/>
    <p:sldId id="259" r:id="rId5"/>
    <p:sldId id="260" r:id="rId6"/>
    <p:sldId id="261" r:id="rId7"/>
    <p:sldId id="263" r:id="rId8"/>
    <p:sldId id="264" r:id="rId9"/>
    <p:sldId id="274" r:id="rId10"/>
    <p:sldId id="262" r:id="rId11"/>
    <p:sldId id="265" r:id="rId12"/>
    <p:sldId id="266" r:id="rId13"/>
    <p:sldId id="272" r:id="rId14"/>
    <p:sldId id="270" r:id="rId15"/>
    <p:sldId id="271" r:id="rId16"/>
    <p:sldId id="267" r:id="rId17"/>
    <p:sldId id="273"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3" d="100"/>
          <a:sy n="93" d="100"/>
        </p:scale>
        <p:origin x="92"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1E2AC-3648-4B98-AD4E-3A2B90D5347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EAB92A6C-F262-431B-BC9F-6645CD0C01C0}">
      <dgm:prSet phldrT="[Text]"/>
      <dgm:spPr/>
      <dgm:t>
        <a:bodyPr/>
        <a:lstStyle/>
        <a:p>
          <a:r>
            <a:rPr lang="en-US" dirty="0"/>
            <a:t>Feature Engineering</a:t>
          </a:r>
        </a:p>
      </dgm:t>
    </dgm:pt>
    <dgm:pt modelId="{0425575B-71DF-464C-9C74-85FF2BFE8013}" type="parTrans" cxnId="{B5064916-A0F2-497F-8BC4-1B7EF7A0B1E9}">
      <dgm:prSet/>
      <dgm:spPr/>
      <dgm:t>
        <a:bodyPr/>
        <a:lstStyle/>
        <a:p>
          <a:endParaRPr lang="en-US"/>
        </a:p>
      </dgm:t>
    </dgm:pt>
    <dgm:pt modelId="{697DC58D-B2F8-41CC-ADD3-9231930E81E0}" type="sibTrans" cxnId="{B5064916-A0F2-497F-8BC4-1B7EF7A0B1E9}">
      <dgm:prSet/>
      <dgm:spPr/>
      <dgm:t>
        <a:bodyPr/>
        <a:lstStyle/>
        <a:p>
          <a:endParaRPr lang="en-US"/>
        </a:p>
      </dgm:t>
    </dgm:pt>
    <dgm:pt modelId="{AF4C9A71-537F-4AD1-A72E-3EF70E8EBB70}">
      <dgm:prSet phldrT="[Text]"/>
      <dgm:spPr/>
      <dgm:t>
        <a:bodyPr/>
        <a:lstStyle/>
        <a:p>
          <a:r>
            <a:rPr lang="en-US" dirty="0"/>
            <a:t>Cleaning </a:t>
          </a:r>
        </a:p>
        <a:p>
          <a:r>
            <a:rPr lang="en-US" dirty="0"/>
            <a:t>Dataset</a:t>
          </a:r>
        </a:p>
      </dgm:t>
    </dgm:pt>
    <dgm:pt modelId="{848FB981-8DD0-484B-8011-BF580717E2B7}" type="parTrans" cxnId="{C0C36F60-66E6-4ECC-B6E8-EE0FEC48B8C7}">
      <dgm:prSet/>
      <dgm:spPr/>
      <dgm:t>
        <a:bodyPr/>
        <a:lstStyle/>
        <a:p>
          <a:endParaRPr lang="en-US"/>
        </a:p>
      </dgm:t>
    </dgm:pt>
    <dgm:pt modelId="{F729C613-A9D8-4ADC-9F85-C0A1669989C8}" type="sibTrans" cxnId="{C0C36F60-66E6-4ECC-B6E8-EE0FEC48B8C7}">
      <dgm:prSet/>
      <dgm:spPr/>
      <dgm:t>
        <a:bodyPr/>
        <a:lstStyle/>
        <a:p>
          <a:endParaRPr lang="en-US"/>
        </a:p>
      </dgm:t>
    </dgm:pt>
    <dgm:pt modelId="{637BCF6C-1E77-498F-B723-F396FA3F3BBE}">
      <dgm:prSet phldrT="[Text]"/>
      <dgm:spPr/>
      <dgm:t>
        <a:bodyPr/>
        <a:lstStyle/>
        <a:p>
          <a:r>
            <a:rPr lang="en-US" dirty="0"/>
            <a:t>Feature Extraction/ TF-IDF</a:t>
          </a:r>
        </a:p>
      </dgm:t>
    </dgm:pt>
    <dgm:pt modelId="{FC72205F-FC03-4F20-BF30-4D6EDA3F75FC}" type="parTrans" cxnId="{6EACFCA4-E7DB-40C8-AD4B-B7D7BD92A68B}">
      <dgm:prSet/>
      <dgm:spPr/>
      <dgm:t>
        <a:bodyPr/>
        <a:lstStyle/>
        <a:p>
          <a:endParaRPr lang="en-US"/>
        </a:p>
      </dgm:t>
    </dgm:pt>
    <dgm:pt modelId="{8A02CFE2-9C40-4E5B-8C41-E610B726B044}" type="sibTrans" cxnId="{6EACFCA4-E7DB-40C8-AD4B-B7D7BD92A68B}">
      <dgm:prSet/>
      <dgm:spPr/>
      <dgm:t>
        <a:bodyPr/>
        <a:lstStyle/>
        <a:p>
          <a:endParaRPr lang="en-US"/>
        </a:p>
      </dgm:t>
    </dgm:pt>
    <dgm:pt modelId="{FB98712D-A875-45A5-9B6C-B0B67A2CB276}" type="pres">
      <dgm:prSet presAssocID="{E081E2AC-3648-4B98-AD4E-3A2B90D53478}" presName="composite" presStyleCnt="0">
        <dgm:presLayoutVars>
          <dgm:chMax val="5"/>
          <dgm:dir/>
          <dgm:animLvl val="ctr"/>
          <dgm:resizeHandles val="exact"/>
        </dgm:presLayoutVars>
      </dgm:prSet>
      <dgm:spPr/>
    </dgm:pt>
    <dgm:pt modelId="{079C26C3-E6DA-457C-958A-113E41F1D624}" type="pres">
      <dgm:prSet presAssocID="{E081E2AC-3648-4B98-AD4E-3A2B90D53478}" presName="cycle" presStyleCnt="0"/>
      <dgm:spPr/>
    </dgm:pt>
    <dgm:pt modelId="{EE037B23-3C42-4291-AE31-1231B439563B}" type="pres">
      <dgm:prSet presAssocID="{E081E2AC-3648-4B98-AD4E-3A2B90D53478}" presName="centerShape" presStyleCnt="0"/>
      <dgm:spPr/>
    </dgm:pt>
    <dgm:pt modelId="{2CA5738B-E6B0-41AB-98D1-F719992AC4B2}" type="pres">
      <dgm:prSet presAssocID="{E081E2AC-3648-4B98-AD4E-3A2B90D53478}" presName="connSite" presStyleLbl="node1" presStyleIdx="0" presStyleCnt="4"/>
      <dgm:spPr/>
    </dgm:pt>
    <dgm:pt modelId="{78F70586-B700-474B-B7D0-902687C8829D}" type="pres">
      <dgm:prSet presAssocID="{E081E2AC-3648-4B98-AD4E-3A2B90D53478}"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706EDB1-7ACC-497C-8365-12199264B1FD}" type="pres">
      <dgm:prSet presAssocID="{0425575B-71DF-464C-9C74-85FF2BFE8013}" presName="Name25" presStyleLbl="parChTrans1D1" presStyleIdx="0" presStyleCnt="3"/>
      <dgm:spPr/>
    </dgm:pt>
    <dgm:pt modelId="{24820E7E-6E49-43CC-8C1F-0E78A3C06174}" type="pres">
      <dgm:prSet presAssocID="{EAB92A6C-F262-431B-BC9F-6645CD0C01C0}" presName="node" presStyleCnt="0"/>
      <dgm:spPr/>
    </dgm:pt>
    <dgm:pt modelId="{57E9500E-6F97-41EA-83D6-38264565E456}" type="pres">
      <dgm:prSet presAssocID="{EAB92A6C-F262-431B-BC9F-6645CD0C01C0}" presName="parentNode" presStyleLbl="node1" presStyleIdx="1" presStyleCnt="4">
        <dgm:presLayoutVars>
          <dgm:chMax val="1"/>
          <dgm:bulletEnabled val="1"/>
        </dgm:presLayoutVars>
      </dgm:prSet>
      <dgm:spPr/>
    </dgm:pt>
    <dgm:pt modelId="{32F29FD9-EC66-4567-B7F2-BD723C89B455}" type="pres">
      <dgm:prSet presAssocID="{EAB92A6C-F262-431B-BC9F-6645CD0C01C0}" presName="childNode" presStyleLbl="revTx" presStyleIdx="0" presStyleCnt="0">
        <dgm:presLayoutVars>
          <dgm:bulletEnabled val="1"/>
        </dgm:presLayoutVars>
      </dgm:prSet>
      <dgm:spPr/>
    </dgm:pt>
    <dgm:pt modelId="{1DC135BB-AD3F-4FC1-B58C-1969F2304FDF}" type="pres">
      <dgm:prSet presAssocID="{848FB981-8DD0-484B-8011-BF580717E2B7}" presName="Name25" presStyleLbl="parChTrans1D1" presStyleIdx="1" presStyleCnt="3"/>
      <dgm:spPr/>
    </dgm:pt>
    <dgm:pt modelId="{9D8F5397-60D2-4A6D-9506-4F10C8C765F3}" type="pres">
      <dgm:prSet presAssocID="{AF4C9A71-537F-4AD1-A72E-3EF70E8EBB70}" presName="node" presStyleCnt="0"/>
      <dgm:spPr/>
    </dgm:pt>
    <dgm:pt modelId="{56E9F99B-D4A2-4870-BA88-D01667DDCF3C}" type="pres">
      <dgm:prSet presAssocID="{AF4C9A71-537F-4AD1-A72E-3EF70E8EBB70}" presName="parentNode" presStyleLbl="node1" presStyleIdx="2" presStyleCnt="4">
        <dgm:presLayoutVars>
          <dgm:chMax val="1"/>
          <dgm:bulletEnabled val="1"/>
        </dgm:presLayoutVars>
      </dgm:prSet>
      <dgm:spPr/>
    </dgm:pt>
    <dgm:pt modelId="{D28B5E00-EB4B-40A5-BF91-CA87B592318D}" type="pres">
      <dgm:prSet presAssocID="{AF4C9A71-537F-4AD1-A72E-3EF70E8EBB70}" presName="childNode" presStyleLbl="revTx" presStyleIdx="0" presStyleCnt="0">
        <dgm:presLayoutVars>
          <dgm:bulletEnabled val="1"/>
        </dgm:presLayoutVars>
      </dgm:prSet>
      <dgm:spPr/>
    </dgm:pt>
    <dgm:pt modelId="{FAE170F3-1286-4ED0-8047-B10A201D18FB}" type="pres">
      <dgm:prSet presAssocID="{FC72205F-FC03-4F20-BF30-4D6EDA3F75FC}" presName="Name25" presStyleLbl="parChTrans1D1" presStyleIdx="2" presStyleCnt="3"/>
      <dgm:spPr/>
    </dgm:pt>
    <dgm:pt modelId="{FC696D5D-037B-496D-9159-06004E9F3715}" type="pres">
      <dgm:prSet presAssocID="{637BCF6C-1E77-498F-B723-F396FA3F3BBE}" presName="node" presStyleCnt="0"/>
      <dgm:spPr/>
    </dgm:pt>
    <dgm:pt modelId="{7D4503A8-4DED-466D-9919-FACB2D6FF1D1}" type="pres">
      <dgm:prSet presAssocID="{637BCF6C-1E77-498F-B723-F396FA3F3BBE}" presName="parentNode" presStyleLbl="node1" presStyleIdx="3" presStyleCnt="4">
        <dgm:presLayoutVars>
          <dgm:chMax val="1"/>
          <dgm:bulletEnabled val="1"/>
        </dgm:presLayoutVars>
      </dgm:prSet>
      <dgm:spPr/>
    </dgm:pt>
    <dgm:pt modelId="{A8C0ACFF-C3C9-49AE-B14E-58172876CFB0}" type="pres">
      <dgm:prSet presAssocID="{637BCF6C-1E77-498F-B723-F396FA3F3BBE}" presName="childNode" presStyleLbl="revTx" presStyleIdx="0" presStyleCnt="0">
        <dgm:presLayoutVars>
          <dgm:bulletEnabled val="1"/>
        </dgm:presLayoutVars>
      </dgm:prSet>
      <dgm:spPr/>
    </dgm:pt>
  </dgm:ptLst>
  <dgm:cxnLst>
    <dgm:cxn modelId="{54040608-C491-4CF2-AA7B-55B0F22434DF}" type="presOf" srcId="{E081E2AC-3648-4B98-AD4E-3A2B90D53478}" destId="{FB98712D-A875-45A5-9B6C-B0B67A2CB276}" srcOrd="0" destOrd="0" presId="urn:microsoft.com/office/officeart/2005/8/layout/radial2"/>
    <dgm:cxn modelId="{B5064916-A0F2-497F-8BC4-1B7EF7A0B1E9}" srcId="{E081E2AC-3648-4B98-AD4E-3A2B90D53478}" destId="{EAB92A6C-F262-431B-BC9F-6645CD0C01C0}" srcOrd="0" destOrd="0" parTransId="{0425575B-71DF-464C-9C74-85FF2BFE8013}" sibTransId="{697DC58D-B2F8-41CC-ADD3-9231930E81E0}"/>
    <dgm:cxn modelId="{C0C36F60-66E6-4ECC-B6E8-EE0FEC48B8C7}" srcId="{E081E2AC-3648-4B98-AD4E-3A2B90D53478}" destId="{AF4C9A71-537F-4AD1-A72E-3EF70E8EBB70}" srcOrd="1" destOrd="0" parTransId="{848FB981-8DD0-484B-8011-BF580717E2B7}" sibTransId="{F729C613-A9D8-4ADC-9F85-C0A1669989C8}"/>
    <dgm:cxn modelId="{3A9DF88C-DFD2-4FE8-8E0F-73ED17A8EEE4}" type="presOf" srcId="{FC72205F-FC03-4F20-BF30-4D6EDA3F75FC}" destId="{FAE170F3-1286-4ED0-8047-B10A201D18FB}" srcOrd="0" destOrd="0" presId="urn:microsoft.com/office/officeart/2005/8/layout/radial2"/>
    <dgm:cxn modelId="{4FB40091-AA62-4353-A9D9-B4D77BFB00EF}" type="presOf" srcId="{EAB92A6C-F262-431B-BC9F-6645CD0C01C0}" destId="{57E9500E-6F97-41EA-83D6-38264565E456}" srcOrd="0" destOrd="0" presId="urn:microsoft.com/office/officeart/2005/8/layout/radial2"/>
    <dgm:cxn modelId="{6EACFCA4-E7DB-40C8-AD4B-B7D7BD92A68B}" srcId="{E081E2AC-3648-4B98-AD4E-3A2B90D53478}" destId="{637BCF6C-1E77-498F-B723-F396FA3F3BBE}" srcOrd="2" destOrd="0" parTransId="{FC72205F-FC03-4F20-BF30-4D6EDA3F75FC}" sibTransId="{8A02CFE2-9C40-4E5B-8C41-E610B726B044}"/>
    <dgm:cxn modelId="{49AA3BA8-17D7-47C2-9C5A-54498EDCBE13}" type="presOf" srcId="{AF4C9A71-537F-4AD1-A72E-3EF70E8EBB70}" destId="{56E9F99B-D4A2-4870-BA88-D01667DDCF3C}" srcOrd="0" destOrd="0" presId="urn:microsoft.com/office/officeart/2005/8/layout/radial2"/>
    <dgm:cxn modelId="{1CC1B5EE-2612-4249-86DA-75A3FA31BF12}" type="presOf" srcId="{0425575B-71DF-464C-9C74-85FF2BFE8013}" destId="{3706EDB1-7ACC-497C-8365-12199264B1FD}" srcOrd="0" destOrd="0" presId="urn:microsoft.com/office/officeart/2005/8/layout/radial2"/>
    <dgm:cxn modelId="{FCBE1DF2-D296-4C67-B357-EE2C6D1FE309}" type="presOf" srcId="{637BCF6C-1E77-498F-B723-F396FA3F3BBE}" destId="{7D4503A8-4DED-466D-9919-FACB2D6FF1D1}" srcOrd="0" destOrd="0" presId="urn:microsoft.com/office/officeart/2005/8/layout/radial2"/>
    <dgm:cxn modelId="{1F0C90F6-623C-4099-896C-ACAEC3836112}" type="presOf" srcId="{848FB981-8DD0-484B-8011-BF580717E2B7}" destId="{1DC135BB-AD3F-4FC1-B58C-1969F2304FDF}" srcOrd="0" destOrd="0" presId="urn:microsoft.com/office/officeart/2005/8/layout/radial2"/>
    <dgm:cxn modelId="{B4A1703F-4578-4E8C-895B-9016CBC2F8B9}" type="presParOf" srcId="{FB98712D-A875-45A5-9B6C-B0B67A2CB276}" destId="{079C26C3-E6DA-457C-958A-113E41F1D624}" srcOrd="0" destOrd="0" presId="urn:microsoft.com/office/officeart/2005/8/layout/radial2"/>
    <dgm:cxn modelId="{839F59D1-4D3F-4777-ACA5-2B53FF1885D7}" type="presParOf" srcId="{079C26C3-E6DA-457C-958A-113E41F1D624}" destId="{EE037B23-3C42-4291-AE31-1231B439563B}" srcOrd="0" destOrd="0" presId="urn:microsoft.com/office/officeart/2005/8/layout/radial2"/>
    <dgm:cxn modelId="{D50540FB-1FB5-4347-9411-5ED1DA13712B}" type="presParOf" srcId="{EE037B23-3C42-4291-AE31-1231B439563B}" destId="{2CA5738B-E6B0-41AB-98D1-F719992AC4B2}" srcOrd="0" destOrd="0" presId="urn:microsoft.com/office/officeart/2005/8/layout/radial2"/>
    <dgm:cxn modelId="{4C261BEE-0E32-4CD2-AC27-AC25BD6BF6B9}" type="presParOf" srcId="{EE037B23-3C42-4291-AE31-1231B439563B}" destId="{78F70586-B700-474B-B7D0-902687C8829D}" srcOrd="1" destOrd="0" presId="urn:microsoft.com/office/officeart/2005/8/layout/radial2"/>
    <dgm:cxn modelId="{23A6F36C-B2EC-4970-BBE4-1A819B44B627}" type="presParOf" srcId="{079C26C3-E6DA-457C-958A-113E41F1D624}" destId="{3706EDB1-7ACC-497C-8365-12199264B1FD}" srcOrd="1" destOrd="0" presId="urn:microsoft.com/office/officeart/2005/8/layout/radial2"/>
    <dgm:cxn modelId="{CB6E802F-B80D-4AE0-A803-CEE3F6FA1F34}" type="presParOf" srcId="{079C26C3-E6DA-457C-958A-113E41F1D624}" destId="{24820E7E-6E49-43CC-8C1F-0E78A3C06174}" srcOrd="2" destOrd="0" presId="urn:microsoft.com/office/officeart/2005/8/layout/radial2"/>
    <dgm:cxn modelId="{39E900F8-CF47-4E4E-925C-E52C8AD929BD}" type="presParOf" srcId="{24820E7E-6E49-43CC-8C1F-0E78A3C06174}" destId="{57E9500E-6F97-41EA-83D6-38264565E456}" srcOrd="0" destOrd="0" presId="urn:microsoft.com/office/officeart/2005/8/layout/radial2"/>
    <dgm:cxn modelId="{2955CD5E-08FF-4AC2-9B1C-98BB5F9AEC55}" type="presParOf" srcId="{24820E7E-6E49-43CC-8C1F-0E78A3C06174}" destId="{32F29FD9-EC66-4567-B7F2-BD723C89B455}" srcOrd="1" destOrd="0" presId="urn:microsoft.com/office/officeart/2005/8/layout/radial2"/>
    <dgm:cxn modelId="{06E0B0E3-C811-463C-B831-E1DBAF728993}" type="presParOf" srcId="{079C26C3-E6DA-457C-958A-113E41F1D624}" destId="{1DC135BB-AD3F-4FC1-B58C-1969F2304FDF}" srcOrd="3" destOrd="0" presId="urn:microsoft.com/office/officeart/2005/8/layout/radial2"/>
    <dgm:cxn modelId="{0EDE245D-7E57-465D-8F64-FEE006D99356}" type="presParOf" srcId="{079C26C3-E6DA-457C-958A-113E41F1D624}" destId="{9D8F5397-60D2-4A6D-9506-4F10C8C765F3}" srcOrd="4" destOrd="0" presId="urn:microsoft.com/office/officeart/2005/8/layout/radial2"/>
    <dgm:cxn modelId="{97C124EA-6173-40F1-84B4-94BB7F4B7182}" type="presParOf" srcId="{9D8F5397-60D2-4A6D-9506-4F10C8C765F3}" destId="{56E9F99B-D4A2-4870-BA88-D01667DDCF3C}" srcOrd="0" destOrd="0" presId="urn:microsoft.com/office/officeart/2005/8/layout/radial2"/>
    <dgm:cxn modelId="{7C6CC857-FA96-4B2D-90E6-F03198FB6BFD}" type="presParOf" srcId="{9D8F5397-60D2-4A6D-9506-4F10C8C765F3}" destId="{D28B5E00-EB4B-40A5-BF91-CA87B592318D}" srcOrd="1" destOrd="0" presId="urn:microsoft.com/office/officeart/2005/8/layout/radial2"/>
    <dgm:cxn modelId="{5B7A9079-A5F0-4C3D-8E90-5D85DF2A7C5B}" type="presParOf" srcId="{079C26C3-E6DA-457C-958A-113E41F1D624}" destId="{FAE170F3-1286-4ED0-8047-B10A201D18FB}" srcOrd="5" destOrd="0" presId="urn:microsoft.com/office/officeart/2005/8/layout/radial2"/>
    <dgm:cxn modelId="{F3A6258E-7A36-445F-A51F-3D5594F57A6F}" type="presParOf" srcId="{079C26C3-E6DA-457C-958A-113E41F1D624}" destId="{FC696D5D-037B-496D-9159-06004E9F3715}" srcOrd="6" destOrd="0" presId="urn:microsoft.com/office/officeart/2005/8/layout/radial2"/>
    <dgm:cxn modelId="{05066CE2-9ED4-4C3C-83C5-3B2AE37FEE3A}" type="presParOf" srcId="{FC696D5D-037B-496D-9159-06004E9F3715}" destId="{7D4503A8-4DED-466D-9919-FACB2D6FF1D1}" srcOrd="0" destOrd="0" presId="urn:microsoft.com/office/officeart/2005/8/layout/radial2"/>
    <dgm:cxn modelId="{E7AFA607-CEDE-4FED-8A66-197D4A121BCF}" type="presParOf" srcId="{FC696D5D-037B-496D-9159-06004E9F3715}" destId="{A8C0ACFF-C3C9-49AE-B14E-58172876CFB0}"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70F3-1286-4ED0-8047-B10A201D18FB}">
      <dsp:nvSpPr>
        <dsp:cNvPr id="0" name=""/>
        <dsp:cNvSpPr/>
      </dsp:nvSpPr>
      <dsp:spPr>
        <a:xfrm rot="2563277">
          <a:off x="4063086" y="3056513"/>
          <a:ext cx="655879" cy="35815"/>
        </a:xfrm>
        <a:custGeom>
          <a:avLst/>
          <a:gdLst/>
          <a:ahLst/>
          <a:cxnLst/>
          <a:rect l="0" t="0" r="0" b="0"/>
          <a:pathLst>
            <a:path>
              <a:moveTo>
                <a:pt x="0" y="17907"/>
              </a:moveTo>
              <a:lnTo>
                <a:pt x="655879"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C135BB-AD3F-4FC1-B58C-1969F2304FDF}">
      <dsp:nvSpPr>
        <dsp:cNvPr id="0" name=""/>
        <dsp:cNvSpPr/>
      </dsp:nvSpPr>
      <dsp:spPr>
        <a:xfrm>
          <a:off x="4150100" y="2157761"/>
          <a:ext cx="729839" cy="35815"/>
        </a:xfrm>
        <a:custGeom>
          <a:avLst/>
          <a:gdLst/>
          <a:ahLst/>
          <a:cxnLst/>
          <a:rect l="0" t="0" r="0" b="0"/>
          <a:pathLst>
            <a:path>
              <a:moveTo>
                <a:pt x="0" y="17907"/>
              </a:moveTo>
              <a:lnTo>
                <a:pt x="729839"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06EDB1-7ACC-497C-8365-12199264B1FD}">
      <dsp:nvSpPr>
        <dsp:cNvPr id="0" name=""/>
        <dsp:cNvSpPr/>
      </dsp:nvSpPr>
      <dsp:spPr>
        <a:xfrm rot="19036723">
          <a:off x="4063086" y="1259008"/>
          <a:ext cx="655879" cy="35815"/>
        </a:xfrm>
        <a:custGeom>
          <a:avLst/>
          <a:gdLst/>
          <a:ahLst/>
          <a:cxnLst/>
          <a:rect l="0" t="0" r="0" b="0"/>
          <a:pathLst>
            <a:path>
              <a:moveTo>
                <a:pt x="0" y="17907"/>
              </a:moveTo>
              <a:lnTo>
                <a:pt x="655879"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F70586-B700-474B-B7D0-902687C8829D}">
      <dsp:nvSpPr>
        <dsp:cNvPr id="0" name=""/>
        <dsp:cNvSpPr/>
      </dsp:nvSpPr>
      <dsp:spPr>
        <a:xfrm>
          <a:off x="2371613" y="1129500"/>
          <a:ext cx="2092337" cy="20923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E9500E-6F97-41EA-83D6-38264565E456}">
      <dsp:nvSpPr>
        <dsp:cNvPr id="0" name=""/>
        <dsp:cNvSpPr/>
      </dsp:nvSpPr>
      <dsp:spPr>
        <a:xfrm>
          <a:off x="4465398" y="877"/>
          <a:ext cx="1255402" cy="1255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Engineering</a:t>
          </a:r>
        </a:p>
      </dsp:txBody>
      <dsp:txXfrm>
        <a:off x="4649247" y="184726"/>
        <a:ext cx="887704" cy="887704"/>
      </dsp:txXfrm>
    </dsp:sp>
    <dsp:sp modelId="{56E9F99B-D4A2-4870-BA88-D01667DDCF3C}">
      <dsp:nvSpPr>
        <dsp:cNvPr id="0" name=""/>
        <dsp:cNvSpPr/>
      </dsp:nvSpPr>
      <dsp:spPr>
        <a:xfrm>
          <a:off x="4879939" y="1547967"/>
          <a:ext cx="1255402" cy="1255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Cleaning </a:t>
          </a:r>
        </a:p>
        <a:p>
          <a:pPr marL="0" lvl="0" indent="0" algn="ctr" defTabSz="622300">
            <a:lnSpc>
              <a:spcPct val="90000"/>
            </a:lnSpc>
            <a:spcBef>
              <a:spcPct val="0"/>
            </a:spcBef>
            <a:spcAft>
              <a:spcPct val="35000"/>
            </a:spcAft>
            <a:buNone/>
          </a:pPr>
          <a:r>
            <a:rPr lang="en-US" sz="1400" kern="1200" dirty="0"/>
            <a:t>Dataset</a:t>
          </a:r>
        </a:p>
      </dsp:txBody>
      <dsp:txXfrm>
        <a:off x="5063788" y="1731816"/>
        <a:ext cx="887704" cy="887704"/>
      </dsp:txXfrm>
    </dsp:sp>
    <dsp:sp modelId="{7D4503A8-4DED-466D-9919-FACB2D6FF1D1}">
      <dsp:nvSpPr>
        <dsp:cNvPr id="0" name=""/>
        <dsp:cNvSpPr/>
      </dsp:nvSpPr>
      <dsp:spPr>
        <a:xfrm>
          <a:off x="4465398" y="3095057"/>
          <a:ext cx="1255402" cy="1255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 TF-IDF</a:t>
          </a:r>
        </a:p>
      </dsp:txBody>
      <dsp:txXfrm>
        <a:off x="4649247" y="3278906"/>
        <a:ext cx="887704" cy="88770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9146-AC2E-4109-A437-074239942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0E3A0-1D67-4FB7-910E-6038CF4910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D71C5-5769-49F0-9528-2C4DABCE5363}"/>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5" name="Footer Placeholder 4">
            <a:extLst>
              <a:ext uri="{FF2B5EF4-FFF2-40B4-BE49-F238E27FC236}">
                <a16:creationId xmlns:a16="http://schemas.microsoft.com/office/drawing/2014/main" id="{B2A4F1CB-E18A-49E1-A62D-6556CF517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B80C6-B14C-4EA1-8499-B9253A0259F3}"/>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301525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A58C-3E0E-431D-B592-2C75E829C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8013E-92A0-4F68-9911-F6B34798B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4A12B-9E39-4795-8BB3-50B97F7CF610}"/>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5" name="Footer Placeholder 4">
            <a:extLst>
              <a:ext uri="{FF2B5EF4-FFF2-40B4-BE49-F238E27FC236}">
                <a16:creationId xmlns:a16="http://schemas.microsoft.com/office/drawing/2014/main" id="{B7AA90E9-4857-46E7-BEE6-528695E7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43FE0-D8CA-46A8-8273-72B244AEEFF3}"/>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212546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1F36D-F071-4A72-B6B1-CA87F5B564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319F1-095F-4CD4-8847-15D10B0DB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20947-8C94-497A-8A52-4E6E604DF93E}"/>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5" name="Footer Placeholder 4">
            <a:extLst>
              <a:ext uri="{FF2B5EF4-FFF2-40B4-BE49-F238E27FC236}">
                <a16:creationId xmlns:a16="http://schemas.microsoft.com/office/drawing/2014/main" id="{EE7B4990-5D6E-465D-B989-754466622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FE0B-FF0B-4418-87D4-0358C330845F}"/>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304488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30B6-C96F-465A-B13C-7D403E5F0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BC076-7D08-4B49-BD7A-A4EC4729E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E8E65-D173-4AE4-B64D-EE0A31B46CFF}"/>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5" name="Footer Placeholder 4">
            <a:extLst>
              <a:ext uri="{FF2B5EF4-FFF2-40B4-BE49-F238E27FC236}">
                <a16:creationId xmlns:a16="http://schemas.microsoft.com/office/drawing/2014/main" id="{62E9878D-617F-42FC-9C84-1650B46AB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F422B-A7FE-478A-A213-7E0F8C770750}"/>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161377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EAEB-1708-4BB9-9BDF-4D915CF1F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B9570-5520-4DA4-BA25-8221343AC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DAF70-5283-4BAC-9C2B-D686648BF608}"/>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5" name="Footer Placeholder 4">
            <a:extLst>
              <a:ext uri="{FF2B5EF4-FFF2-40B4-BE49-F238E27FC236}">
                <a16:creationId xmlns:a16="http://schemas.microsoft.com/office/drawing/2014/main" id="{1BAA4A2C-4585-4711-AABC-321C655A8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50B25-6CA4-4DB3-9AFB-32A83BC01A7D}"/>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40864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2886-B5AA-499C-8012-E723291C2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E7B13-7F58-4170-8B87-18A1E4F95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6C1FC-49A4-4757-80B3-EEF43F017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B7BEF6-3B50-4DE4-9E19-A802861BF339}"/>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6" name="Footer Placeholder 5">
            <a:extLst>
              <a:ext uri="{FF2B5EF4-FFF2-40B4-BE49-F238E27FC236}">
                <a16:creationId xmlns:a16="http://schemas.microsoft.com/office/drawing/2014/main" id="{D207C80D-60DD-4A2F-A116-ACB808153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E15E-DADF-4563-97BB-9EAF0B4975B2}"/>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282112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B9EF-B203-4AA2-B406-8998D2375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3F801A-E16C-469B-A21C-E469490C3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40FF6-C8CB-47AF-9D3C-347677FDE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82600-8BB9-4EA8-BB5D-45D1D0415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489CB-0805-4798-BEB0-19C326F451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F344DA-FB01-4023-AB7D-41614AF3EC0E}"/>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8" name="Footer Placeholder 7">
            <a:extLst>
              <a:ext uri="{FF2B5EF4-FFF2-40B4-BE49-F238E27FC236}">
                <a16:creationId xmlns:a16="http://schemas.microsoft.com/office/drawing/2014/main" id="{523F9679-BF8D-44EB-BA49-9CA6B2372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38F502-514A-437C-A0E4-956C22997B36}"/>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85473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23E8-E855-48EA-9E31-0CCE6CAB2E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54B61-C520-4773-9008-3477D7879F53}"/>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4" name="Footer Placeholder 3">
            <a:extLst>
              <a:ext uri="{FF2B5EF4-FFF2-40B4-BE49-F238E27FC236}">
                <a16:creationId xmlns:a16="http://schemas.microsoft.com/office/drawing/2014/main" id="{30584FEB-CB6F-49F3-B80C-D5A0B27C1D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3A9023-83C0-47C5-8C5B-A007710CADED}"/>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142776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0233C-0F41-4BA9-AF41-250E3FEA31E5}"/>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3" name="Footer Placeholder 2">
            <a:extLst>
              <a:ext uri="{FF2B5EF4-FFF2-40B4-BE49-F238E27FC236}">
                <a16:creationId xmlns:a16="http://schemas.microsoft.com/office/drawing/2014/main" id="{CEE06B6F-03BD-46D6-BCC8-5E7D2901D3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A8947-1D0B-4D50-9524-2AD1F93E279D}"/>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16431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6E99-D97E-41E4-BD8E-B2FB44598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D6CF97-41CC-4E32-A32D-90DA4B49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6E8238-99A9-4644-9CB3-93A4681B6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C9958-39A9-4FE8-85D7-157E7ABEC032}"/>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6" name="Footer Placeholder 5">
            <a:extLst>
              <a:ext uri="{FF2B5EF4-FFF2-40B4-BE49-F238E27FC236}">
                <a16:creationId xmlns:a16="http://schemas.microsoft.com/office/drawing/2014/main" id="{CD93FC7F-1529-4051-8FCF-238610782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6A608-7EB5-4EB5-98BD-E23E7BEA7455}"/>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321671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9099-F361-41E0-9820-AF62F390D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0739AF-B194-45D4-945A-7DE4BAB22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9F96D-70FA-4538-BD86-F0A5344DC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9BD21-5DCC-4891-88C5-BF9B6D6B2979}"/>
              </a:ext>
            </a:extLst>
          </p:cNvPr>
          <p:cNvSpPr>
            <a:spLocks noGrp="1"/>
          </p:cNvSpPr>
          <p:nvPr>
            <p:ph type="dt" sz="half" idx="10"/>
          </p:nvPr>
        </p:nvSpPr>
        <p:spPr/>
        <p:txBody>
          <a:bodyPr/>
          <a:lstStyle/>
          <a:p>
            <a:fld id="{EA991179-71E5-4E8A-82CB-64602B5996E3}" type="datetimeFigureOut">
              <a:rPr lang="en-US" smtClean="0"/>
              <a:t>1/6/2020</a:t>
            </a:fld>
            <a:endParaRPr lang="en-US"/>
          </a:p>
        </p:txBody>
      </p:sp>
      <p:sp>
        <p:nvSpPr>
          <p:cNvPr id="6" name="Footer Placeholder 5">
            <a:extLst>
              <a:ext uri="{FF2B5EF4-FFF2-40B4-BE49-F238E27FC236}">
                <a16:creationId xmlns:a16="http://schemas.microsoft.com/office/drawing/2014/main" id="{1949A522-AEB7-48DB-885C-A7965E5015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756130-54F2-44FD-BBDB-9F59CA133526}"/>
              </a:ext>
            </a:extLst>
          </p:cNvPr>
          <p:cNvSpPr>
            <a:spLocks noGrp="1"/>
          </p:cNvSpPr>
          <p:nvPr>
            <p:ph type="sldNum" sz="quarter" idx="12"/>
          </p:nvPr>
        </p:nvSpPr>
        <p:spPr/>
        <p:txBody>
          <a:bodyPr/>
          <a:lstStyle/>
          <a:p>
            <a:fld id="{8B1009E4-057E-40EE-A860-555433BF8713}" type="slidenum">
              <a:rPr lang="en-US" smtClean="0"/>
              <a:t>‹#›</a:t>
            </a:fld>
            <a:endParaRPr lang="en-US"/>
          </a:p>
        </p:txBody>
      </p:sp>
    </p:spTree>
    <p:extLst>
      <p:ext uri="{BB962C8B-B14F-4D97-AF65-F5344CB8AC3E}">
        <p14:creationId xmlns:p14="http://schemas.microsoft.com/office/powerpoint/2010/main" val="328855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D3CB8-F833-404C-A6A4-B96CBBEF4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A13177-1982-46A2-B49A-530DFA955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292C-8818-43D8-A4F9-9FFCAA9CC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91179-71E5-4E8A-82CB-64602B5996E3}" type="datetimeFigureOut">
              <a:rPr lang="en-US" smtClean="0"/>
              <a:t>1/6/2020</a:t>
            </a:fld>
            <a:endParaRPr lang="en-US"/>
          </a:p>
        </p:txBody>
      </p:sp>
      <p:sp>
        <p:nvSpPr>
          <p:cNvPr id="5" name="Footer Placeholder 4">
            <a:extLst>
              <a:ext uri="{FF2B5EF4-FFF2-40B4-BE49-F238E27FC236}">
                <a16:creationId xmlns:a16="http://schemas.microsoft.com/office/drawing/2014/main" id="{188B006F-B601-470A-9E3A-964A99F51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2DCF41-0AD9-41FD-99C4-BE6DDAA01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009E4-057E-40EE-A860-555433BF8713}" type="slidenum">
              <a:rPr lang="en-US" smtClean="0"/>
              <a:t>‹#›</a:t>
            </a:fld>
            <a:endParaRPr lang="en-US"/>
          </a:p>
        </p:txBody>
      </p:sp>
    </p:spTree>
    <p:extLst>
      <p:ext uri="{BB962C8B-B14F-4D97-AF65-F5344CB8AC3E}">
        <p14:creationId xmlns:p14="http://schemas.microsoft.com/office/powerpoint/2010/main" val="37526242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00F8-CAB4-40A4-85A6-D933AC81675C}"/>
              </a:ext>
            </a:extLst>
          </p:cNvPr>
          <p:cNvSpPr>
            <a:spLocks noGrp="1"/>
          </p:cNvSpPr>
          <p:nvPr>
            <p:ph type="ctrTitle"/>
          </p:nvPr>
        </p:nvSpPr>
        <p:spPr>
          <a:xfrm>
            <a:off x="1510823" y="2654584"/>
            <a:ext cx="8991600" cy="1645920"/>
          </a:xfrm>
        </p:spPr>
        <p:txBody>
          <a:bodyPr>
            <a:noAutofit/>
          </a:bodyPr>
          <a:lstStyle/>
          <a:p>
            <a:r>
              <a:rPr lang="en-US" sz="4400" b="1" dirty="0">
                <a:latin typeface="Cambria" panose="02040503050406030204" pitchFamily="18" charset="0"/>
                <a:ea typeface="Cambria" panose="02040503050406030204" pitchFamily="18" charset="0"/>
              </a:rPr>
              <a:t>Social Media Analytics for Emergency Response Module – </a:t>
            </a:r>
            <a:br>
              <a:rPr lang="en-US" sz="4400" b="1" dirty="0">
                <a:latin typeface="Cambria" panose="02040503050406030204" pitchFamily="18" charset="0"/>
                <a:ea typeface="Cambria" panose="02040503050406030204" pitchFamily="18" charset="0"/>
              </a:rPr>
            </a:br>
            <a:r>
              <a:rPr lang="en-US" sz="4400" b="1" dirty="0">
                <a:latin typeface="Cambria" panose="02040503050406030204" pitchFamily="18" charset="0"/>
                <a:ea typeface="Cambria" panose="02040503050406030204" pitchFamily="18" charset="0"/>
              </a:rPr>
              <a:t>An iHELP Component</a:t>
            </a:r>
          </a:p>
        </p:txBody>
      </p:sp>
      <p:sp>
        <p:nvSpPr>
          <p:cNvPr id="7" name="Subtitle 6">
            <a:extLst>
              <a:ext uri="{FF2B5EF4-FFF2-40B4-BE49-F238E27FC236}">
                <a16:creationId xmlns:a16="http://schemas.microsoft.com/office/drawing/2014/main" id="{54AEE2CF-A6D4-4DE6-9764-66FC6748537A}"/>
              </a:ext>
            </a:extLst>
          </p:cNvPr>
          <p:cNvSpPr>
            <a:spLocks noGrp="1"/>
          </p:cNvSpPr>
          <p:nvPr>
            <p:ph type="subTitle" idx="1"/>
          </p:nvPr>
        </p:nvSpPr>
        <p:spPr>
          <a:xfrm>
            <a:off x="1208289" y="4300504"/>
            <a:ext cx="9144000" cy="1866461"/>
          </a:xfrm>
        </p:spPr>
        <p:txBody>
          <a:bodyPr>
            <a:noAutofit/>
          </a:bodyPr>
          <a:lstStyle/>
          <a:p>
            <a:r>
              <a:rPr lang="en-US" sz="1600" b="1" dirty="0">
                <a:latin typeface="Cambria" panose="02040503050406030204" pitchFamily="18" charset="0"/>
                <a:ea typeface="Cambria" panose="02040503050406030204" pitchFamily="18" charset="0"/>
              </a:rPr>
              <a:t>Prepared by:</a:t>
            </a:r>
            <a:r>
              <a:rPr lang="en-US" sz="1600" dirty="0">
                <a:latin typeface="Cambria" panose="02040503050406030204" pitchFamily="18" charset="0"/>
                <a:ea typeface="Cambria" panose="02040503050406030204" pitchFamily="18" charset="0"/>
              </a:rPr>
              <a:t> </a:t>
            </a:r>
          </a:p>
          <a:p>
            <a:r>
              <a:rPr lang="en-US" sz="1600" dirty="0" err="1">
                <a:latin typeface="Cambria" panose="02040503050406030204" pitchFamily="18" charset="0"/>
                <a:ea typeface="Cambria" panose="02040503050406030204" pitchFamily="18" charset="0"/>
              </a:rPr>
              <a:t>Alaa</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Mazen</a:t>
            </a:r>
            <a:r>
              <a:rPr lang="en-US" sz="1600" dirty="0">
                <a:latin typeface="Cambria" panose="02040503050406030204" pitchFamily="18" charset="0"/>
                <a:ea typeface="Cambria" panose="02040503050406030204" pitchFamily="18" charset="0"/>
              </a:rPr>
              <a:t> Al-</a:t>
            </a:r>
            <a:r>
              <a:rPr lang="en-US" sz="1600" dirty="0" err="1">
                <a:latin typeface="Cambria" panose="02040503050406030204" pitchFamily="18" charset="0"/>
                <a:ea typeface="Cambria" panose="02040503050406030204" pitchFamily="18" charset="0"/>
              </a:rPr>
              <a:t>Aghbar</a:t>
            </a:r>
            <a:endParaRPr lang="en-US" sz="1600" dirty="0">
              <a:latin typeface="Cambria" panose="02040503050406030204" pitchFamily="18" charset="0"/>
              <a:ea typeface="Cambria" panose="02040503050406030204" pitchFamily="18" charset="0"/>
            </a:endParaRPr>
          </a:p>
          <a:p>
            <a:r>
              <a:rPr lang="en-US" sz="1600" dirty="0" err="1">
                <a:latin typeface="Cambria" panose="02040503050406030204" pitchFamily="18" charset="0"/>
                <a:ea typeface="Cambria" panose="02040503050406030204" pitchFamily="18" charset="0"/>
              </a:rPr>
              <a:t>Hajer</a:t>
            </a:r>
            <a:r>
              <a:rPr lang="en-US" sz="1600" dirty="0">
                <a:latin typeface="Cambria" panose="02040503050406030204" pitchFamily="18" charset="0"/>
                <a:ea typeface="Cambria" panose="02040503050406030204" pitchFamily="18" charset="0"/>
              </a:rPr>
              <a:t> Mahmoud </a:t>
            </a:r>
            <a:r>
              <a:rPr lang="en-US" sz="1600" dirty="0" err="1">
                <a:latin typeface="Cambria" panose="02040503050406030204" pitchFamily="18" charset="0"/>
                <a:ea typeface="Cambria" panose="02040503050406030204" pitchFamily="18" charset="0"/>
              </a:rPr>
              <a:t>Qasem</a:t>
            </a:r>
            <a:endParaRPr lang="en-US" sz="1600" dirty="0">
              <a:latin typeface="Cambria" panose="02040503050406030204" pitchFamily="18" charset="0"/>
              <a:ea typeface="Cambria" panose="02040503050406030204" pitchFamily="18" charset="0"/>
            </a:endParaRPr>
          </a:p>
          <a:p>
            <a:r>
              <a:rPr lang="en-US" sz="1600" dirty="0" err="1">
                <a:latin typeface="Cambria" panose="02040503050406030204" pitchFamily="18" charset="0"/>
                <a:ea typeface="Cambria" panose="02040503050406030204" pitchFamily="18" charset="0"/>
              </a:rPr>
              <a:t>Nermeen</a:t>
            </a:r>
            <a:r>
              <a:rPr lang="en-US" sz="1600" dirty="0">
                <a:latin typeface="Cambria" panose="02040503050406030204" pitchFamily="18" charset="0"/>
                <a:ea typeface="Cambria" panose="02040503050406030204" pitchFamily="18" charset="0"/>
              </a:rPr>
              <a:t> Ghassan Al-Zayed</a:t>
            </a:r>
          </a:p>
          <a:p>
            <a:r>
              <a:rPr lang="en-US" sz="1600" b="1" dirty="0">
                <a:latin typeface="Cambria" panose="02040503050406030204" pitchFamily="18" charset="0"/>
                <a:ea typeface="Cambria" panose="02040503050406030204" pitchFamily="18" charset="0"/>
              </a:rPr>
              <a:t>Supervised by: </a:t>
            </a:r>
          </a:p>
          <a:p>
            <a:r>
              <a:rPr lang="en-US" sz="1600" dirty="0">
                <a:latin typeface="Cambria" panose="02040503050406030204" pitchFamily="18" charset="0"/>
                <a:ea typeface="Cambria" panose="02040503050406030204" pitchFamily="18" charset="0"/>
              </a:rPr>
              <a:t>Dr. Sufyan Al-</a:t>
            </a:r>
            <a:r>
              <a:rPr lang="en-US" sz="1600" dirty="0" err="1">
                <a:latin typeface="Cambria" panose="02040503050406030204" pitchFamily="18" charset="0"/>
                <a:ea typeface="Cambria" panose="02040503050406030204" pitchFamily="18" charset="0"/>
              </a:rPr>
              <a:t>Majali</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Dr. Salam </a:t>
            </a:r>
            <a:r>
              <a:rPr lang="en-US" sz="1600" dirty="0" err="1">
                <a:latin typeface="Cambria" panose="02040503050406030204" pitchFamily="18" charset="0"/>
                <a:ea typeface="Cambria" panose="02040503050406030204" pitchFamily="18" charset="0"/>
              </a:rPr>
              <a:t>Fraihat</a:t>
            </a:r>
            <a:endParaRPr lang="en-US" sz="16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F7E5AE15-70BB-4784-A0B3-76EC42592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39" y="195615"/>
            <a:ext cx="2110874" cy="2162781"/>
          </a:xfrm>
          <a:prstGeom prst="rect">
            <a:avLst/>
          </a:prstGeom>
        </p:spPr>
      </p:pic>
    </p:spTree>
    <p:extLst>
      <p:ext uri="{BB962C8B-B14F-4D97-AF65-F5344CB8AC3E}">
        <p14:creationId xmlns:p14="http://schemas.microsoft.com/office/powerpoint/2010/main" val="420753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2760-106F-4E0E-8637-5C13A7FE5982}"/>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Preprocessing – Feature Engineering</a:t>
            </a:r>
          </a:p>
        </p:txBody>
      </p:sp>
      <p:sp>
        <p:nvSpPr>
          <p:cNvPr id="3" name="Content Placeholder 2">
            <a:extLst>
              <a:ext uri="{FF2B5EF4-FFF2-40B4-BE49-F238E27FC236}">
                <a16:creationId xmlns:a16="http://schemas.microsoft.com/office/drawing/2014/main" id="{EC43029D-E70B-4BEE-A991-8C967691A9BC}"/>
              </a:ext>
            </a:extLst>
          </p:cNvPr>
          <p:cNvSpPr>
            <a:spLocks noGrp="1"/>
          </p:cNvSpPr>
          <p:nvPr>
            <p:ph idx="1"/>
          </p:nvPr>
        </p:nvSpPr>
        <p:spPr/>
        <p:txBody>
          <a:bodyPr>
            <a:normAutofit fontScale="92500" lnSpcReduction="10000"/>
          </a:bodyPr>
          <a:lstStyle/>
          <a:p>
            <a:r>
              <a:rPr lang="en-US" dirty="0">
                <a:latin typeface="Cambria" panose="02040503050406030204" pitchFamily="18" charset="0"/>
                <a:ea typeface="Cambria" panose="02040503050406030204" pitchFamily="18" charset="0"/>
              </a:rPr>
              <a:t>Feature engineering is the method of converting raw data into features that improve representation of the underlying problem to the predictive models, ensuing enhanced model accuracy on test data.</a:t>
            </a:r>
          </a:p>
          <a:p>
            <a:r>
              <a:rPr lang="en-US" dirty="0">
                <a:latin typeface="Cambria" panose="02040503050406030204" pitchFamily="18" charset="0"/>
                <a:ea typeface="Cambria" panose="02040503050406030204" pitchFamily="18" charset="0"/>
              </a:rPr>
              <a:t>To realize this, we first represented our csv file in a </a:t>
            </a:r>
            <a:r>
              <a:rPr lang="en-US" dirty="0" err="1">
                <a:latin typeface="Cambria" panose="02040503050406030204" pitchFamily="18" charset="0"/>
                <a:ea typeface="Cambria" panose="02040503050406030204" pitchFamily="18" charset="0"/>
              </a:rPr>
              <a:t>dataframe</a:t>
            </a:r>
            <a:r>
              <a:rPr lang="en-US" dirty="0">
                <a:latin typeface="Cambria" panose="02040503050406030204" pitchFamily="18" charset="0"/>
                <a:ea typeface="Cambria" panose="02040503050406030204" pitchFamily="18" charset="0"/>
              </a:rPr>
              <a:t> format, we also introduced a new feature by adding a column named “class label”. In this column we sorted our data into 3 groups based the “choose one” (relevancy) column where “1” represents “Relevant”, 0 represents “Not relevant” and “2” is for “Can’t decide”.  </a:t>
            </a:r>
          </a:p>
          <a:p>
            <a:pPr marL="0" indent="0">
              <a:buNone/>
            </a:pPr>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Next, we extracted columns “text”, “choose one”, “class label”, “location” and placed them into our </a:t>
            </a:r>
            <a:r>
              <a:rPr lang="en-US" dirty="0" err="1">
                <a:latin typeface="Cambria" panose="02040503050406030204" pitchFamily="18" charset="0"/>
                <a:ea typeface="Cambria" panose="02040503050406030204" pitchFamily="18" charset="0"/>
              </a:rPr>
              <a:t>dataframe</a:t>
            </a:r>
            <a:r>
              <a:rPr lang="en-US" dirty="0">
                <a:latin typeface="Cambria" panose="02040503050406030204" pitchFamily="18" charset="0"/>
                <a:ea typeface="Cambria" panose="02040503050406030204" pitchFamily="18" charset="0"/>
              </a:rPr>
              <a:t> for later use. </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069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B9DB-2423-4B5C-A6A3-062D15D5FD69}"/>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Preprocessing - Cleaning Data</a:t>
            </a:r>
          </a:p>
        </p:txBody>
      </p:sp>
      <p:sp>
        <p:nvSpPr>
          <p:cNvPr id="3" name="Content Placeholder 2">
            <a:extLst>
              <a:ext uri="{FF2B5EF4-FFF2-40B4-BE49-F238E27FC236}">
                <a16:creationId xmlns:a16="http://schemas.microsoft.com/office/drawing/2014/main" id="{AC92F6AC-A14E-48AC-AF11-9BCAA0FF2988}"/>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This step preprocesses the tweet content before creating the numeric vector. This task removes the tweets which contain any links or special characters from collected tweets. Finally, all text is converted to lower case. </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411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955F-5994-40C8-A216-5648857BB937}"/>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Preprocessing –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Feature Extraction/TF-IDF</a:t>
            </a:r>
          </a:p>
        </p:txBody>
      </p:sp>
      <p:sp>
        <p:nvSpPr>
          <p:cNvPr id="3" name="Content Placeholder 2">
            <a:extLst>
              <a:ext uri="{FF2B5EF4-FFF2-40B4-BE49-F238E27FC236}">
                <a16:creationId xmlns:a16="http://schemas.microsoft.com/office/drawing/2014/main" id="{9AA691A8-7ED7-4146-8A9F-7938C8104801}"/>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To make sense of huge amounts of collected Twitter text, we consider a basic operation, that is to transform the text into some numeric or vector representation. This numeric representation should illustrate important characteristics of the text. There are many such techniques, in this project we use TF-IDF (Term Frequency, Inverse Document Frequency) which means weighing words by how frequent they are in our dataset, disregarding words that are too frequent (the, of ..etc.), as they just add extra noise.</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46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BAA8-C7CA-45D6-B3AA-7ECCF9FABF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40AA3A-F5CF-4A55-AE5C-BDB3B797E08A}"/>
              </a:ext>
            </a:extLst>
          </p:cNvPr>
          <p:cNvSpPr>
            <a:spLocks noGrp="1"/>
          </p:cNvSpPr>
          <p:nvPr>
            <p:ph idx="1"/>
          </p:nvPr>
        </p:nvSpPr>
        <p:spPr/>
        <p:txBody>
          <a:bodyPr>
            <a:normAutofit fontScale="85000" lnSpcReduction="20000"/>
          </a:bodyPr>
          <a:lstStyle/>
          <a:p>
            <a:r>
              <a:rPr lang="en-US" dirty="0"/>
              <a:t>TF-IDF algorithm transforms text into a meaningful representation of numbers, which is widely used to extract features across various NLP applications.</a:t>
            </a:r>
          </a:p>
          <a:p>
            <a:r>
              <a:rPr lang="en-US" dirty="0"/>
              <a:t>Term frequency of a word is defined as the ratio of count of the word in the document to total number of words in the document. It measures how frequently a term (word) occurs in a document.</a:t>
            </a:r>
          </a:p>
          <a:p>
            <a:r>
              <a:rPr lang="en-US" dirty="0" err="1"/>
              <a:t>tf</a:t>
            </a:r>
            <a:r>
              <a:rPr lang="en-US" dirty="0"/>
              <a:t>(w) = </a:t>
            </a:r>
            <a:r>
              <a:rPr lang="en-US" dirty="0" err="1"/>
              <a:t>doc.count</a:t>
            </a:r>
            <a:r>
              <a:rPr lang="en-US" dirty="0"/>
              <a:t>(w)/total words in doc</a:t>
            </a:r>
          </a:p>
          <a:p>
            <a:r>
              <a:rPr lang="en-US" dirty="0"/>
              <a:t>Inverse document term frequency measures how important a term (word) is.</a:t>
            </a:r>
          </a:p>
          <a:p>
            <a:r>
              <a:rPr lang="en-US" dirty="0" err="1"/>
              <a:t>idf</a:t>
            </a:r>
            <a:r>
              <a:rPr lang="en-US" dirty="0"/>
              <a:t>(w) = log(total number of documents/number of documents containing word w)</a:t>
            </a:r>
          </a:p>
          <a:p>
            <a:r>
              <a:rPr lang="en-US" dirty="0"/>
              <a:t>TF-IDF is the product of term-frequency and inverse document frequency.</a:t>
            </a:r>
          </a:p>
          <a:p>
            <a:r>
              <a:rPr lang="en-US" dirty="0" err="1"/>
              <a:t>Tf-idf</a:t>
            </a:r>
            <a:r>
              <a:rPr lang="en-US" dirty="0"/>
              <a:t>(w) = </a:t>
            </a:r>
            <a:r>
              <a:rPr lang="en-US" dirty="0" err="1"/>
              <a:t>tf</a:t>
            </a:r>
            <a:r>
              <a:rPr lang="en-US" dirty="0"/>
              <a:t>(w)*</a:t>
            </a:r>
            <a:r>
              <a:rPr lang="en-US" dirty="0" err="1"/>
              <a:t>idf</a:t>
            </a:r>
            <a:r>
              <a:rPr lang="en-US" dirty="0"/>
              <a:t>(w)TF-IDF based representations help in empowering the NLP algorithms which have huge applications in today's world.</a:t>
            </a:r>
          </a:p>
        </p:txBody>
      </p:sp>
    </p:spTree>
    <p:extLst>
      <p:ext uri="{BB962C8B-B14F-4D97-AF65-F5344CB8AC3E}">
        <p14:creationId xmlns:p14="http://schemas.microsoft.com/office/powerpoint/2010/main" val="423856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18B3-503F-430D-B352-C85C06933086}"/>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Distribution (1) </a:t>
            </a:r>
          </a:p>
        </p:txBody>
      </p:sp>
      <p:pic>
        <p:nvPicPr>
          <p:cNvPr id="5" name="Content Placeholder 4">
            <a:extLst>
              <a:ext uri="{FF2B5EF4-FFF2-40B4-BE49-F238E27FC236}">
                <a16:creationId xmlns:a16="http://schemas.microsoft.com/office/drawing/2014/main" id="{A73F6064-9E6B-4A57-B1B6-3C9E6FBF8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4385" y="1825625"/>
            <a:ext cx="4563229" cy="4351338"/>
          </a:xfrm>
        </p:spPr>
      </p:pic>
    </p:spTree>
    <p:extLst>
      <p:ext uri="{BB962C8B-B14F-4D97-AF65-F5344CB8AC3E}">
        <p14:creationId xmlns:p14="http://schemas.microsoft.com/office/powerpoint/2010/main" val="269414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3BC8-7A49-4EAE-8481-044244C7E127}"/>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Distribution (2)</a:t>
            </a:r>
          </a:p>
        </p:txBody>
      </p:sp>
      <p:pic>
        <p:nvPicPr>
          <p:cNvPr id="5" name="Content Placeholder 4">
            <a:extLst>
              <a:ext uri="{FF2B5EF4-FFF2-40B4-BE49-F238E27FC236}">
                <a16:creationId xmlns:a16="http://schemas.microsoft.com/office/drawing/2014/main" id="{FADDAD7F-596A-463A-9DB4-058907F89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683" y="1825625"/>
            <a:ext cx="4608634" cy="4351338"/>
          </a:xfrm>
        </p:spPr>
      </p:pic>
    </p:spTree>
    <p:extLst>
      <p:ext uri="{BB962C8B-B14F-4D97-AF65-F5344CB8AC3E}">
        <p14:creationId xmlns:p14="http://schemas.microsoft.com/office/powerpoint/2010/main" val="39500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08BC-DED2-4B86-B0A8-ED1041486FBD}"/>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Classification of Tweets –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Logistic Regression</a:t>
            </a:r>
          </a:p>
        </p:txBody>
      </p:sp>
      <p:sp>
        <p:nvSpPr>
          <p:cNvPr id="3" name="Content Placeholder 2">
            <a:extLst>
              <a:ext uri="{FF2B5EF4-FFF2-40B4-BE49-F238E27FC236}">
                <a16:creationId xmlns:a16="http://schemas.microsoft.com/office/drawing/2014/main" id="{24CD8015-AF2E-46BA-A10A-5F07A1301350}"/>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This classifies as multiclass categorization problem in which cases are categorized into one of several classes. Specifically, we aim at learning a predictor h : X → Y, where X is the set of tweet text and Y is a finite set of categories. For this purpose, we use Logistic Regression for its simplicity, and is ease of interpretation.</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178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85AFC-E847-420D-8FB0-99B3452355D0}"/>
              </a:ext>
            </a:extLst>
          </p:cNvPr>
          <p:cNvSpPr>
            <a:spLocks noGrp="1"/>
          </p:cNvSpPr>
          <p:nvPr>
            <p:ph idx="1"/>
          </p:nvPr>
        </p:nvSpPr>
        <p:spPr>
          <a:xfrm>
            <a:off x="838200" y="2506662"/>
            <a:ext cx="10515600" cy="4351338"/>
          </a:xfrm>
        </p:spPr>
        <p:txBody>
          <a:bodyPr>
            <a:normAutofit/>
          </a:bodyPr>
          <a:lstStyle/>
          <a:p>
            <a:r>
              <a:rPr lang="en-US" dirty="0"/>
              <a:t>Precision – Accuracy of positive predictions.</a:t>
            </a:r>
          </a:p>
          <a:p>
            <a:r>
              <a:rPr lang="en-US" dirty="0"/>
              <a:t>Precision = TP/(TP + FP)</a:t>
            </a:r>
          </a:p>
          <a:p>
            <a:endParaRPr lang="en-US" dirty="0"/>
          </a:p>
          <a:p>
            <a:r>
              <a:rPr lang="en-US" dirty="0"/>
              <a:t>Recall: Fraction of positives that were correctly identified.</a:t>
            </a:r>
          </a:p>
          <a:p>
            <a:r>
              <a:rPr lang="en-US" dirty="0"/>
              <a:t>Recall = TP/(TP+FN)</a:t>
            </a:r>
          </a:p>
          <a:p>
            <a:endParaRPr lang="en-US" dirty="0"/>
          </a:p>
          <a:p>
            <a:r>
              <a:rPr lang="en-US" dirty="0"/>
              <a:t>F1 Score: Percent of positive predictions that are correct.</a:t>
            </a:r>
          </a:p>
          <a:p>
            <a:r>
              <a:rPr lang="en-US" dirty="0"/>
              <a:t>F1 Score = 2*(Recall * Precision) / (Recall + Precision)</a:t>
            </a:r>
          </a:p>
        </p:txBody>
      </p:sp>
      <p:graphicFrame>
        <p:nvGraphicFramePr>
          <p:cNvPr id="4" name="Table 3">
            <a:extLst>
              <a:ext uri="{FF2B5EF4-FFF2-40B4-BE49-F238E27FC236}">
                <a16:creationId xmlns:a16="http://schemas.microsoft.com/office/drawing/2014/main" id="{28B3A2EC-8177-48BD-9228-8716E19A511D}"/>
              </a:ext>
            </a:extLst>
          </p:cNvPr>
          <p:cNvGraphicFramePr>
            <a:graphicFrameLocks noGrp="1"/>
          </p:cNvGraphicFramePr>
          <p:nvPr>
            <p:extLst>
              <p:ext uri="{D42A27DB-BD31-4B8C-83A1-F6EECF244321}">
                <p14:modId xmlns:p14="http://schemas.microsoft.com/office/powerpoint/2010/main" val="1861865665"/>
              </p:ext>
            </p:extLst>
          </p:nvPr>
        </p:nvGraphicFramePr>
        <p:xfrm>
          <a:off x="2725326" y="645731"/>
          <a:ext cx="6741347" cy="1414044"/>
        </p:xfrm>
        <a:graphic>
          <a:graphicData uri="http://schemas.openxmlformats.org/drawingml/2006/table">
            <a:tbl>
              <a:tblPr firstRow="1" firstCol="1" bandRow="1">
                <a:tableStyleId>{5C22544A-7EE6-4342-B048-85BDC9FD1C3A}</a:tableStyleId>
              </a:tblPr>
              <a:tblGrid>
                <a:gridCol w="1684799">
                  <a:extLst>
                    <a:ext uri="{9D8B030D-6E8A-4147-A177-3AD203B41FA5}">
                      <a16:colId xmlns:a16="http://schemas.microsoft.com/office/drawing/2014/main" val="2301917896"/>
                    </a:ext>
                  </a:extLst>
                </a:gridCol>
                <a:gridCol w="1685516">
                  <a:extLst>
                    <a:ext uri="{9D8B030D-6E8A-4147-A177-3AD203B41FA5}">
                      <a16:colId xmlns:a16="http://schemas.microsoft.com/office/drawing/2014/main" val="2159050023"/>
                    </a:ext>
                  </a:extLst>
                </a:gridCol>
                <a:gridCol w="1685516">
                  <a:extLst>
                    <a:ext uri="{9D8B030D-6E8A-4147-A177-3AD203B41FA5}">
                      <a16:colId xmlns:a16="http://schemas.microsoft.com/office/drawing/2014/main" val="4216066626"/>
                    </a:ext>
                  </a:extLst>
                </a:gridCol>
                <a:gridCol w="1685516">
                  <a:extLst>
                    <a:ext uri="{9D8B030D-6E8A-4147-A177-3AD203B41FA5}">
                      <a16:colId xmlns:a16="http://schemas.microsoft.com/office/drawing/2014/main" val="18555631"/>
                    </a:ext>
                  </a:extLst>
                </a:gridCol>
              </a:tblGrid>
              <a:tr h="353511">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tc>
                <a:tc gridSpan="2">
                  <a:txBody>
                    <a:bodyPr/>
                    <a:lstStyle/>
                    <a:p>
                      <a:pPr marL="0" marR="0">
                        <a:lnSpc>
                          <a:spcPct val="107000"/>
                        </a:lnSpc>
                        <a:spcBef>
                          <a:spcPts val="0"/>
                        </a:spcBef>
                        <a:spcAft>
                          <a:spcPts val="0"/>
                        </a:spcAft>
                      </a:pPr>
                      <a:r>
                        <a:rPr lang="en-US" sz="1200" dirty="0">
                          <a:effectLst/>
                        </a:rPr>
                        <a:t>Predicted</a:t>
                      </a:r>
                      <a:endParaRPr lang="en-US" sz="1100" dirty="0">
                        <a:effectLst/>
                        <a:latin typeface="Calibri" panose="020F0502020204030204" pitchFamily="34" charset="0"/>
                        <a:ea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54937543"/>
                  </a:ext>
                </a:extLst>
              </a:tr>
              <a:tr h="353511">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Positive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Negative</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2997005"/>
                  </a:ext>
                </a:extLst>
              </a:tr>
              <a:tr h="353511">
                <a:tc rowSpan="2">
                  <a:txBody>
                    <a:bodyPr/>
                    <a:lstStyle/>
                    <a:p>
                      <a:pPr marL="0" marR="0">
                        <a:lnSpc>
                          <a:spcPct val="107000"/>
                        </a:lnSpc>
                        <a:spcBef>
                          <a:spcPts val="0"/>
                        </a:spcBef>
                        <a:spcAft>
                          <a:spcPts val="0"/>
                        </a:spcAft>
                      </a:pPr>
                      <a:r>
                        <a:rPr lang="en-US" sz="1200">
                          <a:effectLst/>
                        </a:rPr>
                        <a:t>Actual</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Positive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1024 (TP)</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374 (FN)</a:t>
                      </a:r>
                      <a:endParaRPr lang="en-US"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97655771"/>
                  </a:ext>
                </a:extLst>
              </a:tr>
              <a:tr h="353511">
                <a:tc vMerge="1">
                  <a:txBody>
                    <a:bodyPr/>
                    <a:lstStyle/>
                    <a:p>
                      <a:endParaRPr lang="en-US"/>
                    </a:p>
                  </a:txBody>
                  <a:tcPr/>
                </a:tc>
                <a:tc>
                  <a:txBody>
                    <a:bodyPr/>
                    <a:lstStyle/>
                    <a:p>
                      <a:pPr marL="0" marR="0">
                        <a:lnSpc>
                          <a:spcPct val="107000"/>
                        </a:lnSpc>
                        <a:spcBef>
                          <a:spcPts val="0"/>
                        </a:spcBef>
                        <a:spcAft>
                          <a:spcPts val="0"/>
                        </a:spcAft>
                      </a:pPr>
                      <a:r>
                        <a:rPr lang="en-US" sz="1200">
                          <a:effectLst/>
                        </a:rPr>
                        <a:t>Negative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325 (FP)</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1534 (TN)</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26908141"/>
                  </a:ext>
                </a:extLst>
              </a:tr>
            </a:tbl>
          </a:graphicData>
        </a:graphic>
      </p:graphicFrame>
    </p:spTree>
    <p:extLst>
      <p:ext uri="{BB962C8B-B14F-4D97-AF65-F5344CB8AC3E}">
        <p14:creationId xmlns:p14="http://schemas.microsoft.com/office/powerpoint/2010/main" val="19481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3B9-CD51-4657-BC4E-5DEB392E65FB}"/>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Evaluation and Results</a:t>
            </a:r>
          </a:p>
        </p:txBody>
      </p:sp>
      <p:pic>
        <p:nvPicPr>
          <p:cNvPr id="6" name="Content Placeholder 5">
            <a:extLst>
              <a:ext uri="{FF2B5EF4-FFF2-40B4-BE49-F238E27FC236}">
                <a16:creationId xmlns:a16="http://schemas.microsoft.com/office/drawing/2014/main" id="{268EC358-C530-4697-B7BA-2598DB1FED3D}"/>
              </a:ext>
            </a:extLst>
          </p:cNvPr>
          <p:cNvPicPr>
            <a:picLocks noGrp="1" noChangeAspect="1"/>
          </p:cNvPicPr>
          <p:nvPr>
            <p:ph idx="1"/>
          </p:nvPr>
        </p:nvPicPr>
        <p:blipFill>
          <a:blip r:embed="rId2"/>
          <a:stretch>
            <a:fillRect/>
          </a:stretch>
        </p:blipFill>
        <p:spPr>
          <a:xfrm>
            <a:off x="2076925" y="1911303"/>
            <a:ext cx="8038150" cy="3938094"/>
          </a:xfrm>
          <a:prstGeom prst="rect">
            <a:avLst/>
          </a:prstGeom>
        </p:spPr>
      </p:pic>
    </p:spTree>
    <p:extLst>
      <p:ext uri="{BB962C8B-B14F-4D97-AF65-F5344CB8AC3E}">
        <p14:creationId xmlns:p14="http://schemas.microsoft.com/office/powerpoint/2010/main" val="217678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422F-7635-4C9F-97D6-38856A715826}"/>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Report Generation</a:t>
            </a:r>
          </a:p>
        </p:txBody>
      </p:sp>
      <p:pic>
        <p:nvPicPr>
          <p:cNvPr id="4" name="Content Placeholder 3">
            <a:extLst>
              <a:ext uri="{FF2B5EF4-FFF2-40B4-BE49-F238E27FC236}">
                <a16:creationId xmlns:a16="http://schemas.microsoft.com/office/drawing/2014/main" id="{9B38FDE2-BC50-41DB-91BC-9C491F85DBC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05062" y="1825625"/>
            <a:ext cx="9781876" cy="4351338"/>
          </a:xfrm>
          <a:prstGeom prst="rect">
            <a:avLst/>
          </a:prstGeom>
        </p:spPr>
      </p:pic>
    </p:spTree>
    <p:extLst>
      <p:ext uri="{BB962C8B-B14F-4D97-AF65-F5344CB8AC3E}">
        <p14:creationId xmlns:p14="http://schemas.microsoft.com/office/powerpoint/2010/main" val="229718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8A8E-F24F-435C-844C-E385409AA1C7}"/>
              </a:ext>
            </a:extLst>
          </p:cNvPr>
          <p:cNvSpPr>
            <a:spLocks noGrp="1"/>
          </p:cNvSpPr>
          <p:nvPr>
            <p:ph type="title"/>
          </p:nvPr>
        </p:nvSpPr>
        <p:spPr>
          <a:xfrm>
            <a:off x="556317" y="2620186"/>
            <a:ext cx="10515600" cy="1325563"/>
          </a:xfrm>
        </p:spPr>
        <p:txBody>
          <a:bodyPr/>
          <a:lstStyle/>
          <a:p>
            <a:pPr algn="ctr"/>
            <a:r>
              <a:rPr lang="en-US" b="1" dirty="0">
                <a:latin typeface="Cambria" panose="02040503050406030204" pitchFamily="18" charset="0"/>
                <a:ea typeface="Cambria" panose="02040503050406030204" pitchFamily="18" charset="0"/>
              </a:rPr>
              <a:t>What is iHELP?</a:t>
            </a:r>
          </a:p>
        </p:txBody>
      </p:sp>
      <p:sp>
        <p:nvSpPr>
          <p:cNvPr id="3" name="Content Placeholder 2">
            <a:extLst>
              <a:ext uri="{FF2B5EF4-FFF2-40B4-BE49-F238E27FC236}">
                <a16:creationId xmlns:a16="http://schemas.microsoft.com/office/drawing/2014/main" id="{87C364EC-ACF2-4DF4-B74E-195171E85CCE}"/>
              </a:ext>
            </a:extLst>
          </p:cNvPr>
          <p:cNvSpPr>
            <a:spLocks noGrp="1"/>
          </p:cNvSpPr>
          <p:nvPr>
            <p:ph idx="1"/>
          </p:nvPr>
        </p:nvSpPr>
        <p:spPr>
          <a:xfrm>
            <a:off x="838200" y="1825625"/>
            <a:ext cx="10515600" cy="4351338"/>
          </a:xfrm>
        </p:spPr>
        <p:txBody>
          <a:bodyPr>
            <a:normAutofit/>
          </a:bodyPr>
          <a:lstStyle/>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888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5F92-ECF9-40D3-A325-3EE359111AA5}"/>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Future Work </a:t>
            </a:r>
          </a:p>
        </p:txBody>
      </p:sp>
      <p:sp>
        <p:nvSpPr>
          <p:cNvPr id="3" name="Content Placeholder 2">
            <a:extLst>
              <a:ext uri="{FF2B5EF4-FFF2-40B4-BE49-F238E27FC236}">
                <a16:creationId xmlns:a16="http://schemas.microsoft.com/office/drawing/2014/main" id="{22447FFB-F2D2-4439-8D7C-B93CF29E2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020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8C931-38D5-4418-811D-7EA979745D40}"/>
              </a:ext>
            </a:extLst>
          </p:cNvPr>
          <p:cNvSpPr>
            <a:spLocks noGrp="1"/>
          </p:cNvSpPr>
          <p:nvPr>
            <p:ph idx="1"/>
          </p:nvPr>
        </p:nvSpPr>
        <p:spPr>
          <a:xfrm>
            <a:off x="948203" y="911225"/>
            <a:ext cx="10515600" cy="5448324"/>
          </a:xfrm>
        </p:spPr>
        <p:txBody>
          <a:bodyPr>
            <a:normAutofit/>
          </a:bodyPr>
          <a:lstStyle/>
          <a:p>
            <a:r>
              <a:rPr lang="en-US" dirty="0">
                <a:latin typeface="Cambria" panose="02040503050406030204" pitchFamily="18" charset="0"/>
                <a:ea typeface="Cambria" panose="02040503050406030204" pitchFamily="18" charset="0"/>
              </a:rPr>
              <a:t>The following modules need to be developed to make iHELP usable in practice:  </a:t>
            </a:r>
          </a:p>
          <a:p>
            <a:r>
              <a:rPr lang="en-US" dirty="0">
                <a:latin typeface="Cambria" panose="02040503050406030204" pitchFamily="18" charset="0"/>
                <a:ea typeface="Cambria" panose="02040503050406030204" pitchFamily="18" charset="0"/>
              </a:rPr>
              <a:t>1) User Interface for Route Animation using Google Maps and Logistics Information Dashboard</a:t>
            </a:r>
          </a:p>
          <a:p>
            <a:r>
              <a:rPr lang="en-US" dirty="0">
                <a:latin typeface="Cambria" panose="02040503050406030204" pitchFamily="18" charset="0"/>
                <a:ea typeface="Cambria" panose="02040503050406030204" pitchFamily="18" charset="0"/>
              </a:rPr>
              <a:t> 2) Data Input Module</a:t>
            </a:r>
          </a:p>
          <a:p>
            <a:r>
              <a:rPr lang="en-US" dirty="0">
                <a:latin typeface="Cambria" panose="02040503050406030204" pitchFamily="18" charset="0"/>
                <a:ea typeface="Cambria" panose="02040503050406030204" pitchFamily="18" charset="0"/>
              </a:rPr>
              <a:t> 3) Social Media Analytics Module </a:t>
            </a:r>
          </a:p>
          <a:p>
            <a:r>
              <a:rPr lang="en-US" dirty="0">
                <a:latin typeface="Cambria" panose="02040503050406030204" pitchFamily="18" charset="0"/>
                <a:ea typeface="Cambria" panose="02040503050406030204" pitchFamily="18" charset="0"/>
              </a:rPr>
              <a:t> 4) Volunteer Management Module. </a:t>
            </a:r>
          </a:p>
          <a:p>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In our project, we will be mainly focusing on the Social Media Analytics Module where we will text-mine logs from social media outlets such as Twitter.</a:t>
            </a:r>
          </a:p>
        </p:txBody>
      </p:sp>
    </p:spTree>
    <p:extLst>
      <p:ext uri="{BB962C8B-B14F-4D97-AF65-F5344CB8AC3E}">
        <p14:creationId xmlns:p14="http://schemas.microsoft.com/office/powerpoint/2010/main" val="251856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D2F8-C058-425B-92A5-30724FFFA558}"/>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Project Workflow</a:t>
            </a:r>
          </a:p>
        </p:txBody>
      </p:sp>
      <p:pic>
        <p:nvPicPr>
          <p:cNvPr id="5" name="Content Placeholder 4">
            <a:extLst>
              <a:ext uri="{FF2B5EF4-FFF2-40B4-BE49-F238E27FC236}">
                <a16:creationId xmlns:a16="http://schemas.microsoft.com/office/drawing/2014/main" id="{0CE73A12-1659-4422-A641-C536A426D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3927"/>
            <a:ext cx="10515600" cy="3193457"/>
          </a:xfrm>
        </p:spPr>
      </p:pic>
    </p:spTree>
    <p:extLst>
      <p:ext uri="{BB962C8B-B14F-4D97-AF65-F5344CB8AC3E}">
        <p14:creationId xmlns:p14="http://schemas.microsoft.com/office/powerpoint/2010/main" val="68774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D8CB-0268-4D43-9B71-2EF792522E5A}"/>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Collecting and Reading Dataset</a:t>
            </a:r>
          </a:p>
        </p:txBody>
      </p:sp>
      <p:sp>
        <p:nvSpPr>
          <p:cNvPr id="3" name="Content Placeholder 2">
            <a:extLst>
              <a:ext uri="{FF2B5EF4-FFF2-40B4-BE49-F238E27FC236}">
                <a16:creationId xmlns:a16="http://schemas.microsoft.com/office/drawing/2014/main" id="{6F39D868-E5D1-4D13-B808-A8562B53C80A}"/>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We collected over 10,000 crisis-related tweets from Twitter posted from August to September in 2015 through Figure8. </a:t>
            </a:r>
          </a:p>
          <a:p>
            <a:endParaRPr lang="en-US"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06A0498-DBDF-40AF-9BF3-42631D565748}"/>
              </a:ext>
            </a:extLst>
          </p:cNvPr>
          <p:cNvPicPr/>
          <p:nvPr/>
        </p:nvPicPr>
        <p:blipFill>
          <a:blip r:embed="rId2">
            <a:extLst>
              <a:ext uri="{28A0092B-C50C-407E-A947-70E740481C1C}">
                <a14:useLocalDpi xmlns:a14="http://schemas.microsoft.com/office/drawing/2010/main" val="0"/>
              </a:ext>
            </a:extLst>
          </a:blip>
          <a:stretch>
            <a:fillRect/>
          </a:stretch>
        </p:blipFill>
        <p:spPr>
          <a:xfrm>
            <a:off x="1471291" y="3147518"/>
            <a:ext cx="9047747" cy="2668891"/>
          </a:xfrm>
          <a:prstGeom prst="rect">
            <a:avLst/>
          </a:prstGeom>
        </p:spPr>
      </p:pic>
    </p:spTree>
    <p:extLst>
      <p:ext uri="{BB962C8B-B14F-4D97-AF65-F5344CB8AC3E}">
        <p14:creationId xmlns:p14="http://schemas.microsoft.com/office/powerpoint/2010/main" val="378999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AFED-D4CE-4EC0-AD36-9E36C28CB413}"/>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Tokenizing</a:t>
            </a:r>
          </a:p>
        </p:txBody>
      </p:sp>
      <p:sp>
        <p:nvSpPr>
          <p:cNvPr id="3" name="Content Placeholder 2">
            <a:extLst>
              <a:ext uri="{FF2B5EF4-FFF2-40B4-BE49-F238E27FC236}">
                <a16:creationId xmlns:a16="http://schemas.microsoft.com/office/drawing/2014/main" id="{7FB72B9B-87B6-4915-8610-69C4856DFC16}"/>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Tokenization is a step which splits longer strings of text into smaller pieces, or tokens. Larger chunks of text can be tokenized into sentences, sentences can be tokenized into words, etc. </a:t>
            </a:r>
          </a:p>
          <a:p>
            <a:r>
              <a:rPr lang="en-US" dirty="0">
                <a:latin typeface="Cambria" panose="02040503050406030204" pitchFamily="18" charset="0"/>
                <a:ea typeface="Cambria" panose="02040503050406030204" pitchFamily="18" charset="0"/>
              </a:rPr>
              <a:t>For our task, we will tokenize our sample text into a list of words. This is done using NTLK's </a:t>
            </a:r>
            <a:r>
              <a:rPr lang="en-US" dirty="0" err="1">
                <a:solidFill>
                  <a:srgbClr val="FF0000"/>
                </a:solidFill>
                <a:latin typeface="Cambria" panose="02040503050406030204" pitchFamily="18" charset="0"/>
                <a:ea typeface="Cambria" panose="02040503050406030204" pitchFamily="18" charset="0"/>
              </a:rPr>
              <a:t>RegexpTokenizer</a:t>
            </a:r>
            <a:r>
              <a:rPr lang="en-US" dirty="0">
                <a:solidFill>
                  <a:srgbClr val="FF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function.</a:t>
            </a:r>
          </a:p>
          <a:p>
            <a:endParaRPr lang="en-US" dirty="0"/>
          </a:p>
          <a:p>
            <a:endParaRPr lang="en-US" dirty="0"/>
          </a:p>
        </p:txBody>
      </p:sp>
    </p:spTree>
    <p:extLst>
      <p:ext uri="{BB962C8B-B14F-4D97-AF65-F5344CB8AC3E}">
        <p14:creationId xmlns:p14="http://schemas.microsoft.com/office/powerpoint/2010/main" val="176629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E7BE-DAEF-4F8C-91E8-7AE9951F314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14B82A-6EBF-4885-998B-A6B27849E62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55872" b="-9085"/>
          <a:stretch/>
        </p:blipFill>
        <p:spPr>
          <a:xfrm>
            <a:off x="815283" y="-55001"/>
            <a:ext cx="9832092" cy="7404577"/>
          </a:xfrm>
          <a:prstGeom prst="rect">
            <a:avLst/>
          </a:prstGeom>
        </p:spPr>
      </p:pic>
    </p:spTree>
    <p:extLst>
      <p:ext uri="{BB962C8B-B14F-4D97-AF65-F5344CB8AC3E}">
        <p14:creationId xmlns:p14="http://schemas.microsoft.com/office/powerpoint/2010/main" val="114695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BA2E-EF4A-4633-8753-83638A994080}"/>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Inspection</a:t>
            </a:r>
          </a:p>
        </p:txBody>
      </p:sp>
      <p:pic>
        <p:nvPicPr>
          <p:cNvPr id="4" name="Content Placeholder 3">
            <a:extLst>
              <a:ext uri="{FF2B5EF4-FFF2-40B4-BE49-F238E27FC236}">
                <a16:creationId xmlns:a16="http://schemas.microsoft.com/office/drawing/2014/main" id="{D24ACF01-EDCF-41B3-BD0A-92F9383B4BB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79345" y="2521407"/>
            <a:ext cx="4433310" cy="2959774"/>
          </a:xfrm>
          <a:prstGeom prst="rect">
            <a:avLst/>
          </a:prstGeom>
        </p:spPr>
      </p:pic>
    </p:spTree>
    <p:extLst>
      <p:ext uri="{BB962C8B-B14F-4D97-AF65-F5344CB8AC3E}">
        <p14:creationId xmlns:p14="http://schemas.microsoft.com/office/powerpoint/2010/main" val="139876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6E4A-9984-4D2B-9DE3-F36E637D6162}"/>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Preprocessing</a:t>
            </a:r>
          </a:p>
        </p:txBody>
      </p:sp>
      <p:graphicFrame>
        <p:nvGraphicFramePr>
          <p:cNvPr id="5" name="Content Placeholder 4">
            <a:extLst>
              <a:ext uri="{FF2B5EF4-FFF2-40B4-BE49-F238E27FC236}">
                <a16:creationId xmlns:a16="http://schemas.microsoft.com/office/drawing/2014/main" id="{AF88292F-835D-4DD1-8B7F-1169F027485D}"/>
              </a:ext>
            </a:extLst>
          </p:cNvPr>
          <p:cNvGraphicFramePr>
            <a:graphicFrameLocks noGrp="1"/>
          </p:cNvGraphicFramePr>
          <p:nvPr>
            <p:ph idx="1"/>
            <p:extLst>
              <p:ext uri="{D42A27DB-BD31-4B8C-83A1-F6EECF244321}">
                <p14:modId xmlns:p14="http://schemas.microsoft.com/office/powerpoint/2010/main" val="656375509"/>
              </p:ext>
            </p:extLst>
          </p:nvPr>
        </p:nvGraphicFramePr>
        <p:xfrm>
          <a:off x="1738849" y="187375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6978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828</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vt:lpstr>
      <vt:lpstr>Office Theme</vt:lpstr>
      <vt:lpstr>Social Media Analytics for Emergency Response Module –  An iHELP Component</vt:lpstr>
      <vt:lpstr>What is iHELP?</vt:lpstr>
      <vt:lpstr>PowerPoint Presentation</vt:lpstr>
      <vt:lpstr>Project Workflow</vt:lpstr>
      <vt:lpstr>Collecting and Reading Dataset</vt:lpstr>
      <vt:lpstr>Tokenizing</vt:lpstr>
      <vt:lpstr>PowerPoint Presentation</vt:lpstr>
      <vt:lpstr>Data Inspection</vt:lpstr>
      <vt:lpstr>Data Preprocessing</vt:lpstr>
      <vt:lpstr>Data Preprocessing – Feature Engineering</vt:lpstr>
      <vt:lpstr>Data Preprocessing - Cleaning Data</vt:lpstr>
      <vt:lpstr>Data Preprocessing –  Feature Extraction/TF-IDF</vt:lpstr>
      <vt:lpstr>PowerPoint Presentation</vt:lpstr>
      <vt:lpstr>Data Distribution (1) </vt:lpstr>
      <vt:lpstr>Data Distribution (2)</vt:lpstr>
      <vt:lpstr>Classification of Tweets –  Logistic Regression</vt:lpstr>
      <vt:lpstr>PowerPoint Presentation</vt:lpstr>
      <vt:lpstr>Evaluation and Results</vt:lpstr>
      <vt:lpstr>Report Generation</vt:lpstr>
      <vt:lpstr>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for Emergency Response Module - An iHELP Component</dc:title>
  <dc:creator>Alaaa Alaghbar</dc:creator>
  <cp:lastModifiedBy>Alaaa Alaghbar</cp:lastModifiedBy>
  <cp:revision>14</cp:revision>
  <dcterms:created xsi:type="dcterms:W3CDTF">2020-01-06T11:20:06Z</dcterms:created>
  <dcterms:modified xsi:type="dcterms:W3CDTF">2020-01-06T13:52:08Z</dcterms:modified>
</cp:coreProperties>
</file>