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09" r:id="rId2"/>
    <p:sldId id="412" r:id="rId3"/>
    <p:sldId id="426" r:id="rId4"/>
    <p:sldId id="427" r:id="rId5"/>
    <p:sldId id="428" r:id="rId6"/>
    <p:sldId id="430" r:id="rId7"/>
    <p:sldId id="413" r:id="rId8"/>
    <p:sldId id="415" r:id="rId9"/>
    <p:sldId id="421" r:id="rId10"/>
    <p:sldId id="416" r:id="rId11"/>
    <p:sldId id="417" r:id="rId12"/>
    <p:sldId id="431" r:id="rId13"/>
    <p:sldId id="422" r:id="rId14"/>
    <p:sldId id="418" r:id="rId15"/>
    <p:sldId id="419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B8F"/>
    <a:srgbClr val="F9F9F9"/>
    <a:srgbClr val="D9D9D9"/>
    <a:srgbClr val="E1E1E1"/>
    <a:srgbClr val="FFFFFF"/>
    <a:srgbClr val="CFADAE"/>
    <a:srgbClr val="F9F88C"/>
    <a:srgbClr val="F6DA6D"/>
    <a:srgbClr val="6FC665"/>
    <a:srgbClr val="CDD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6314" autoAdjust="0"/>
  </p:normalViewPr>
  <p:slideViewPr>
    <p:cSldViewPr snapToGrid="0">
      <p:cViewPr varScale="1">
        <p:scale>
          <a:sx n="65" d="100"/>
          <a:sy n="65" d="100"/>
        </p:scale>
        <p:origin x="-692" y="-6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0441-3859-43CD-B166-2D1D4475273A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0C0C-E02D-4BA8-A6F9-9B862CF74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0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0C0C-E02D-4BA8-A6F9-9B862CF74D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8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2137170" y="1166495"/>
            <a:ext cx="7017602" cy="1260475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诶，期末考试了？</a:t>
            </a:r>
            <a:endParaRPr lang="zh-CN" altLang="zh-CN" sz="6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4353303" y="2906548"/>
            <a:ext cx="4931923" cy="2620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指导老师：刘妍老师</a:t>
            </a:r>
            <a:endParaRPr lang="en-US" altLang="zh-CN" sz="2000" dirty="0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组长：魏嘉鲲</a:t>
            </a:r>
            <a:endParaRPr lang="en-US" altLang="zh-CN" sz="2000" dirty="0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汇报人：魏碧</a:t>
            </a:r>
            <a:r>
              <a:rPr lang="zh-CN" altLang="en-US" sz="200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慧</a:t>
            </a:r>
            <a:endParaRPr lang="en-US" altLang="zh-CN" sz="2000" dirty="0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组员：魏碧慧，颜宇顺，杨涛，冷瑞阳</a:t>
            </a:r>
            <a:endParaRPr lang="en-US" altLang="zh-CN" sz="2000" dirty="0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汇</a:t>
            </a:r>
            <a:endParaRPr lang="zh-CN" altLang="en-US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十字星 7"/>
          <p:cNvSpPr/>
          <p:nvPr/>
        </p:nvSpPr>
        <p:spPr>
          <a:xfrm>
            <a:off x="11222355" y="105918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十字星 8"/>
          <p:cNvSpPr/>
          <p:nvPr/>
        </p:nvSpPr>
        <p:spPr>
          <a:xfrm>
            <a:off x="11356340" y="79121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8130540" y="2292985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7884795" y="23876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星 12"/>
          <p:cNvSpPr/>
          <p:nvPr/>
        </p:nvSpPr>
        <p:spPr>
          <a:xfrm>
            <a:off x="4225925" y="308356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8018780" y="4436745"/>
            <a:ext cx="4172585" cy="2421255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cd4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53770" y="441960"/>
            <a:ext cx="1028065" cy="989330"/>
            <a:chOff x="1502" y="696"/>
            <a:chExt cx="1619" cy="1558"/>
          </a:xfrm>
        </p:grpSpPr>
        <p:grpSp>
          <p:nvGrpSpPr>
            <p:cNvPr id="26" name="组合 25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10" name="十字星 9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曲线连接符 26"/>
            <p:cNvCxnSpPr>
              <a:stCxn id="21" idx="2"/>
              <a:endCxn id="2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 35"/>
          <p:cNvSpPr/>
          <p:nvPr/>
        </p:nvSpPr>
        <p:spPr>
          <a:xfrm>
            <a:off x="-159385" y="4935855"/>
            <a:ext cx="5520690" cy="1978025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4667" h="1966">
                <a:moveTo>
                  <a:pt x="425" y="936"/>
                </a:moveTo>
                <a:cubicBezTo>
                  <a:pt x="420" y="910"/>
                  <a:pt x="418" y="879"/>
                  <a:pt x="418" y="854"/>
                </a:cubicBezTo>
                <a:cubicBezTo>
                  <a:pt x="405" y="515"/>
                  <a:pt x="780" y="242"/>
                  <a:pt x="1146" y="250"/>
                </a:cubicBezTo>
                <a:cubicBezTo>
                  <a:pt x="1280" y="248"/>
                  <a:pt x="1417" y="284"/>
                  <a:pt x="1515" y="333"/>
                </a:cubicBezTo>
                <a:cubicBezTo>
                  <a:pt x="1606" y="179"/>
                  <a:pt x="1823" y="76"/>
                  <a:pt x="2023" y="79"/>
                </a:cubicBezTo>
                <a:cubicBezTo>
                  <a:pt x="2179" y="76"/>
                  <a:pt x="2334" y="138"/>
                  <a:pt x="2426" y="216"/>
                </a:cubicBezTo>
                <a:cubicBezTo>
                  <a:pt x="2499" y="86"/>
                  <a:pt x="2680" y="-3"/>
                  <a:pt x="2848" y="0"/>
                </a:cubicBezTo>
                <a:cubicBezTo>
                  <a:pt x="2997" y="-4"/>
                  <a:pt x="3143" y="68"/>
                  <a:pt x="3217" y="148"/>
                </a:cubicBezTo>
                <a:lnTo>
                  <a:pt x="3217" y="148"/>
                </a:lnTo>
                <a:lnTo>
                  <a:pt x="3219" y="146"/>
                </a:lnTo>
                <a:lnTo>
                  <a:pt x="3221" y="145"/>
                </a:lnTo>
                <a:lnTo>
                  <a:pt x="3218" y="149"/>
                </a:lnTo>
                <a:lnTo>
                  <a:pt x="3218" y="149"/>
                </a:lnTo>
                <a:lnTo>
                  <a:pt x="3222" y="154"/>
                </a:lnTo>
                <a:cubicBezTo>
                  <a:pt x="3315" y="59"/>
                  <a:pt x="3476" y="-1"/>
                  <a:pt x="3622" y="1"/>
                </a:cubicBezTo>
                <a:cubicBezTo>
                  <a:pt x="3882" y="-6"/>
                  <a:pt x="4103" y="172"/>
                  <a:pt x="4138" y="357"/>
                </a:cubicBezTo>
                <a:lnTo>
                  <a:pt x="4139" y="358"/>
                </a:lnTo>
                <a:lnTo>
                  <a:pt x="4138" y="348"/>
                </a:lnTo>
                <a:cubicBezTo>
                  <a:pt x="4139" y="351"/>
                  <a:pt x="4140" y="358"/>
                  <a:pt x="4140" y="358"/>
                </a:cubicBezTo>
                <a:cubicBezTo>
                  <a:pt x="4383" y="406"/>
                  <a:pt x="4569" y="618"/>
                  <a:pt x="4562" y="819"/>
                </a:cubicBezTo>
                <a:cubicBezTo>
                  <a:pt x="4562" y="885"/>
                  <a:pt x="4543" y="955"/>
                  <a:pt x="4515" y="1007"/>
                </a:cubicBezTo>
                <a:cubicBezTo>
                  <a:pt x="4611" y="1107"/>
                  <a:pt x="4668" y="1251"/>
                  <a:pt x="4666" y="1377"/>
                </a:cubicBezTo>
                <a:cubicBezTo>
                  <a:pt x="4679" y="1665"/>
                  <a:pt x="4393" y="1916"/>
                  <a:pt x="4109" y="1966"/>
                </a:cubicBezTo>
                <a:lnTo>
                  <a:pt x="106" y="1966"/>
                </a:lnTo>
                <a:lnTo>
                  <a:pt x="105" y="1957"/>
                </a:lnTo>
                <a:lnTo>
                  <a:pt x="105" y="1947"/>
                </a:lnTo>
                <a:lnTo>
                  <a:pt x="105" y="1937"/>
                </a:lnTo>
                <a:cubicBezTo>
                  <a:pt x="102" y="1835"/>
                  <a:pt x="160" y="1733"/>
                  <a:pt x="232" y="1671"/>
                </a:cubicBezTo>
                <a:cubicBezTo>
                  <a:pt x="91" y="1606"/>
                  <a:pt x="-3" y="1464"/>
                  <a:pt x="0" y="1334"/>
                </a:cubicBezTo>
                <a:cubicBezTo>
                  <a:pt x="-7" y="1128"/>
                  <a:pt x="205" y="958"/>
                  <a:pt x="420" y="945"/>
                </a:cubicBezTo>
                <a:lnTo>
                  <a:pt x="425" y="9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 rot="19920000">
            <a:off x="1786255" y="4667885"/>
            <a:ext cx="1028065" cy="989330"/>
            <a:chOff x="1502" y="696"/>
            <a:chExt cx="1619" cy="1558"/>
          </a:xfrm>
        </p:grpSpPr>
        <p:grpSp>
          <p:nvGrpSpPr>
            <p:cNvPr id="38" name="组合 37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39" name="十字星 38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曲线连接符 42"/>
            <p:cNvCxnSpPr>
              <a:stCxn id="40" idx="2"/>
              <a:endCxn id="40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任意多边形 43"/>
          <p:cNvSpPr/>
          <p:nvPr/>
        </p:nvSpPr>
        <p:spPr>
          <a:xfrm>
            <a:off x="0" y="4820285"/>
            <a:ext cx="4359910" cy="2037715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4667" h="1966">
                <a:moveTo>
                  <a:pt x="425" y="936"/>
                </a:moveTo>
                <a:cubicBezTo>
                  <a:pt x="420" y="910"/>
                  <a:pt x="418" y="879"/>
                  <a:pt x="418" y="854"/>
                </a:cubicBezTo>
                <a:cubicBezTo>
                  <a:pt x="405" y="515"/>
                  <a:pt x="780" y="242"/>
                  <a:pt x="1146" y="250"/>
                </a:cubicBezTo>
                <a:cubicBezTo>
                  <a:pt x="1280" y="248"/>
                  <a:pt x="1417" y="284"/>
                  <a:pt x="1515" y="333"/>
                </a:cubicBezTo>
                <a:cubicBezTo>
                  <a:pt x="1606" y="179"/>
                  <a:pt x="1823" y="76"/>
                  <a:pt x="2023" y="79"/>
                </a:cubicBezTo>
                <a:cubicBezTo>
                  <a:pt x="2179" y="76"/>
                  <a:pt x="2334" y="138"/>
                  <a:pt x="2426" y="216"/>
                </a:cubicBezTo>
                <a:cubicBezTo>
                  <a:pt x="2499" y="86"/>
                  <a:pt x="2680" y="-3"/>
                  <a:pt x="2848" y="0"/>
                </a:cubicBezTo>
                <a:cubicBezTo>
                  <a:pt x="2997" y="-4"/>
                  <a:pt x="3143" y="68"/>
                  <a:pt x="3217" y="148"/>
                </a:cubicBezTo>
                <a:lnTo>
                  <a:pt x="3217" y="148"/>
                </a:lnTo>
                <a:lnTo>
                  <a:pt x="3219" y="146"/>
                </a:lnTo>
                <a:lnTo>
                  <a:pt x="3221" y="145"/>
                </a:lnTo>
                <a:lnTo>
                  <a:pt x="3218" y="149"/>
                </a:lnTo>
                <a:lnTo>
                  <a:pt x="3218" y="149"/>
                </a:lnTo>
                <a:lnTo>
                  <a:pt x="3222" y="154"/>
                </a:lnTo>
                <a:cubicBezTo>
                  <a:pt x="3315" y="59"/>
                  <a:pt x="3476" y="-1"/>
                  <a:pt x="3622" y="1"/>
                </a:cubicBezTo>
                <a:cubicBezTo>
                  <a:pt x="3882" y="-6"/>
                  <a:pt x="4103" y="172"/>
                  <a:pt x="4138" y="357"/>
                </a:cubicBezTo>
                <a:lnTo>
                  <a:pt x="4139" y="358"/>
                </a:lnTo>
                <a:lnTo>
                  <a:pt x="4138" y="348"/>
                </a:lnTo>
                <a:cubicBezTo>
                  <a:pt x="4139" y="351"/>
                  <a:pt x="4140" y="358"/>
                  <a:pt x="4140" y="358"/>
                </a:cubicBezTo>
                <a:cubicBezTo>
                  <a:pt x="4383" y="406"/>
                  <a:pt x="4569" y="618"/>
                  <a:pt x="4562" y="819"/>
                </a:cubicBezTo>
                <a:cubicBezTo>
                  <a:pt x="4562" y="885"/>
                  <a:pt x="4543" y="955"/>
                  <a:pt x="4515" y="1007"/>
                </a:cubicBezTo>
                <a:cubicBezTo>
                  <a:pt x="4611" y="1107"/>
                  <a:pt x="4668" y="1251"/>
                  <a:pt x="4666" y="1377"/>
                </a:cubicBezTo>
                <a:cubicBezTo>
                  <a:pt x="4679" y="1665"/>
                  <a:pt x="4393" y="1916"/>
                  <a:pt x="4109" y="1966"/>
                </a:cubicBezTo>
                <a:lnTo>
                  <a:pt x="106" y="1966"/>
                </a:lnTo>
                <a:lnTo>
                  <a:pt x="105" y="1957"/>
                </a:lnTo>
                <a:lnTo>
                  <a:pt x="105" y="1947"/>
                </a:lnTo>
                <a:lnTo>
                  <a:pt x="105" y="1937"/>
                </a:lnTo>
                <a:cubicBezTo>
                  <a:pt x="102" y="1835"/>
                  <a:pt x="160" y="1733"/>
                  <a:pt x="232" y="1671"/>
                </a:cubicBezTo>
                <a:cubicBezTo>
                  <a:pt x="91" y="1606"/>
                  <a:pt x="-3" y="1464"/>
                  <a:pt x="0" y="1334"/>
                </a:cubicBezTo>
                <a:cubicBezTo>
                  <a:pt x="-7" y="1128"/>
                  <a:pt x="205" y="958"/>
                  <a:pt x="420" y="945"/>
                </a:cubicBezTo>
                <a:lnTo>
                  <a:pt x="425" y="936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十字星 44"/>
          <p:cNvSpPr/>
          <p:nvPr/>
        </p:nvSpPr>
        <p:spPr>
          <a:xfrm>
            <a:off x="1410970" y="4667885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星 45"/>
          <p:cNvSpPr/>
          <p:nvPr/>
        </p:nvSpPr>
        <p:spPr>
          <a:xfrm>
            <a:off x="6819265" y="3790315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rot="20700000">
            <a:off x="10268585" y="3874135"/>
            <a:ext cx="1028065" cy="989330"/>
            <a:chOff x="1502" y="696"/>
            <a:chExt cx="1619" cy="1558"/>
          </a:xfrm>
        </p:grpSpPr>
        <p:grpSp>
          <p:nvGrpSpPr>
            <p:cNvPr id="48" name="组合 47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49" name="十字星 48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" name="曲线连接符 52"/>
            <p:cNvCxnSpPr>
              <a:stCxn id="50" idx="2"/>
              <a:endCxn id="50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任意多边形 53"/>
          <p:cNvSpPr/>
          <p:nvPr/>
        </p:nvSpPr>
        <p:spPr>
          <a:xfrm>
            <a:off x="8518525" y="4436745"/>
            <a:ext cx="4173220" cy="242189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019665" y="441960"/>
            <a:ext cx="139065" cy="131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835130" y="3083560"/>
            <a:ext cx="170815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359015" y="6501765"/>
            <a:ext cx="170815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713980" y="3771900"/>
            <a:ext cx="170815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5135" y="43370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5" y="584200"/>
            <a:ext cx="4426085" cy="5301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32" y="1097597"/>
            <a:ext cx="3861883" cy="42623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846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3" y="671749"/>
            <a:ext cx="4883284" cy="4693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2675"/>
            <a:ext cx="4768850" cy="38006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846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3" y="769026"/>
            <a:ext cx="5676088" cy="4693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96" y="1274323"/>
            <a:ext cx="4406630" cy="38229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62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2710" y="1346200"/>
            <a:ext cx="6925945" cy="3018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3154045" y="1829435"/>
            <a:ext cx="5884545" cy="2051685"/>
          </a:xfrm>
          <a:prstGeom prst="fram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6385" y="2193925"/>
            <a:ext cx="39998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  </a:t>
            </a:r>
            <a:r>
              <a:rPr lang="zh-CN" altLang="en-US" sz="8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总结</a:t>
            </a:r>
          </a:p>
        </p:txBody>
      </p:sp>
      <p:grpSp>
        <p:nvGrpSpPr>
          <p:cNvPr id="28" name="组合 27"/>
          <p:cNvGrpSpPr/>
          <p:nvPr/>
        </p:nvGrpSpPr>
        <p:grpSpPr>
          <a:xfrm rot="1080000">
            <a:off x="2093595" y="962660"/>
            <a:ext cx="989965" cy="924560"/>
            <a:chOff x="1502" y="696"/>
            <a:chExt cx="1619" cy="1558"/>
          </a:xfrm>
        </p:grpSpPr>
        <p:grpSp>
          <p:nvGrpSpPr>
            <p:cNvPr id="26" name="组合 25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10" name="十字星 9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曲线连接符 26"/>
            <p:cNvCxnSpPr>
              <a:stCxn id="21" idx="2"/>
              <a:endCxn id="2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任意多边形 53"/>
          <p:cNvSpPr/>
          <p:nvPr/>
        </p:nvSpPr>
        <p:spPr>
          <a:xfrm>
            <a:off x="7209155" y="3188335"/>
            <a:ext cx="2349500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rgbClr val="CDDFD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409940" y="2843530"/>
            <a:ext cx="989965" cy="924560"/>
            <a:chOff x="1502" y="696"/>
            <a:chExt cx="1619" cy="1558"/>
          </a:xfrm>
        </p:grpSpPr>
        <p:grpSp>
          <p:nvGrpSpPr>
            <p:cNvPr id="8" name="组合 7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9" name="十字星 8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曲线连接符 13"/>
            <p:cNvCxnSpPr>
              <a:stCxn id="11" idx="2"/>
              <a:endCxn id="1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>
            <a:off x="7405370" y="3188335"/>
            <a:ext cx="2153285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十字星 39"/>
          <p:cNvSpPr/>
          <p:nvPr/>
        </p:nvSpPr>
        <p:spPr>
          <a:xfrm>
            <a:off x="7075170" y="361315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8866505" y="247650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846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5054599" y="2440513"/>
            <a:ext cx="2362835" cy="223456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爬虫过程中要注意的点</a:t>
            </a:r>
            <a:endParaRPr lang="zh-CN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6840855" y="3345815"/>
            <a:ext cx="934085" cy="494665"/>
          </a:xfrm>
          <a:prstGeom prst="notchedRightArrow">
            <a:avLst/>
          </a:prstGeom>
          <a:solidFill>
            <a:srgbClr val="C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箭头 4"/>
          <p:cNvSpPr/>
          <p:nvPr/>
        </p:nvSpPr>
        <p:spPr>
          <a:xfrm rot="16200000">
            <a:off x="5696585" y="2208530"/>
            <a:ext cx="934085" cy="494665"/>
          </a:xfrm>
          <a:prstGeom prst="notchedRightArrow">
            <a:avLst/>
          </a:prstGeom>
          <a:solidFill>
            <a:srgbClr val="C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 rot="10560000">
            <a:off x="4403725" y="3346450"/>
            <a:ext cx="934085" cy="494665"/>
          </a:xfrm>
          <a:prstGeom prst="notchedRightArrow">
            <a:avLst/>
          </a:prstGeom>
          <a:solidFill>
            <a:srgbClr val="C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 rot="5400000">
            <a:off x="5695950" y="4625340"/>
            <a:ext cx="934085" cy="494665"/>
          </a:xfrm>
          <a:prstGeom prst="notchedRightArrow">
            <a:avLst/>
          </a:prstGeom>
          <a:solidFill>
            <a:srgbClr val="C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05305" y="3133090"/>
            <a:ext cx="2218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4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细心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7610" y="5164503"/>
            <a:ext cx="3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4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要有耐心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5538" y="546141"/>
            <a:ext cx="5256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40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要学会总结每一次     失败的原因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7990" y="3179257"/>
            <a:ext cx="361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4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语法简洁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846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0286" indent="0">
              <a:buNone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9" y="877380"/>
            <a:ext cx="6838544" cy="3038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3229584"/>
            <a:ext cx="7023372" cy="296693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986408" y="790120"/>
            <a:ext cx="373049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100286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代理的作用：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突破自身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访问限制，访问国外站点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访问一些单位或团体内部资源，如某大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学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（前提是该代理地址在该资源的允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许访问范围之内），使用教育网内地址段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免费代理服务器，就可以用于对教育网开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放的各类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下载上传，以及各类资料查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询共享等服务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3: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隐藏真实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：上网者也可以通过这种方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100286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法隐藏自己的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，免受攻击。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2710" y="1346200"/>
            <a:ext cx="6925945" cy="3018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3154045" y="1829435"/>
            <a:ext cx="5884545" cy="2051685"/>
          </a:xfrm>
          <a:prstGeom prst="fram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2375" y="2194560"/>
            <a:ext cx="46685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谢谢观看</a:t>
            </a:r>
          </a:p>
        </p:txBody>
      </p:sp>
      <p:grpSp>
        <p:nvGrpSpPr>
          <p:cNvPr id="28" name="组合 27"/>
          <p:cNvGrpSpPr/>
          <p:nvPr/>
        </p:nvGrpSpPr>
        <p:grpSpPr>
          <a:xfrm rot="1080000">
            <a:off x="2093595" y="962660"/>
            <a:ext cx="989965" cy="924560"/>
            <a:chOff x="1502" y="696"/>
            <a:chExt cx="1619" cy="1558"/>
          </a:xfrm>
        </p:grpSpPr>
        <p:grpSp>
          <p:nvGrpSpPr>
            <p:cNvPr id="26" name="组合 25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10" name="十字星 9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曲线连接符 26"/>
            <p:cNvCxnSpPr>
              <a:stCxn id="21" idx="2"/>
              <a:endCxn id="2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任意多边形 53"/>
          <p:cNvSpPr/>
          <p:nvPr/>
        </p:nvSpPr>
        <p:spPr>
          <a:xfrm>
            <a:off x="7209155" y="3188335"/>
            <a:ext cx="2349500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rgbClr val="CDDFD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409940" y="2843530"/>
            <a:ext cx="989965" cy="924560"/>
            <a:chOff x="1502" y="696"/>
            <a:chExt cx="1619" cy="1558"/>
          </a:xfrm>
        </p:grpSpPr>
        <p:grpSp>
          <p:nvGrpSpPr>
            <p:cNvPr id="8" name="组合 7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9" name="十字星 8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曲线连接符 13"/>
            <p:cNvCxnSpPr>
              <a:stCxn id="11" idx="2"/>
              <a:endCxn id="1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>
            <a:off x="7405370" y="3188335"/>
            <a:ext cx="2153285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十字星 39"/>
          <p:cNvSpPr/>
          <p:nvPr/>
        </p:nvSpPr>
        <p:spPr>
          <a:xfrm>
            <a:off x="7075170" y="361315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8866505" y="247650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1080000">
            <a:off x="2093595" y="962660"/>
            <a:ext cx="989965" cy="924560"/>
            <a:chOff x="1502" y="696"/>
            <a:chExt cx="1619" cy="1558"/>
          </a:xfrm>
        </p:grpSpPr>
        <p:grpSp>
          <p:nvGrpSpPr>
            <p:cNvPr id="26" name="组合 25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10" name="十字星 9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曲线连接符 26"/>
            <p:cNvCxnSpPr>
              <a:stCxn id="21" idx="2"/>
              <a:endCxn id="2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任意多边形 53"/>
          <p:cNvSpPr/>
          <p:nvPr/>
        </p:nvSpPr>
        <p:spPr>
          <a:xfrm>
            <a:off x="7209155" y="3188335"/>
            <a:ext cx="2349500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rgbClr val="CDDFD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409940" y="2843530"/>
            <a:ext cx="989965" cy="924560"/>
            <a:chOff x="1502" y="696"/>
            <a:chExt cx="1619" cy="1558"/>
          </a:xfrm>
        </p:grpSpPr>
        <p:grpSp>
          <p:nvGrpSpPr>
            <p:cNvPr id="8" name="组合 7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9" name="十字星 8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曲线连接符 13"/>
            <p:cNvCxnSpPr>
              <a:stCxn id="11" idx="2"/>
              <a:endCxn id="1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>
            <a:off x="7405370" y="3188335"/>
            <a:ext cx="2153285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十字星 39"/>
          <p:cNvSpPr/>
          <p:nvPr/>
        </p:nvSpPr>
        <p:spPr>
          <a:xfrm>
            <a:off x="7075170" y="361315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8866505" y="247650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8734" y="337351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C8B8F"/>
                </a:solidFill>
              </a:rPr>
              <a:t>https://www.ypppt.com/</a:t>
            </a:r>
            <a:endParaRPr lang="zh-CN" altLang="en-US" dirty="0">
              <a:solidFill>
                <a:srgbClr val="BC8B8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27" y="1039643"/>
            <a:ext cx="3824828" cy="28737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84327" y="4572000"/>
            <a:ext cx="5262979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31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CF543F"/>
                </a:solidFill>
                <a:latin typeface="Century Gothic"/>
                <a:cs typeface="Century Gothic"/>
              </a:rPr>
              <a:t>Python</a:t>
            </a:r>
            <a:r>
              <a:rPr lang="zh-CN" altLang="en-US" sz="2800" spc="-242" dirty="0">
                <a:solidFill>
                  <a:srgbClr val="CF543F"/>
                </a:solidFill>
                <a:latin typeface="Century Gothic"/>
                <a:cs typeface="Century Gothic"/>
              </a:rPr>
              <a:t> </a:t>
            </a:r>
            <a:r>
              <a:rPr lang="zh-CN" altLang="en-US" dirty="0">
                <a:solidFill>
                  <a:srgbClr val="42402C"/>
                </a:solidFill>
                <a:latin typeface="LiSu"/>
                <a:cs typeface="LiSu"/>
              </a:rPr>
              <a:t>的魅力无处不在，近年来异常火爆，</a:t>
            </a:r>
          </a:p>
          <a:p>
            <a:pPr>
              <a:lnSpc>
                <a:spcPts val="1800"/>
              </a:lnSpc>
              <a:spcBef>
                <a:spcPts val="371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2402C"/>
                </a:solidFill>
                <a:latin typeface="LiSu"/>
                <a:cs typeface="LiSu"/>
              </a:rPr>
              <a:t>对于数据的处理，有着得天独厚的优势，其主要的</a:t>
            </a:r>
          </a:p>
          <a:p>
            <a:pPr>
              <a:lnSpc>
                <a:spcPts val="1802"/>
              </a:lnSpc>
              <a:spcBef>
                <a:spcPts val="309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2402C"/>
                </a:solidFill>
                <a:latin typeface="LiSu"/>
                <a:cs typeface="LiSu"/>
              </a:rPr>
              <a:t>应用方向主要有：常规软件开发、科学计算、自动</a:t>
            </a:r>
          </a:p>
          <a:p>
            <a:pPr>
              <a:lnSpc>
                <a:spcPts val="1800"/>
              </a:lnSpc>
              <a:spcBef>
                <a:spcPts val="275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2402C"/>
                </a:solidFill>
                <a:latin typeface="LiSu"/>
                <a:cs typeface="LiSu"/>
              </a:rPr>
              <a:t>化运维、网络爬虫、数据分析</a:t>
            </a: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73045" y="245018"/>
            <a:ext cx="2034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仿宋" pitchFamily="2" charset="-122"/>
                <a:ea typeface="华文仿宋" pitchFamily="2" charset="-122"/>
              </a:rPr>
              <a:t>魅力</a:t>
            </a:r>
            <a:endParaRPr lang="zh-CN" altLang="en-US" sz="7200" b="1" cap="none" spc="0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仿宋" pitchFamily="2" charset="-122"/>
              <a:ea typeface="华文仿宋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1080000">
            <a:off x="1643380" y="465455"/>
            <a:ext cx="1334770" cy="1254125"/>
            <a:chOff x="1502" y="696"/>
            <a:chExt cx="1619" cy="1558"/>
          </a:xfrm>
        </p:grpSpPr>
        <p:grpSp>
          <p:nvGrpSpPr>
            <p:cNvPr id="26" name="组合 25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10" name="十字星 9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曲线连接符 26"/>
            <p:cNvCxnSpPr>
              <a:stCxn id="21" idx="2"/>
              <a:endCxn id="2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11175" y="1087120"/>
            <a:ext cx="3467100" cy="4439920"/>
            <a:chOff x="785" y="2433"/>
            <a:chExt cx="5460" cy="6992"/>
          </a:xfrm>
        </p:grpSpPr>
        <p:grpSp>
          <p:nvGrpSpPr>
            <p:cNvPr id="15" name="组合 14"/>
            <p:cNvGrpSpPr/>
            <p:nvPr/>
          </p:nvGrpSpPr>
          <p:grpSpPr>
            <a:xfrm>
              <a:off x="785" y="2953"/>
              <a:ext cx="5461" cy="6472"/>
              <a:chOff x="7996" y="1951"/>
              <a:chExt cx="5269" cy="6211"/>
            </a:xfrm>
            <a:solidFill>
              <a:schemeClr val="bg1"/>
            </a:solidFill>
          </p:grpSpPr>
          <p:sp>
            <p:nvSpPr>
              <p:cNvPr id="3" name="云形标注 2"/>
              <p:cNvSpPr/>
              <p:nvPr/>
            </p:nvSpPr>
            <p:spPr>
              <a:xfrm>
                <a:off x="9836" y="2165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云形标注 3"/>
              <p:cNvSpPr/>
              <p:nvPr/>
            </p:nvSpPr>
            <p:spPr>
              <a:xfrm>
                <a:off x="10057" y="3628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云形标注 4"/>
              <p:cNvSpPr/>
              <p:nvPr/>
            </p:nvSpPr>
            <p:spPr>
              <a:xfrm>
                <a:off x="7996" y="1951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云形标注 5"/>
              <p:cNvSpPr/>
              <p:nvPr/>
            </p:nvSpPr>
            <p:spPr>
              <a:xfrm>
                <a:off x="8241" y="4896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云形标注 6"/>
              <p:cNvSpPr/>
              <p:nvPr/>
            </p:nvSpPr>
            <p:spPr>
              <a:xfrm>
                <a:off x="10057" y="4896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云形标注 7"/>
              <p:cNvSpPr/>
              <p:nvPr/>
            </p:nvSpPr>
            <p:spPr>
              <a:xfrm>
                <a:off x="7996" y="3337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云形标注 8"/>
              <p:cNvSpPr/>
              <p:nvPr/>
            </p:nvSpPr>
            <p:spPr>
              <a:xfrm rot="10620000">
                <a:off x="10057" y="6237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云形标注 10"/>
              <p:cNvSpPr/>
              <p:nvPr/>
            </p:nvSpPr>
            <p:spPr>
              <a:xfrm rot="10980000">
                <a:off x="8045" y="6237"/>
                <a:ext cx="3208" cy="1925"/>
              </a:xfrm>
              <a:prstGeom prst="cloudCallo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图文框 15"/>
            <p:cNvSpPr/>
            <p:nvPr/>
          </p:nvSpPr>
          <p:spPr>
            <a:xfrm>
              <a:off x="1990" y="3760"/>
              <a:ext cx="2851" cy="4705"/>
            </a:xfrm>
            <a:prstGeom prst="fram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十字星 16"/>
            <p:cNvSpPr/>
            <p:nvPr/>
          </p:nvSpPr>
          <p:spPr>
            <a:xfrm>
              <a:off x="4497" y="2433"/>
              <a:ext cx="211" cy="422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十字星 17"/>
            <p:cNvSpPr/>
            <p:nvPr/>
          </p:nvSpPr>
          <p:spPr>
            <a:xfrm>
              <a:off x="1568" y="2433"/>
              <a:ext cx="211" cy="422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25" y="4397"/>
              <a:ext cx="1887" cy="33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6600">
                  <a:latin typeface="仿宋" panose="02010609060101010101" charset="-122"/>
                  <a:ea typeface="仿宋" panose="02010609060101010101" charset="-122"/>
                </a:rPr>
                <a:t>目录</a:t>
              </a:r>
            </a:p>
          </p:txBody>
        </p:sp>
      </p:grpSp>
      <p:sp>
        <p:nvSpPr>
          <p:cNvPr id="23" name="椭圆 22"/>
          <p:cNvSpPr/>
          <p:nvPr/>
        </p:nvSpPr>
        <p:spPr>
          <a:xfrm>
            <a:off x="4782820" y="1527175"/>
            <a:ext cx="528320" cy="558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椭圆 28"/>
          <p:cNvSpPr/>
          <p:nvPr/>
        </p:nvSpPr>
        <p:spPr>
          <a:xfrm>
            <a:off x="4782820" y="3265805"/>
            <a:ext cx="528320" cy="558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椭圆 29"/>
          <p:cNvSpPr/>
          <p:nvPr/>
        </p:nvSpPr>
        <p:spPr>
          <a:xfrm>
            <a:off x="4782820" y="4817110"/>
            <a:ext cx="528320" cy="558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702935" y="1406525"/>
            <a:ext cx="5990590" cy="709295"/>
          </a:xfrm>
          <a:prstGeom prst="roundRect">
            <a:avLst/>
          </a:pr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702935" y="4817110"/>
            <a:ext cx="5990590" cy="709295"/>
          </a:xfrm>
          <a:prstGeom prst="roundRect">
            <a:avLst/>
          </a:pr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702935" y="3114675"/>
            <a:ext cx="5990590" cy="709295"/>
          </a:xfrm>
          <a:prstGeom prst="roundRect">
            <a:avLst/>
          </a:pr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燕尾形箭头 35"/>
          <p:cNvSpPr/>
          <p:nvPr/>
        </p:nvSpPr>
        <p:spPr>
          <a:xfrm>
            <a:off x="4094480" y="1564005"/>
            <a:ext cx="588010" cy="437515"/>
          </a:xfrm>
          <a:prstGeom prst="notchedRightArrow">
            <a:avLst/>
          </a:pr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燕尾形箭头 36"/>
          <p:cNvSpPr/>
          <p:nvPr/>
        </p:nvSpPr>
        <p:spPr>
          <a:xfrm>
            <a:off x="4094480" y="4877435"/>
            <a:ext cx="588010" cy="437515"/>
          </a:xfrm>
          <a:prstGeom prst="notchedRightArrow">
            <a:avLst/>
          </a:pr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燕尾形箭头 37"/>
          <p:cNvSpPr/>
          <p:nvPr/>
        </p:nvSpPr>
        <p:spPr>
          <a:xfrm>
            <a:off x="4094480" y="3326130"/>
            <a:ext cx="588010" cy="437515"/>
          </a:xfrm>
          <a:prstGeom prst="notchedRightArrow">
            <a:avLst/>
          </a:pr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星 38"/>
          <p:cNvSpPr/>
          <p:nvPr/>
        </p:nvSpPr>
        <p:spPr>
          <a:xfrm>
            <a:off x="2953385" y="121920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星 39"/>
          <p:cNvSpPr/>
          <p:nvPr/>
        </p:nvSpPr>
        <p:spPr>
          <a:xfrm>
            <a:off x="11559540" y="887095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017895" y="1499870"/>
            <a:ext cx="3330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词</a:t>
            </a:r>
            <a:r>
              <a:rPr lang="zh-CN" altLang="en-US" sz="280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云项目成果展示</a:t>
            </a:r>
            <a:endParaRPr lang="zh-CN" altLang="en-US" sz="28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17895" y="4917440"/>
            <a:ext cx="288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总结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144895" y="3168015"/>
            <a:ext cx="355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爬虫项目成果展示</a:t>
            </a:r>
            <a:endParaRPr lang="zh-CN" altLang="en-US" sz="28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1522710" y="3646170"/>
            <a:ext cx="170815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522710" y="1929765"/>
            <a:ext cx="170815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541125" y="5375275"/>
            <a:ext cx="170815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星 45"/>
          <p:cNvSpPr/>
          <p:nvPr/>
        </p:nvSpPr>
        <p:spPr>
          <a:xfrm>
            <a:off x="11686540" y="1014095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星 46"/>
          <p:cNvSpPr/>
          <p:nvPr/>
        </p:nvSpPr>
        <p:spPr>
          <a:xfrm>
            <a:off x="3960495" y="242316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星 47"/>
          <p:cNvSpPr/>
          <p:nvPr/>
        </p:nvSpPr>
        <p:spPr>
          <a:xfrm>
            <a:off x="5440045" y="454914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0796905" y="5555615"/>
            <a:ext cx="1028065" cy="989330"/>
            <a:chOff x="1502" y="696"/>
            <a:chExt cx="1619" cy="1558"/>
          </a:xfrm>
          <a:effectLst>
            <a:outerShdw blurRad="50800" dist="50800" dir="5400000" algn="ctr" rotWithShape="0">
              <a:schemeClr val="bg1">
                <a:alpha val="11000"/>
              </a:scheme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51" name="十字星 50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5" name="曲线连接符 54"/>
            <p:cNvCxnSpPr>
              <a:stCxn id="52" idx="2"/>
              <a:endCxn id="52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任意多边形 55"/>
          <p:cNvSpPr/>
          <p:nvPr/>
        </p:nvSpPr>
        <p:spPr>
          <a:xfrm>
            <a:off x="10038715" y="5923280"/>
            <a:ext cx="2153285" cy="9347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9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2710" y="1346200"/>
            <a:ext cx="6925945" cy="3018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3154045" y="1829435"/>
            <a:ext cx="5884545" cy="2051685"/>
          </a:xfrm>
          <a:prstGeom prst="fram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3511" y="2102653"/>
            <a:ext cx="746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6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词云运行结果展示</a:t>
            </a:r>
            <a:endParaRPr lang="zh-CN" altLang="en-US" sz="6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 rot="1080000">
            <a:off x="2093595" y="962660"/>
            <a:ext cx="989965" cy="924560"/>
            <a:chOff x="1502" y="696"/>
            <a:chExt cx="1619" cy="1558"/>
          </a:xfrm>
        </p:grpSpPr>
        <p:grpSp>
          <p:nvGrpSpPr>
            <p:cNvPr id="26" name="组合 25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10" name="十字星 9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曲线连接符 26"/>
            <p:cNvCxnSpPr>
              <a:stCxn id="21" idx="2"/>
              <a:endCxn id="2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任意多边形 53"/>
          <p:cNvSpPr/>
          <p:nvPr/>
        </p:nvSpPr>
        <p:spPr>
          <a:xfrm>
            <a:off x="7209155" y="3188335"/>
            <a:ext cx="2349500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rgbClr val="CDDFD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409940" y="2843530"/>
            <a:ext cx="989965" cy="924560"/>
            <a:chOff x="1502" y="696"/>
            <a:chExt cx="1619" cy="1558"/>
          </a:xfrm>
        </p:grpSpPr>
        <p:grpSp>
          <p:nvGrpSpPr>
            <p:cNvPr id="8" name="组合 7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9" name="十字星 8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曲线连接符 13"/>
            <p:cNvCxnSpPr>
              <a:stCxn id="11" idx="2"/>
              <a:endCxn id="1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>
            <a:off x="7405370" y="3188335"/>
            <a:ext cx="2153285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十字星 39"/>
          <p:cNvSpPr/>
          <p:nvPr/>
        </p:nvSpPr>
        <p:spPr>
          <a:xfrm>
            <a:off x="7075170" y="361315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8866505" y="247650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8734" y="337351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C8B8F"/>
                </a:solidFill>
              </a:rPr>
              <a:t>https://www.ypppt.com/</a:t>
            </a:r>
            <a:endParaRPr lang="zh-CN" altLang="en-US" dirty="0">
              <a:solidFill>
                <a:srgbClr val="BC8B8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9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846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34070" y="893445"/>
            <a:ext cx="2550160" cy="37115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88230" y="893445"/>
            <a:ext cx="2550160" cy="37115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5415" y="893445"/>
            <a:ext cx="2550160" cy="37115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97799" y="5104920"/>
            <a:ext cx="33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中华人民共和国民法典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8777" y="4892364"/>
            <a:ext cx="24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沟通与礼仪概述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50" y="893446"/>
            <a:ext cx="4576635" cy="40138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5" y="554727"/>
            <a:ext cx="5852172" cy="4352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02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846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93787" y="893445"/>
            <a:ext cx="7190443" cy="37115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88230" y="893445"/>
            <a:ext cx="2550160" cy="37115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5415" y="893445"/>
            <a:ext cx="2550160" cy="37115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61669" y="4886447"/>
            <a:ext cx="221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《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诗经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》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125" y="4683544"/>
            <a:ext cx="221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鲁迅文集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64229" y="4907280"/>
            <a:ext cx="321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高考作文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——《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早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》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97" y="893445"/>
            <a:ext cx="3962400" cy="371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97" y="888263"/>
            <a:ext cx="2934512" cy="3711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09" y="889000"/>
            <a:ext cx="3087991" cy="3790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2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084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215390" y="728345"/>
            <a:ext cx="1772920" cy="1654810"/>
            <a:chOff x="1502" y="696"/>
            <a:chExt cx="1619" cy="1558"/>
          </a:xfrm>
          <a:effectLst>
            <a:glow rad="190500">
              <a:srgbClr val="D9D9D9">
                <a:alpha val="40000"/>
              </a:srgbClr>
            </a:glow>
            <a:outerShdw blurRad="50800" dir="5400000" sx="107000" sy="107000" algn="ctr" rotWithShape="0">
              <a:schemeClr val="bg1">
                <a:alpha val="0"/>
              </a:schemeClr>
            </a:outerShdw>
            <a:reflection blurRad="114300" stA="68000" endA="300" endPos="75000" dist="114300" dir="5400000" sy="-100000" algn="bl" rotWithShape="0"/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51" name="十字星 50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5" name="曲线连接符 54"/>
            <p:cNvCxnSpPr>
              <a:stCxn id="52" idx="2"/>
              <a:endCxn id="52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512445" y="3188625"/>
            <a:ext cx="6090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仿宋" panose="02010609060101010101" charset="-122"/>
                <a:ea typeface="仿宋" panose="02010609060101010101" charset="-122"/>
              </a:rPr>
              <a:t>选哪一所学校好呢？？</a:t>
            </a:r>
            <a:endParaRPr lang="zh-CN" altLang="en-US" sz="4800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51" y="728345"/>
            <a:ext cx="4440474" cy="4193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445" y="418465"/>
            <a:ext cx="11301730" cy="6020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2445" y="1180465"/>
            <a:ext cx="3924300" cy="755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72820" y="1219200"/>
            <a:ext cx="0" cy="2228850"/>
          </a:xfrm>
          <a:prstGeom prst="line">
            <a:avLst/>
          </a:prstGeom>
          <a:ln>
            <a:solidFill>
              <a:srgbClr val="BF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829398" y="1269094"/>
            <a:ext cx="7620" cy="2845435"/>
          </a:xfrm>
          <a:prstGeom prst="line">
            <a:avLst/>
          </a:prstGeom>
          <a:ln>
            <a:solidFill>
              <a:srgbClr val="BF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925302" y="1256030"/>
            <a:ext cx="17562" cy="2089197"/>
          </a:xfrm>
          <a:prstGeom prst="line">
            <a:avLst/>
          </a:prstGeom>
          <a:ln>
            <a:solidFill>
              <a:srgbClr val="BF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948923" y="1256030"/>
            <a:ext cx="3810" cy="1422717"/>
          </a:xfrm>
          <a:prstGeom prst="line">
            <a:avLst/>
          </a:prstGeom>
          <a:ln>
            <a:solidFill>
              <a:srgbClr val="BF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350196" y="3171218"/>
            <a:ext cx="1389704" cy="93024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1674" h="1789">
                <a:moveTo>
                  <a:pt x="0" y="1038"/>
                </a:moveTo>
                <a:cubicBezTo>
                  <a:pt x="-8" y="877"/>
                  <a:pt x="81" y="689"/>
                  <a:pt x="157" y="600"/>
                </a:cubicBezTo>
                <a:cubicBezTo>
                  <a:pt x="151" y="586"/>
                  <a:pt x="143" y="513"/>
                  <a:pt x="145" y="505"/>
                </a:cubicBezTo>
                <a:cubicBezTo>
                  <a:pt x="133" y="221"/>
                  <a:pt x="489" y="-7"/>
                  <a:pt x="837" y="0"/>
                </a:cubicBezTo>
                <a:cubicBezTo>
                  <a:pt x="1225" y="-9"/>
                  <a:pt x="1539" y="251"/>
                  <a:pt x="1529" y="505"/>
                </a:cubicBezTo>
                <a:cubicBezTo>
                  <a:pt x="1531" y="537"/>
                  <a:pt x="1518" y="601"/>
                  <a:pt x="1516" y="601"/>
                </a:cubicBezTo>
                <a:cubicBezTo>
                  <a:pt x="1615" y="711"/>
                  <a:pt x="1679" y="912"/>
                  <a:pt x="1673" y="1038"/>
                </a:cubicBezTo>
                <a:cubicBezTo>
                  <a:pt x="1687" y="1459"/>
                  <a:pt x="1257" y="1798"/>
                  <a:pt x="837" y="1788"/>
                </a:cubicBezTo>
                <a:cubicBezTo>
                  <a:pt x="367" y="1801"/>
                  <a:pt x="-11" y="1415"/>
                  <a:pt x="0" y="1038"/>
                </a:cubicBezTo>
                <a:close/>
              </a:path>
            </a:pathLst>
          </a:custGeom>
          <a:solidFill>
            <a:srgbClr val="C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清华大学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192114" y="3923029"/>
            <a:ext cx="1289807" cy="65341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74" h="1789">
                <a:moveTo>
                  <a:pt x="0" y="1038"/>
                </a:moveTo>
                <a:cubicBezTo>
                  <a:pt x="-8" y="877"/>
                  <a:pt x="81" y="689"/>
                  <a:pt x="157" y="600"/>
                </a:cubicBezTo>
                <a:cubicBezTo>
                  <a:pt x="151" y="586"/>
                  <a:pt x="143" y="513"/>
                  <a:pt x="145" y="505"/>
                </a:cubicBezTo>
                <a:cubicBezTo>
                  <a:pt x="133" y="221"/>
                  <a:pt x="489" y="-7"/>
                  <a:pt x="837" y="0"/>
                </a:cubicBezTo>
                <a:cubicBezTo>
                  <a:pt x="1225" y="-9"/>
                  <a:pt x="1539" y="251"/>
                  <a:pt x="1529" y="505"/>
                </a:cubicBezTo>
                <a:cubicBezTo>
                  <a:pt x="1531" y="537"/>
                  <a:pt x="1518" y="601"/>
                  <a:pt x="1516" y="601"/>
                </a:cubicBezTo>
                <a:cubicBezTo>
                  <a:pt x="1615" y="711"/>
                  <a:pt x="1679" y="912"/>
                  <a:pt x="1673" y="1038"/>
                </a:cubicBezTo>
                <a:cubicBezTo>
                  <a:pt x="1687" y="1459"/>
                  <a:pt x="1257" y="1798"/>
                  <a:pt x="837" y="1788"/>
                </a:cubicBezTo>
                <a:cubicBezTo>
                  <a:pt x="367" y="1801"/>
                  <a:pt x="-11" y="1415"/>
                  <a:pt x="0" y="1038"/>
                </a:cubicBezTo>
                <a:close/>
              </a:path>
            </a:pathLst>
          </a:cu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 smtClean="0"/>
              <a:t>复旦大学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1527715" y="2691812"/>
            <a:ext cx="915170" cy="65341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74" h="1789">
                <a:moveTo>
                  <a:pt x="0" y="1038"/>
                </a:moveTo>
                <a:cubicBezTo>
                  <a:pt x="-8" y="877"/>
                  <a:pt x="81" y="689"/>
                  <a:pt x="157" y="600"/>
                </a:cubicBezTo>
                <a:cubicBezTo>
                  <a:pt x="151" y="586"/>
                  <a:pt x="143" y="513"/>
                  <a:pt x="145" y="505"/>
                </a:cubicBezTo>
                <a:cubicBezTo>
                  <a:pt x="133" y="221"/>
                  <a:pt x="489" y="-7"/>
                  <a:pt x="837" y="0"/>
                </a:cubicBezTo>
                <a:cubicBezTo>
                  <a:pt x="1225" y="-9"/>
                  <a:pt x="1539" y="251"/>
                  <a:pt x="1529" y="505"/>
                </a:cubicBezTo>
                <a:cubicBezTo>
                  <a:pt x="1531" y="537"/>
                  <a:pt x="1518" y="601"/>
                  <a:pt x="1516" y="601"/>
                </a:cubicBezTo>
                <a:cubicBezTo>
                  <a:pt x="1615" y="711"/>
                  <a:pt x="1679" y="912"/>
                  <a:pt x="1673" y="1038"/>
                </a:cubicBezTo>
                <a:cubicBezTo>
                  <a:pt x="1687" y="1459"/>
                  <a:pt x="1257" y="1798"/>
                  <a:pt x="837" y="1788"/>
                </a:cubicBezTo>
                <a:cubicBezTo>
                  <a:pt x="367" y="1801"/>
                  <a:pt x="-11" y="1415"/>
                  <a:pt x="0" y="1038"/>
                </a:cubicBezTo>
                <a:close/>
              </a:path>
            </a:pathLst>
          </a:custGeom>
          <a:solidFill>
            <a:srgbClr val="C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上海大学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531532" y="3243217"/>
            <a:ext cx="905213" cy="65341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74" h="1789">
                <a:moveTo>
                  <a:pt x="0" y="1038"/>
                </a:moveTo>
                <a:cubicBezTo>
                  <a:pt x="-8" y="877"/>
                  <a:pt x="81" y="689"/>
                  <a:pt x="157" y="600"/>
                </a:cubicBezTo>
                <a:cubicBezTo>
                  <a:pt x="151" y="586"/>
                  <a:pt x="143" y="513"/>
                  <a:pt x="145" y="505"/>
                </a:cubicBezTo>
                <a:cubicBezTo>
                  <a:pt x="133" y="221"/>
                  <a:pt x="489" y="-7"/>
                  <a:pt x="837" y="0"/>
                </a:cubicBezTo>
                <a:cubicBezTo>
                  <a:pt x="1225" y="-9"/>
                  <a:pt x="1539" y="251"/>
                  <a:pt x="1529" y="505"/>
                </a:cubicBezTo>
                <a:cubicBezTo>
                  <a:pt x="1531" y="537"/>
                  <a:pt x="1518" y="601"/>
                  <a:pt x="1516" y="601"/>
                </a:cubicBezTo>
                <a:cubicBezTo>
                  <a:pt x="1615" y="711"/>
                  <a:pt x="1679" y="912"/>
                  <a:pt x="1673" y="1038"/>
                </a:cubicBezTo>
                <a:cubicBezTo>
                  <a:pt x="1687" y="1459"/>
                  <a:pt x="1257" y="1798"/>
                  <a:pt x="837" y="1788"/>
                </a:cubicBezTo>
                <a:cubicBezTo>
                  <a:pt x="367" y="1801"/>
                  <a:pt x="-11" y="1415"/>
                  <a:pt x="0" y="1038"/>
                </a:cubicBezTo>
                <a:close/>
              </a:path>
            </a:pathLst>
          </a:custGeom>
          <a:solidFill>
            <a:srgbClr val="CFA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 smtClean="0"/>
              <a:t>北京大学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19635" y="1340485"/>
            <a:ext cx="923330" cy="4807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 smtClean="0">
                <a:latin typeface="仿宋" panose="02010609060101010101" charset="-122"/>
                <a:ea typeface="仿宋" panose="02010609060101010101" charset="-122"/>
              </a:rPr>
              <a:t>心里梦想的大学</a:t>
            </a:r>
            <a:endParaRPr lang="zh-CN" altLang="en-US" sz="4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77685" y="3898265"/>
            <a:ext cx="3389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嗯</a:t>
            </a:r>
            <a:r>
              <a:rPr lang="en-US" altLang="zh-CN" sz="2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……</a:t>
            </a:r>
            <a:r>
              <a:rPr lang="zh-CN" altLang="en-US" sz="2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想试试复旦大学</a:t>
            </a:r>
            <a:endParaRPr lang="en-US" altLang="zh-CN" sz="2800" dirty="0">
              <a:solidFill>
                <a:schemeClr val="accent4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43991" y="1713865"/>
            <a:ext cx="4374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4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想报考清华大学，不知道可不可以被录取</a:t>
            </a:r>
            <a:endParaRPr lang="en-US" altLang="zh-CN" sz="2800" dirty="0">
              <a:solidFill>
                <a:schemeClr val="accent4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2710" y="1346200"/>
            <a:ext cx="6925945" cy="3018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3154045" y="1829435"/>
            <a:ext cx="5884545" cy="2051685"/>
          </a:xfrm>
          <a:prstGeom prst="fram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1130" y="1914171"/>
            <a:ext cx="7324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8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爬虫项目展示</a:t>
            </a:r>
            <a:endParaRPr lang="zh-CN" altLang="en-US" sz="8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 rot="1080000">
            <a:off x="2093595" y="962660"/>
            <a:ext cx="989965" cy="924560"/>
            <a:chOff x="1502" y="696"/>
            <a:chExt cx="1619" cy="1558"/>
          </a:xfrm>
        </p:grpSpPr>
        <p:grpSp>
          <p:nvGrpSpPr>
            <p:cNvPr id="26" name="组合 25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10" name="十字星 9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曲线连接符 26"/>
            <p:cNvCxnSpPr>
              <a:stCxn id="21" idx="2"/>
              <a:endCxn id="2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任意多边形 53"/>
          <p:cNvSpPr/>
          <p:nvPr/>
        </p:nvSpPr>
        <p:spPr>
          <a:xfrm>
            <a:off x="7209155" y="3188335"/>
            <a:ext cx="2349500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rgbClr val="CDDFD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0700000">
            <a:off x="8409940" y="2843530"/>
            <a:ext cx="989965" cy="924560"/>
            <a:chOff x="1502" y="696"/>
            <a:chExt cx="1619" cy="1558"/>
          </a:xfrm>
        </p:grpSpPr>
        <p:grpSp>
          <p:nvGrpSpPr>
            <p:cNvPr id="8" name="组合 7"/>
            <p:cNvGrpSpPr/>
            <p:nvPr/>
          </p:nvGrpSpPr>
          <p:grpSpPr>
            <a:xfrm>
              <a:off x="1503" y="696"/>
              <a:ext cx="1619" cy="1559"/>
              <a:chOff x="2160" y="1668"/>
              <a:chExt cx="4035" cy="3904"/>
            </a:xfrm>
          </p:grpSpPr>
          <p:sp>
            <p:nvSpPr>
              <p:cNvPr id="9" name="十字星 8"/>
              <p:cNvSpPr/>
              <p:nvPr/>
            </p:nvSpPr>
            <p:spPr>
              <a:xfrm>
                <a:off x="5985" y="3189"/>
                <a:ext cx="211" cy="422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60" y="1668"/>
                <a:ext cx="3825" cy="3905"/>
              </a:xfrm>
              <a:prstGeom prst="ellipse">
                <a:avLst/>
              </a:prstGeom>
              <a:gradFill>
                <a:gsLst>
                  <a:gs pos="81000">
                    <a:srgbClr val="CDDFD1"/>
                  </a:gs>
                  <a:gs pos="43000">
                    <a:srgbClr val="CFADAE"/>
                  </a:gs>
                  <a:gs pos="18000">
                    <a:srgbClr val="F6DA6D">
                      <a:alpha val="62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53" y="2183"/>
                <a:ext cx="352" cy="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108" y="2512"/>
                <a:ext cx="517" cy="5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曲线连接符 13"/>
            <p:cNvCxnSpPr>
              <a:stCxn id="11" idx="2"/>
              <a:endCxn id="11" idx="6"/>
            </p:cNvCxnSpPr>
            <p:nvPr/>
          </p:nvCxnSpPr>
          <p:spPr>
            <a:xfrm rot="10800000" flipH="1">
              <a:off x="1502" y="1476"/>
              <a:ext cx="1535" cy="5"/>
            </a:xfrm>
            <a:prstGeom prst="curvedConnector5">
              <a:avLst>
                <a:gd name="adj1" fmla="val -24430"/>
                <a:gd name="adj2" fmla="val -8240000"/>
                <a:gd name="adj3" fmla="val 124430"/>
              </a:avLst>
            </a:prstGeom>
            <a:ln w="12700" cmpd="sng">
              <a:solidFill>
                <a:srgbClr val="D9D9D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>
            <a:off x="7405370" y="3188335"/>
            <a:ext cx="2153285" cy="1176020"/>
          </a:xfrm>
          <a:custGeom>
            <a:avLst/>
            <a:gdLst>
              <a:gd name="adj1" fmla="val -20833"/>
              <a:gd name="adj2" fmla="val 62500"/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/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">
                <a:pos x="hc" y="g30"/>
              </a:cxn>
              <a:cxn ang="pang">
                <a:pos x="xPos" y="yPos"/>
              </a:cxn>
            </a:cxnLst>
            <a:rect l="l" t="t" r="r" b="b"/>
            <a:pathLst>
              <a:path w="2726" h="1686">
                <a:moveTo>
                  <a:pt x="299" y="696"/>
                </a:moveTo>
                <a:cubicBezTo>
                  <a:pt x="296" y="676"/>
                  <a:pt x="295" y="654"/>
                  <a:pt x="295" y="635"/>
                </a:cubicBezTo>
                <a:cubicBezTo>
                  <a:pt x="286" y="383"/>
                  <a:pt x="550" y="180"/>
                  <a:pt x="808" y="186"/>
                </a:cubicBezTo>
                <a:cubicBezTo>
                  <a:pt x="902" y="185"/>
                  <a:pt x="999" y="211"/>
                  <a:pt x="1068" y="247"/>
                </a:cubicBezTo>
                <a:cubicBezTo>
                  <a:pt x="1133" y="133"/>
                  <a:pt x="1285" y="56"/>
                  <a:pt x="1426" y="59"/>
                </a:cubicBezTo>
                <a:cubicBezTo>
                  <a:pt x="1537" y="57"/>
                  <a:pt x="1645" y="103"/>
                  <a:pt x="1711" y="161"/>
                </a:cubicBezTo>
                <a:cubicBezTo>
                  <a:pt x="1762" y="64"/>
                  <a:pt x="1890" y="-2"/>
                  <a:pt x="2008" y="0"/>
                </a:cubicBezTo>
                <a:cubicBezTo>
                  <a:pt x="2113" y="-3"/>
                  <a:pt x="2216" y="50"/>
                  <a:pt x="2269" y="110"/>
                </a:cubicBezTo>
                <a:lnTo>
                  <a:pt x="2269" y="110"/>
                </a:lnTo>
                <a:lnTo>
                  <a:pt x="2270" y="109"/>
                </a:lnTo>
                <a:lnTo>
                  <a:pt x="2271" y="108"/>
                </a:lnTo>
                <a:lnTo>
                  <a:pt x="2269" y="111"/>
                </a:lnTo>
                <a:lnTo>
                  <a:pt x="2269" y="111"/>
                </a:lnTo>
                <a:lnTo>
                  <a:pt x="2272" y="114"/>
                </a:lnTo>
                <a:cubicBezTo>
                  <a:pt x="2337" y="44"/>
                  <a:pt x="2451" y="-1"/>
                  <a:pt x="2554" y="0"/>
                </a:cubicBezTo>
                <a:cubicBezTo>
                  <a:pt x="2614" y="-3"/>
                  <a:pt x="2696" y="22"/>
                  <a:pt x="2726" y="37"/>
                </a:cubicBezTo>
                <a:lnTo>
                  <a:pt x="2726" y="1686"/>
                </a:lnTo>
                <a:lnTo>
                  <a:pt x="232" y="1686"/>
                </a:lnTo>
                <a:cubicBezTo>
                  <a:pt x="146" y="1648"/>
                  <a:pt x="67" y="1530"/>
                  <a:pt x="74" y="1440"/>
                </a:cubicBezTo>
                <a:cubicBezTo>
                  <a:pt x="72" y="1364"/>
                  <a:pt x="113" y="1288"/>
                  <a:pt x="163" y="1242"/>
                </a:cubicBezTo>
                <a:cubicBezTo>
                  <a:pt x="64" y="1194"/>
                  <a:pt x="-2" y="1089"/>
                  <a:pt x="0" y="991"/>
                </a:cubicBezTo>
                <a:cubicBezTo>
                  <a:pt x="-5" y="839"/>
                  <a:pt x="145" y="712"/>
                  <a:pt x="296" y="702"/>
                </a:cubicBezTo>
                <a:lnTo>
                  <a:pt x="299" y="696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十字星 39"/>
          <p:cNvSpPr/>
          <p:nvPr/>
        </p:nvSpPr>
        <p:spPr>
          <a:xfrm>
            <a:off x="7075170" y="361315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8866505" y="2476500"/>
            <a:ext cx="133985" cy="26797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298</Words>
  <Application>Microsoft Office PowerPoint</Application>
  <PresentationFormat>自定义</PresentationFormat>
  <Paragraphs>55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诶，期末考试了？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ACER</cp:lastModifiedBy>
  <cp:revision>186</cp:revision>
  <dcterms:created xsi:type="dcterms:W3CDTF">2019-06-19T02:08:00Z</dcterms:created>
  <dcterms:modified xsi:type="dcterms:W3CDTF">2021-06-20T22:25:36Z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