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72533-A06C-4781-9413-4D8CDDB30C43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6DC50-71AC-452C-9A78-C457DB4F1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4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080C-8660-4F28-9412-4AF043BBBEF7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Anthony Lewis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81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5939-EA04-41D1-98FA-D09422442356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Anthony Lewis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1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3545-0F92-443C-9DDA-A2EB70B32420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Anthony Lewis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3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3AD-16CC-4CA3-8203-65C0292FFEB1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Anthony Lewis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0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CEE2-C448-4B41-A572-7AF9F185C4D4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Anthony Lewis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79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B69D-1D14-4046-849E-E16F829168C4}" type="datetime1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Anthony Lewis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8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9980-7EEC-4036-AE90-7C7013C2062C}" type="datetime1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Anthony Lewis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5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689E-0AE9-4C95-9FB1-9BD59E8E8787}" type="datetime1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Anthony Lewis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3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5DB5-C4CA-40CB-8895-D2313C5ED231}" type="datetime1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By Anthony Lewis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2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CC18F2-32B2-4E41-A4A6-D536D3D9CE88}" type="datetime1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By Anthony Lewis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1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03DA-9952-454B-A11C-95B987C16C53}" type="datetime1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Anthony Lewis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4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2B7972-63C7-407C-B024-8B794B4B76F6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By Anthony Lewis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81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AirbnbAnalysis_16965504799810/Dashboard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aticon.com/ic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5D7D061-70D6-4705-BB47-B24D8CB5BB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Airbnb Destination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7E2AA02-9C2F-45F5-A4A9-260D80BCD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dirty="0"/>
              <a:t>reated on: 10/9/2023</a:t>
            </a:r>
            <a:endParaRPr lang="en-US" dirty="0"/>
          </a:p>
          <a:p>
            <a:r>
              <a:rPr lang="en-US" dirty="0"/>
              <a:t>By: Anthony ‘Nero’ Lewis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4BD94178-2977-D9FC-75D2-A00182C9032C}"/>
              </a:ext>
            </a:extLst>
          </p:cNvPr>
          <p:cNvSpPr/>
          <p:nvPr/>
        </p:nvSpPr>
        <p:spPr>
          <a:xfrm>
            <a:off x="3569550" y="970283"/>
            <a:ext cx="5089257" cy="699894"/>
          </a:xfrm>
          <a:prstGeom prst="flowChartAlternate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ACD9F-340F-621D-AB1F-9B30DA06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First Overall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6DAB2-C8B0-0E83-D16A-05A350AAD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The total Airbnb listings were over </a:t>
            </a:r>
            <a:r>
              <a:rPr lang="en-US" sz="2400" b="1" dirty="0"/>
              <a:t>6 million</a:t>
            </a:r>
            <a:r>
              <a:rPr lang="en-US" sz="2400" dirty="0"/>
              <a:t>, with an average booking price of approximately </a:t>
            </a:r>
            <a:r>
              <a:rPr lang="en-US" sz="2400" b="1" dirty="0"/>
              <a:t>$608.00</a:t>
            </a:r>
            <a:r>
              <a:rPr lang="en-US" sz="2400" dirty="0"/>
              <a:t>, the average overall review totaled around 94.00, and average host response time and accept rate ranged from high to low 0.80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top city with the most listings is </a:t>
            </a:r>
            <a:r>
              <a:rPr lang="en-US" sz="2400" b="1" dirty="0"/>
              <a:t>Sydney</a:t>
            </a:r>
            <a:r>
              <a:rPr lang="en-US" sz="2400" dirty="0"/>
              <a:t>, </a:t>
            </a:r>
            <a:r>
              <a:rPr lang="en-US" sz="2400" b="1" dirty="0"/>
              <a:t>totaling over 2 million</a:t>
            </a:r>
            <a:r>
              <a:rPr lang="en-US" sz="2400" dirty="0"/>
              <a:t>, and </a:t>
            </a:r>
            <a:r>
              <a:rPr lang="en-US" sz="2400" b="1" dirty="0"/>
              <a:t>Paris</a:t>
            </a:r>
            <a:r>
              <a:rPr lang="en-US" sz="2400" dirty="0"/>
              <a:t> has the </a:t>
            </a:r>
            <a:r>
              <a:rPr lang="en-US" sz="2400" b="1" dirty="0"/>
              <a:t>most paid and unpaid parking </a:t>
            </a:r>
            <a:r>
              <a:rPr lang="en-US" sz="2400" dirty="0"/>
              <a:t>with New York and Sydney following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When looking at the total bookings from 2008 to 2021, </a:t>
            </a:r>
            <a:r>
              <a:rPr lang="en-US" sz="2400" b="1" dirty="0"/>
              <a:t>year 2019 had the highest booked guests </a:t>
            </a:r>
            <a:r>
              <a:rPr lang="en-US" sz="2400" dirty="0"/>
              <a:t>with </a:t>
            </a:r>
            <a:r>
              <a:rPr lang="en-US" sz="2400" b="1" dirty="0"/>
              <a:t>Autumn</a:t>
            </a:r>
            <a:r>
              <a:rPr lang="en-US" sz="2400" dirty="0"/>
              <a:t> being </a:t>
            </a:r>
            <a:r>
              <a:rPr lang="en-US" sz="2400" b="1" dirty="0"/>
              <a:t>the peak season </a:t>
            </a:r>
            <a:r>
              <a:rPr lang="en-US" sz="2400" dirty="0"/>
              <a:t>while Winter became the peak season in 2020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CD4B5-365E-90A1-EC06-974C4889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3AD-16CC-4CA3-8203-65C0292FFEB1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E8726-6988-AA30-FE4E-2E3AB594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Anthony Lewis</a:t>
            </a:r>
          </a:p>
        </p:txBody>
      </p:sp>
    </p:spTree>
    <p:extLst>
      <p:ext uri="{BB962C8B-B14F-4D97-AF65-F5344CB8AC3E}">
        <p14:creationId xmlns:p14="http://schemas.microsoft.com/office/powerpoint/2010/main" val="2070444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215B578B-5CD9-B12A-259D-ED8F5277CF08}"/>
              </a:ext>
            </a:extLst>
          </p:cNvPr>
          <p:cNvSpPr/>
          <p:nvPr/>
        </p:nvSpPr>
        <p:spPr>
          <a:xfrm>
            <a:off x="3686185" y="1016939"/>
            <a:ext cx="4851325" cy="681232"/>
          </a:xfrm>
          <a:prstGeom prst="flowChartAlternate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FC5BB-AAB6-C789-D283-8E94FD33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543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Second Dashboard</a:t>
            </a:r>
          </a:p>
        </p:txBody>
      </p:sp>
      <p:pic>
        <p:nvPicPr>
          <p:cNvPr id="9" name="slide3" descr="Dashboard 2">
            <a:extLst>
              <a:ext uri="{FF2B5EF4-FFF2-40B4-BE49-F238E27FC236}">
                <a16:creationId xmlns:a16="http://schemas.microsoft.com/office/drawing/2014/main" id="{60010267-6DF3-773F-88EF-0A54530CA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667" y="1846263"/>
            <a:ext cx="7154991" cy="40227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A5825-4767-AB37-09CF-D1390DE62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3AD-16CC-4CA3-8203-65C0292FFEB1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2F193-C1F5-8D53-C7F9-FA67D62F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Anthony Lewis</a:t>
            </a:r>
          </a:p>
        </p:txBody>
      </p:sp>
    </p:spTree>
    <p:extLst>
      <p:ext uri="{BB962C8B-B14F-4D97-AF65-F5344CB8AC3E}">
        <p14:creationId xmlns:p14="http://schemas.microsoft.com/office/powerpoint/2010/main" val="503027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54C1B61D-1899-A9A0-459C-DC61AC293B86}"/>
              </a:ext>
            </a:extLst>
          </p:cNvPr>
          <p:cNvSpPr/>
          <p:nvPr/>
        </p:nvSpPr>
        <p:spPr>
          <a:xfrm>
            <a:off x="3237722" y="1007711"/>
            <a:ext cx="5794311" cy="625151"/>
          </a:xfrm>
          <a:prstGeom prst="flowChartAlternate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ACD9F-340F-621D-AB1F-9B30DA06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Second Overall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6DAB2-C8B0-0E83-D16A-05A350AAD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There were 182,024 hosts, with 154,621 being hosts, and 27,280 being </a:t>
            </a:r>
            <a:r>
              <a:rPr lang="en-US" sz="2400" dirty="0" err="1"/>
              <a:t>superhosts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Though hosts have more bookings, possibly due to a larger count of them, </a:t>
            </a:r>
            <a:r>
              <a:rPr lang="en-US" sz="2400" b="1" dirty="0" err="1"/>
              <a:t>superhosts</a:t>
            </a:r>
            <a:r>
              <a:rPr lang="en-US" sz="2400" b="1" dirty="0"/>
              <a:t> booked over 13,000 compared to their count of 27,280 </a:t>
            </a:r>
            <a:r>
              <a:rPr lang="en-US" sz="2400" dirty="0"/>
              <a:t>while hosts booked 22,000 compared to their over 150,000 count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only statistically significant negative correlation was the </a:t>
            </a:r>
            <a:r>
              <a:rPr lang="en-US" sz="2400" b="1" dirty="0"/>
              <a:t>host accept rate vs. the location review score</a:t>
            </a:r>
            <a:r>
              <a:rPr lang="en-US" sz="2400" dirty="0"/>
              <a:t>, </a:t>
            </a:r>
            <a:r>
              <a:rPr lang="en-US" sz="2400" b="1" dirty="0"/>
              <a:t>p-value = 0.006</a:t>
            </a:r>
            <a:r>
              <a:rPr lang="en-US" sz="2400" dirty="0"/>
              <a:t>; for as the accept rate increases. a slight decrease occurs in location review score, though this relationship is very weak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CD4B5-365E-90A1-EC06-974C4889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3AD-16CC-4CA3-8203-65C0292FFEB1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E8726-6988-AA30-FE4E-2E3AB594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Anthony Lewis</a:t>
            </a:r>
          </a:p>
        </p:txBody>
      </p:sp>
    </p:spTree>
    <p:extLst>
      <p:ext uri="{BB962C8B-B14F-4D97-AF65-F5344CB8AC3E}">
        <p14:creationId xmlns:p14="http://schemas.microsoft.com/office/powerpoint/2010/main" val="4757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EE97E7-9B09-DBB1-BD62-5F44725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91878"/>
          </a:xfrm>
        </p:spPr>
        <p:txBody>
          <a:bodyPr/>
          <a:lstStyle/>
          <a:p>
            <a:pPr algn="ctr"/>
            <a:r>
              <a:rPr lang="en-US" dirty="0"/>
              <a:t>Thank you for viewing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F62EB5-3793-C79B-9D59-14C91EF6C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19078"/>
            <a:ext cx="10515600" cy="1500187"/>
          </a:xfrm>
        </p:spPr>
        <p:txBody>
          <a:bodyPr/>
          <a:lstStyle/>
          <a:p>
            <a:pPr algn="ctr"/>
            <a:r>
              <a:rPr lang="en-US" dirty="0"/>
              <a:t>Feedback is welcome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7D1E4-646F-4D4B-92F2-C7C23139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3AD-16CC-4CA3-8203-65C0292FFEB1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AC993-94CD-DE19-8C78-FE1BD10E9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Anthony Lewis</a:t>
            </a:r>
          </a:p>
        </p:txBody>
      </p:sp>
    </p:spTree>
    <p:extLst>
      <p:ext uri="{BB962C8B-B14F-4D97-AF65-F5344CB8AC3E}">
        <p14:creationId xmlns:p14="http://schemas.microsoft.com/office/powerpoint/2010/main" val="3535107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CB0BF9E5-B0F5-2513-543D-0D0A7C61D7E4}"/>
              </a:ext>
            </a:extLst>
          </p:cNvPr>
          <p:cNvSpPr/>
          <p:nvPr/>
        </p:nvSpPr>
        <p:spPr>
          <a:xfrm>
            <a:off x="4637314" y="960960"/>
            <a:ext cx="2929813" cy="681232"/>
          </a:xfrm>
          <a:prstGeom prst="flowChartAlternate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912C7-3161-D89B-B327-F63353976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6A8D6-BD89-7B73-F5E8-4D0B03EA8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Data source: Maven Analytics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Most images source: </a:t>
            </a:r>
            <a:r>
              <a:rPr lang="en-US" sz="2400" dirty="0">
                <a:hlinkClick r:id="rId2"/>
              </a:rPr>
              <a:t>https://www.flaticon.com/icons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Presentation image source: &lt;a </a:t>
            </a:r>
            <a:r>
              <a:rPr lang="en-US" sz="2400" dirty="0" err="1"/>
              <a:t>href</a:t>
            </a:r>
            <a:r>
              <a:rPr lang="en-US" sz="2400" dirty="0"/>
              <a:t>="https://www.freepik.com/free-vector/managers-meeting-business-mentorship-workers-conference-company-strategy-discussion-mentor-teaching-employees_12085856.htm#query=presenting&amp;position=20&amp;from_view=search&amp;track=sph"&gt;Image by </a:t>
            </a:r>
            <a:r>
              <a:rPr lang="en-US" sz="2400" dirty="0" err="1"/>
              <a:t>vectorjuice</a:t>
            </a:r>
            <a:r>
              <a:rPr lang="en-US" sz="2400" dirty="0"/>
              <a:t>&lt;/a&gt; on </a:t>
            </a:r>
            <a:r>
              <a:rPr lang="en-US" sz="2400" dirty="0" err="1"/>
              <a:t>Freepik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B1F71-0D64-F812-76CD-CB808883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3AD-16CC-4CA3-8203-65C0292FFEB1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84C67-1B5B-DFA2-9E19-DD02CDC1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Anthony Lewis</a:t>
            </a:r>
          </a:p>
        </p:txBody>
      </p:sp>
    </p:spTree>
    <p:extLst>
      <p:ext uri="{BB962C8B-B14F-4D97-AF65-F5344CB8AC3E}">
        <p14:creationId xmlns:p14="http://schemas.microsoft.com/office/powerpoint/2010/main" val="360676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lowchart: Alternate Process 107">
            <a:extLst>
              <a:ext uri="{FF2B5EF4-FFF2-40B4-BE49-F238E27FC236}">
                <a16:creationId xmlns:a16="http://schemas.microsoft.com/office/drawing/2014/main" id="{682877D3-52FE-94C5-A208-2EB4577611C4}"/>
              </a:ext>
            </a:extLst>
          </p:cNvPr>
          <p:cNvSpPr/>
          <p:nvPr/>
        </p:nvSpPr>
        <p:spPr>
          <a:xfrm>
            <a:off x="875521" y="235044"/>
            <a:ext cx="11141505" cy="37849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Alternate Process 99">
            <a:extLst>
              <a:ext uri="{FF2B5EF4-FFF2-40B4-BE49-F238E27FC236}">
                <a16:creationId xmlns:a16="http://schemas.microsoft.com/office/drawing/2014/main" id="{EF278CBD-BCA0-798A-AAD1-0CAA21B72728}"/>
              </a:ext>
            </a:extLst>
          </p:cNvPr>
          <p:cNvSpPr/>
          <p:nvPr/>
        </p:nvSpPr>
        <p:spPr>
          <a:xfrm>
            <a:off x="6540211" y="1078711"/>
            <a:ext cx="5514138" cy="2727441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Decision 92">
            <a:extLst>
              <a:ext uri="{FF2B5EF4-FFF2-40B4-BE49-F238E27FC236}">
                <a16:creationId xmlns:a16="http://schemas.microsoft.com/office/drawing/2014/main" id="{37FF589B-051C-0090-2353-E49730CB8593}"/>
              </a:ext>
            </a:extLst>
          </p:cNvPr>
          <p:cNvSpPr/>
          <p:nvPr/>
        </p:nvSpPr>
        <p:spPr>
          <a:xfrm>
            <a:off x="3929721" y="2912512"/>
            <a:ext cx="2145254" cy="509626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92" name="Flowchart: Alternate Process 91">
            <a:extLst>
              <a:ext uri="{FF2B5EF4-FFF2-40B4-BE49-F238E27FC236}">
                <a16:creationId xmlns:a16="http://schemas.microsoft.com/office/drawing/2014/main" id="{8368AC7C-A3F2-D3E0-3F9D-6DA01C1E5DB4}"/>
              </a:ext>
            </a:extLst>
          </p:cNvPr>
          <p:cNvSpPr/>
          <p:nvPr/>
        </p:nvSpPr>
        <p:spPr>
          <a:xfrm>
            <a:off x="6189312" y="4264623"/>
            <a:ext cx="2458612" cy="202641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B8F6FC5-9EA5-7889-E0A6-A680B664903D}"/>
              </a:ext>
            </a:extLst>
          </p:cNvPr>
          <p:cNvSpPr/>
          <p:nvPr/>
        </p:nvSpPr>
        <p:spPr>
          <a:xfrm>
            <a:off x="9642025" y="5255171"/>
            <a:ext cx="2412323" cy="646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 Findings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A22EB28-5620-0C33-581D-135111729135}"/>
              </a:ext>
            </a:extLst>
          </p:cNvPr>
          <p:cNvSpPr/>
          <p:nvPr/>
        </p:nvSpPr>
        <p:spPr>
          <a:xfrm>
            <a:off x="6607075" y="5291603"/>
            <a:ext cx="1639634" cy="4502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Tableau Public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017CB-36A2-C16F-A040-B538ABDB1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167"/>
            <a:ext cx="11178826" cy="4125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Data Analysis Strategy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F56DC-B533-421B-C639-74CE560A4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521" y="3546228"/>
            <a:ext cx="11178827" cy="267738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		    		  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 	 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66E19-771B-6286-2678-B543465AD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3AD-16CC-4CA3-8203-65C0292FFEB1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60FE6-55A5-C672-699F-62E112FF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Anthony Lewis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39D246C-B4BF-1836-DF0C-DE6FC8302D02}"/>
              </a:ext>
            </a:extLst>
          </p:cNvPr>
          <p:cNvSpPr/>
          <p:nvPr/>
        </p:nvSpPr>
        <p:spPr>
          <a:xfrm>
            <a:off x="1918483" y="3033814"/>
            <a:ext cx="793102" cy="2946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A0B9D25-0BFE-02D7-4D78-5E13D005639A}"/>
              </a:ext>
            </a:extLst>
          </p:cNvPr>
          <p:cNvSpPr/>
          <p:nvPr/>
        </p:nvSpPr>
        <p:spPr>
          <a:xfrm>
            <a:off x="2695163" y="5395276"/>
            <a:ext cx="1085260" cy="3111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99B7E5D-06D8-1067-CC5A-43AEA3990799}"/>
              </a:ext>
            </a:extLst>
          </p:cNvPr>
          <p:cNvSpPr/>
          <p:nvPr/>
        </p:nvSpPr>
        <p:spPr>
          <a:xfrm>
            <a:off x="5277691" y="5405108"/>
            <a:ext cx="762323" cy="3279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E211640-44D3-EB38-7144-9616A7597DAD}"/>
              </a:ext>
            </a:extLst>
          </p:cNvPr>
          <p:cNvSpPr/>
          <p:nvPr/>
        </p:nvSpPr>
        <p:spPr>
          <a:xfrm>
            <a:off x="8738377" y="5405108"/>
            <a:ext cx="797788" cy="3340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 descr="A close-up of a file&#10;&#10;Description automatically generated">
            <a:extLst>
              <a:ext uri="{FF2B5EF4-FFF2-40B4-BE49-F238E27FC236}">
                <a16:creationId xmlns:a16="http://schemas.microsoft.com/office/drawing/2014/main" id="{285278A1-FDF6-FBBE-A696-00A6968BE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73" y="1399588"/>
            <a:ext cx="1013297" cy="1064702"/>
          </a:xfrm>
          <a:prstGeom prst="rect">
            <a:avLst/>
          </a:prstGeom>
        </p:spPr>
      </p:pic>
      <p:pic>
        <p:nvPicPr>
          <p:cNvPr id="47" name="Picture 46" descr="A blue box with black text&#10;&#10;Description automatically generated">
            <a:extLst>
              <a:ext uri="{FF2B5EF4-FFF2-40B4-BE49-F238E27FC236}">
                <a16:creationId xmlns:a16="http://schemas.microsoft.com/office/drawing/2014/main" id="{258F1962-7AC8-58CB-CFB6-3BE937ED3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228" y="1325772"/>
            <a:ext cx="927958" cy="1250302"/>
          </a:xfrm>
          <a:prstGeom prst="rect">
            <a:avLst/>
          </a:prstGeom>
        </p:spPr>
      </p:pic>
      <p:pic>
        <p:nvPicPr>
          <p:cNvPr id="49" name="Picture 48" descr="A screenshot of a computer&#10;&#10;Description automatically generated">
            <a:extLst>
              <a:ext uri="{FF2B5EF4-FFF2-40B4-BE49-F238E27FC236}">
                <a16:creationId xmlns:a16="http://schemas.microsoft.com/office/drawing/2014/main" id="{6894537C-798E-8F08-D27A-EE215A84CC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1523" b="63692"/>
          <a:stretch/>
        </p:blipFill>
        <p:spPr>
          <a:xfrm>
            <a:off x="6793884" y="1325772"/>
            <a:ext cx="2040848" cy="1351989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60" name="Picture 5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6E89902-47E9-824F-C8AB-8E5620FB55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751" y="2717138"/>
            <a:ext cx="1138191" cy="98523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9163C58-7049-6B66-A05D-CB7BE45A66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2025" y="1353016"/>
            <a:ext cx="2175004" cy="1328707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69" name="Arrow: Right 68">
            <a:extLst>
              <a:ext uri="{FF2B5EF4-FFF2-40B4-BE49-F238E27FC236}">
                <a16:creationId xmlns:a16="http://schemas.microsoft.com/office/drawing/2014/main" id="{DADACF56-179A-7CB8-967C-EA20A30F43A9}"/>
              </a:ext>
            </a:extLst>
          </p:cNvPr>
          <p:cNvSpPr/>
          <p:nvPr/>
        </p:nvSpPr>
        <p:spPr>
          <a:xfrm>
            <a:off x="6176870" y="3006606"/>
            <a:ext cx="322054" cy="3182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F982EB6-27C8-4F81-8970-A0FF54AE6B3F}"/>
              </a:ext>
            </a:extLst>
          </p:cNvPr>
          <p:cNvSpPr/>
          <p:nvPr/>
        </p:nvSpPr>
        <p:spPr>
          <a:xfrm>
            <a:off x="8724799" y="2821239"/>
            <a:ext cx="1025692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ETL</a:t>
            </a:r>
          </a:p>
        </p:txBody>
      </p:sp>
      <p:pic>
        <p:nvPicPr>
          <p:cNvPr id="76" name="Picture 75" descr="A blue and black globe with a black border&#10;&#10;Description automatically generated">
            <a:extLst>
              <a:ext uri="{FF2B5EF4-FFF2-40B4-BE49-F238E27FC236}">
                <a16:creationId xmlns:a16="http://schemas.microsoft.com/office/drawing/2014/main" id="{429D13EF-12D3-2320-0A86-AF7ABECC0A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864" y="4329939"/>
            <a:ext cx="925232" cy="925232"/>
          </a:xfrm>
          <a:prstGeom prst="rect">
            <a:avLst/>
          </a:prstGeom>
        </p:spPr>
      </p:pic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28E54D6-943B-3125-89AC-018DFFDC23BE}"/>
              </a:ext>
            </a:extLst>
          </p:cNvPr>
          <p:cNvSpPr/>
          <p:nvPr/>
        </p:nvSpPr>
        <p:spPr>
          <a:xfrm>
            <a:off x="6303831" y="5803638"/>
            <a:ext cx="2208017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Uploaded and saved to Tableau Public website</a:t>
            </a:r>
          </a:p>
        </p:txBody>
      </p:sp>
      <p:pic>
        <p:nvPicPr>
          <p:cNvPr id="79" name="Picture 78" descr="A screenshot of a computer&#10;&#10;Description automatically generated">
            <a:extLst>
              <a:ext uri="{FF2B5EF4-FFF2-40B4-BE49-F238E27FC236}">
                <a16:creationId xmlns:a16="http://schemas.microsoft.com/office/drawing/2014/main" id="{FA5C2576-7978-B597-5369-9EC96637BC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766293"/>
            <a:ext cx="2878393" cy="1580879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1AF5D1B7-2791-A23E-6382-9AFB167140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99989" y="1119225"/>
            <a:ext cx="1896011" cy="1680709"/>
          </a:xfrm>
          <a:prstGeom prst="rect">
            <a:avLst/>
          </a:prstGeom>
        </p:spPr>
      </p:pic>
      <p:sp>
        <p:nvSpPr>
          <p:cNvPr id="94" name="Flowchart: Terminator 93">
            <a:extLst>
              <a:ext uri="{FF2B5EF4-FFF2-40B4-BE49-F238E27FC236}">
                <a16:creationId xmlns:a16="http://schemas.microsoft.com/office/drawing/2014/main" id="{456B068C-1570-08DF-D7BD-C4C217AE546F}"/>
              </a:ext>
            </a:extLst>
          </p:cNvPr>
          <p:cNvSpPr/>
          <p:nvPr/>
        </p:nvSpPr>
        <p:spPr>
          <a:xfrm>
            <a:off x="838199" y="2945835"/>
            <a:ext cx="881040" cy="44973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.CSV</a:t>
            </a:r>
          </a:p>
        </p:txBody>
      </p:sp>
      <p:sp>
        <p:nvSpPr>
          <p:cNvPr id="97" name="Flowchart: Terminator 96">
            <a:extLst>
              <a:ext uri="{FF2B5EF4-FFF2-40B4-BE49-F238E27FC236}">
                <a16:creationId xmlns:a16="http://schemas.microsoft.com/office/drawing/2014/main" id="{BB0F8C47-1703-3375-725B-34B0E9B6EFFE}"/>
              </a:ext>
            </a:extLst>
          </p:cNvPr>
          <p:cNvSpPr/>
          <p:nvPr/>
        </p:nvSpPr>
        <p:spPr>
          <a:xfrm>
            <a:off x="2869228" y="2940888"/>
            <a:ext cx="952010" cy="44973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99" name="Arrow: Pentagon 98">
            <a:extLst>
              <a:ext uri="{FF2B5EF4-FFF2-40B4-BE49-F238E27FC236}">
                <a16:creationId xmlns:a16="http://schemas.microsoft.com/office/drawing/2014/main" id="{4444DB9A-12B6-B789-1A31-9ADFB128314E}"/>
              </a:ext>
            </a:extLst>
          </p:cNvPr>
          <p:cNvSpPr/>
          <p:nvPr/>
        </p:nvSpPr>
        <p:spPr>
          <a:xfrm>
            <a:off x="7165910" y="2863825"/>
            <a:ext cx="1287441" cy="682403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to Tableau</a:t>
            </a:r>
          </a:p>
        </p:txBody>
      </p:sp>
      <p:sp>
        <p:nvSpPr>
          <p:cNvPr id="101" name="Flowchart: Terminator 100">
            <a:extLst>
              <a:ext uri="{FF2B5EF4-FFF2-40B4-BE49-F238E27FC236}">
                <a16:creationId xmlns:a16="http://schemas.microsoft.com/office/drawing/2014/main" id="{0A1A7B58-2E4D-09C7-5127-03B0C744D582}"/>
              </a:ext>
            </a:extLst>
          </p:cNvPr>
          <p:cNvSpPr/>
          <p:nvPr/>
        </p:nvSpPr>
        <p:spPr>
          <a:xfrm>
            <a:off x="6948864" y="1130710"/>
            <a:ext cx="1713355" cy="15863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Airbnb Listing Data Model</a:t>
            </a:r>
          </a:p>
        </p:txBody>
      </p:sp>
      <p:sp>
        <p:nvSpPr>
          <p:cNvPr id="102" name="Flowchart: Terminator 101">
            <a:extLst>
              <a:ext uri="{FF2B5EF4-FFF2-40B4-BE49-F238E27FC236}">
                <a16:creationId xmlns:a16="http://schemas.microsoft.com/office/drawing/2014/main" id="{FAAC3904-D5BC-0C8F-7B09-26ED6155182C}"/>
              </a:ext>
            </a:extLst>
          </p:cNvPr>
          <p:cNvSpPr/>
          <p:nvPr/>
        </p:nvSpPr>
        <p:spPr>
          <a:xfrm>
            <a:off x="9814974" y="1135630"/>
            <a:ext cx="1713355" cy="15863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Tableau’s Physical Layer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6118D108-1F57-03C2-AF96-5584BDD89549}"/>
              </a:ext>
            </a:extLst>
          </p:cNvPr>
          <p:cNvSpPr/>
          <p:nvPr/>
        </p:nvSpPr>
        <p:spPr>
          <a:xfrm>
            <a:off x="875522" y="5381569"/>
            <a:ext cx="1683565" cy="3515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5F04CCE-E69A-4349-B92F-FB0422DE900D}"/>
              </a:ext>
            </a:extLst>
          </p:cNvPr>
          <p:cNvSpPr/>
          <p:nvPr/>
        </p:nvSpPr>
        <p:spPr>
          <a:xfrm>
            <a:off x="3929721" y="5316620"/>
            <a:ext cx="1242110" cy="5335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</a:t>
            </a:r>
          </a:p>
        </p:txBody>
      </p:sp>
      <p:pic>
        <p:nvPicPr>
          <p:cNvPr id="107" name="Picture 106" descr="A group of people standing in front of a computer screen&#10;&#10;Description automatically generated">
            <a:extLst>
              <a:ext uri="{FF2B5EF4-FFF2-40B4-BE49-F238E27FC236}">
                <a16:creationId xmlns:a16="http://schemas.microsoft.com/office/drawing/2014/main" id="{253CFFE3-7285-944A-F517-3446DD0700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5" y="3956812"/>
            <a:ext cx="2304169" cy="123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0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9FEC6D63-7B97-C828-D143-018F6D2581F8}"/>
              </a:ext>
            </a:extLst>
          </p:cNvPr>
          <p:cNvSpPr/>
          <p:nvPr/>
        </p:nvSpPr>
        <p:spPr>
          <a:xfrm>
            <a:off x="4189445" y="970292"/>
            <a:ext cx="3769567" cy="690563"/>
          </a:xfrm>
          <a:prstGeom prst="flowChartAlternate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90D7-C2F8-01F4-4380-DE9F432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F10A0-C258-8619-CA89-958BB8BAB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goal of this project was to explore the data to answer business questions</a:t>
            </a:r>
          </a:p>
          <a:p>
            <a:r>
              <a:rPr lang="en-US" sz="2400" dirty="0"/>
              <a:t>The data is on Airbnb and has two datasets:</a:t>
            </a:r>
          </a:p>
          <a:p>
            <a:pPr lvl="1"/>
            <a:r>
              <a:rPr lang="en-US" sz="2000" dirty="0"/>
              <a:t>Listings:</a:t>
            </a:r>
          </a:p>
          <a:p>
            <a:pPr lvl="2"/>
            <a:r>
              <a:rPr lang="en-US" sz="1600" dirty="0"/>
              <a:t>Rows: 279,360</a:t>
            </a:r>
          </a:p>
          <a:p>
            <a:pPr lvl="2"/>
            <a:r>
              <a:rPr lang="en-US" sz="1600" dirty="0"/>
              <a:t>Columns: 33 (name, </a:t>
            </a:r>
            <a:r>
              <a:rPr lang="en-US" sz="1600" dirty="0" err="1"/>
              <a:t>host_id</a:t>
            </a:r>
            <a:r>
              <a:rPr lang="en-US" sz="1600" dirty="0"/>
              <a:t>, </a:t>
            </a:r>
            <a:r>
              <a:rPr lang="en-US" sz="1600" dirty="0" err="1"/>
              <a:t>host_since</a:t>
            </a:r>
            <a:r>
              <a:rPr lang="en-US" sz="1600" dirty="0"/>
              <a:t>, </a:t>
            </a:r>
            <a:r>
              <a:rPr lang="en-US" sz="1600" dirty="0" err="1"/>
              <a:t>host_location</a:t>
            </a:r>
            <a:r>
              <a:rPr lang="en-US" sz="1600" dirty="0"/>
              <a:t>, </a:t>
            </a:r>
            <a:r>
              <a:rPr lang="en-US" sz="1600" dirty="0" err="1"/>
              <a:t>host_response_time</a:t>
            </a:r>
            <a:r>
              <a:rPr lang="en-US" sz="1600" dirty="0"/>
              <a:t>, </a:t>
            </a:r>
            <a:r>
              <a:rPr lang="en-US" sz="1600" dirty="0" err="1"/>
              <a:t>host_response_rate</a:t>
            </a:r>
            <a:r>
              <a:rPr lang="en-US" sz="1600" dirty="0"/>
              <a:t>, </a:t>
            </a:r>
            <a:r>
              <a:rPr lang="en-US" sz="1600" dirty="0" err="1"/>
              <a:t>host_acceptance_rate</a:t>
            </a:r>
            <a:r>
              <a:rPr lang="en-US" sz="1600" dirty="0"/>
              <a:t>, </a:t>
            </a:r>
            <a:r>
              <a:rPr lang="en-US" sz="1600" dirty="0" err="1"/>
              <a:t>host_is_superhost</a:t>
            </a:r>
            <a:r>
              <a:rPr lang="en-US" sz="1600" dirty="0"/>
              <a:t>, </a:t>
            </a:r>
            <a:r>
              <a:rPr lang="en-US" sz="1600" dirty="0" err="1"/>
              <a:t>host_total_listings_count</a:t>
            </a:r>
            <a:r>
              <a:rPr lang="en-US" sz="1600" dirty="0"/>
              <a:t>, </a:t>
            </a:r>
            <a:r>
              <a:rPr lang="en-US" sz="1600" dirty="0" err="1"/>
              <a:t>host_has_profile_pic</a:t>
            </a:r>
            <a:r>
              <a:rPr lang="en-US" sz="1600" dirty="0"/>
              <a:t>, </a:t>
            </a:r>
            <a:r>
              <a:rPr lang="en-US" sz="1600" dirty="0" err="1"/>
              <a:t>host_identity_verified</a:t>
            </a:r>
            <a:r>
              <a:rPr lang="en-US" sz="1600" dirty="0"/>
              <a:t>, </a:t>
            </a:r>
            <a:r>
              <a:rPr lang="en-US" sz="1600" dirty="0" err="1"/>
              <a:t>neighbourhood</a:t>
            </a:r>
            <a:r>
              <a:rPr lang="en-US" sz="1600" dirty="0"/>
              <a:t>, district, city, latitude, longitude, </a:t>
            </a:r>
            <a:r>
              <a:rPr lang="en-US" sz="1600" dirty="0" err="1"/>
              <a:t>property_type</a:t>
            </a:r>
            <a:r>
              <a:rPr lang="en-US" sz="1600" dirty="0"/>
              <a:t>	</a:t>
            </a:r>
            <a:r>
              <a:rPr lang="en-US" sz="1600" dirty="0" err="1"/>
              <a:t>room_type</a:t>
            </a:r>
            <a:r>
              <a:rPr lang="en-US" sz="1600" dirty="0"/>
              <a:t>, accommodates, bedrooms, amenities, price, </a:t>
            </a:r>
            <a:r>
              <a:rPr lang="en-US" sz="1600" dirty="0" err="1"/>
              <a:t>minimum_nights</a:t>
            </a:r>
            <a:r>
              <a:rPr lang="en-US" sz="1600" dirty="0"/>
              <a:t>, </a:t>
            </a:r>
            <a:r>
              <a:rPr lang="en-US" sz="1600" dirty="0" err="1"/>
              <a:t>maximum_nights</a:t>
            </a:r>
            <a:r>
              <a:rPr lang="en-US" sz="1600" dirty="0"/>
              <a:t>, </a:t>
            </a:r>
            <a:r>
              <a:rPr lang="en-US" sz="1600" dirty="0" err="1"/>
              <a:t>review_scores_rating</a:t>
            </a:r>
            <a:r>
              <a:rPr lang="en-US" sz="1600" dirty="0"/>
              <a:t>, </a:t>
            </a:r>
            <a:r>
              <a:rPr lang="en-US" sz="1600" dirty="0" err="1"/>
              <a:t>review_scores_accuracy</a:t>
            </a:r>
            <a:r>
              <a:rPr lang="en-US" sz="1600" dirty="0"/>
              <a:t>,  </a:t>
            </a:r>
            <a:r>
              <a:rPr lang="en-US" sz="1600" dirty="0" err="1"/>
              <a:t>review_scores_cleanliness</a:t>
            </a:r>
            <a:r>
              <a:rPr lang="en-US" sz="1600" dirty="0"/>
              <a:t>, </a:t>
            </a:r>
            <a:r>
              <a:rPr lang="en-US" sz="1600" dirty="0" err="1"/>
              <a:t>review_scores_checkin</a:t>
            </a:r>
            <a:r>
              <a:rPr lang="en-US" sz="1600" dirty="0"/>
              <a:t>, </a:t>
            </a:r>
            <a:r>
              <a:rPr lang="en-US" sz="1600" dirty="0" err="1"/>
              <a:t>review_scores_communication</a:t>
            </a:r>
            <a:r>
              <a:rPr lang="en-US" sz="1600" dirty="0"/>
              <a:t>, </a:t>
            </a:r>
            <a:r>
              <a:rPr lang="en-US" sz="1600" dirty="0" err="1"/>
              <a:t>review_scores_location</a:t>
            </a:r>
            <a:r>
              <a:rPr lang="en-US" sz="1600" dirty="0"/>
              <a:t>, </a:t>
            </a:r>
            <a:r>
              <a:rPr lang="en-US" sz="1600" dirty="0" err="1"/>
              <a:t>review_scores_value</a:t>
            </a:r>
            <a:r>
              <a:rPr lang="en-US" sz="1600" dirty="0"/>
              <a:t>)</a:t>
            </a:r>
          </a:p>
          <a:p>
            <a:pPr lvl="1"/>
            <a:r>
              <a:rPr lang="en-US" sz="1800" dirty="0"/>
              <a:t>Reviews:</a:t>
            </a:r>
          </a:p>
          <a:p>
            <a:pPr lvl="2"/>
            <a:r>
              <a:rPr lang="en-US" sz="1600" dirty="0"/>
              <a:t>Rows: 5,373,143</a:t>
            </a:r>
          </a:p>
          <a:p>
            <a:pPr lvl="2"/>
            <a:r>
              <a:rPr lang="en-US" sz="1600" dirty="0"/>
              <a:t>Columns: 4 (</a:t>
            </a:r>
            <a:r>
              <a:rPr lang="en-US" sz="1600" dirty="0" err="1"/>
              <a:t>listing_id</a:t>
            </a:r>
            <a:r>
              <a:rPr lang="en-US" sz="1600" dirty="0"/>
              <a:t>, </a:t>
            </a:r>
            <a:r>
              <a:rPr lang="en-US" sz="1600" dirty="0" err="1"/>
              <a:t>review_id</a:t>
            </a:r>
            <a:r>
              <a:rPr lang="en-US" sz="1600" dirty="0"/>
              <a:t>, date, </a:t>
            </a:r>
            <a:r>
              <a:rPr lang="en-US" sz="1600" dirty="0" err="1"/>
              <a:t>reviewer_id</a:t>
            </a:r>
            <a:r>
              <a:rPr lang="en-US" sz="1600" dirty="0"/>
              <a:t>)</a:t>
            </a:r>
          </a:p>
          <a:p>
            <a:endParaRPr lang="en-US" sz="2200" dirty="0"/>
          </a:p>
          <a:p>
            <a:pPr lvl="2"/>
            <a:endParaRPr lang="en-US" sz="1400" dirty="0"/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83681-E754-06D1-D843-4A85B6C0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3AD-16CC-4CA3-8203-65C0292FFEB1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4D0D9-7807-E0FC-0F81-B6589A69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Anthony Lewis</a:t>
            </a:r>
          </a:p>
        </p:txBody>
      </p:sp>
    </p:spTree>
    <p:extLst>
      <p:ext uri="{BB962C8B-B14F-4D97-AF65-F5344CB8AC3E}">
        <p14:creationId xmlns:p14="http://schemas.microsoft.com/office/powerpoint/2010/main" val="392108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9C21236D-D8C4-7C6D-36E0-5C4A41693E96}"/>
              </a:ext>
            </a:extLst>
          </p:cNvPr>
          <p:cNvSpPr/>
          <p:nvPr/>
        </p:nvSpPr>
        <p:spPr>
          <a:xfrm>
            <a:off x="4460033" y="1063689"/>
            <a:ext cx="3359020" cy="587828"/>
          </a:xfrm>
          <a:prstGeom prst="flowChartAlternate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6795F-554B-4CE0-F0EF-6AED5D2E783A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Business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276C0-6BDC-FDEB-C759-B0DD4A729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dirty="0"/>
              <a:t>What city has the most listings?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dirty="0"/>
              <a:t>What are the KPIs (total listings, overall average price, overall review, overall host response rate, overall host accept rate)?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dirty="0"/>
              <a:t>What are the top cities by paid and unpaid parking?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dirty="0"/>
              <a:t>Are there identifiable trends in seasonality in review data?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dirty="0"/>
              <a:t>How many hosts and </a:t>
            </a:r>
            <a:r>
              <a:rPr lang="en-US" sz="1900" dirty="0" err="1"/>
              <a:t>superhosts</a:t>
            </a:r>
            <a:r>
              <a:rPr lang="en-US" sz="1900" dirty="0"/>
              <a:t> are there?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dirty="0"/>
              <a:t>Do </a:t>
            </a:r>
            <a:r>
              <a:rPr lang="en-US" sz="1900" dirty="0" err="1"/>
              <a:t>superhosts</a:t>
            </a:r>
            <a:r>
              <a:rPr lang="en-US" sz="1900" dirty="0"/>
              <a:t> have better response to requests than hosts?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dirty="0"/>
              <a:t>Are there any negative relationships between a review score and another metric?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10112-428E-CFD5-2CEC-C0166580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3AD-16CC-4CA3-8203-65C0292FFEB1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220D6-A7ED-2664-47CC-207EED35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Anthony Lewis</a:t>
            </a:r>
          </a:p>
        </p:txBody>
      </p:sp>
    </p:spTree>
    <p:extLst>
      <p:ext uri="{BB962C8B-B14F-4D97-AF65-F5344CB8AC3E}">
        <p14:creationId xmlns:p14="http://schemas.microsoft.com/office/powerpoint/2010/main" val="121132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69AC05D1-A9FD-EFA8-6366-399E4A601ABF}"/>
              </a:ext>
            </a:extLst>
          </p:cNvPr>
          <p:cNvSpPr/>
          <p:nvPr/>
        </p:nvSpPr>
        <p:spPr>
          <a:xfrm>
            <a:off x="4217437" y="942299"/>
            <a:ext cx="3806890" cy="709224"/>
          </a:xfrm>
          <a:prstGeom prst="flowChartAlternate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D5FFF-7C9C-7F37-DDE0-83C68E46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C5D1A-2F1C-3241-2C77-39863F8F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0767"/>
            <a:ext cx="10515600" cy="423619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Process the data in Excel (</a:t>
            </a:r>
            <a:r>
              <a:rPr lang="en-US" sz="2400" i="1" dirty="0"/>
              <a:t>explored the listings dataset, cleaned and validated date, explored distribution</a:t>
            </a:r>
            <a:r>
              <a:rPr lang="en-US" sz="2400" dirty="0"/>
              <a:t>). Review data was too big for Excel, so it was loaded into Microsoft SQL (MS SQL) Server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Loaded data into MS SQL Server and analyzed the datasets, joining them when necessary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An Entity Relationship called ‘Airbnb Listing Reviews’ was created in MS SQL and queries were used to answer business questions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23D84-A102-96CE-E0C2-BCE0AA8D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3AD-16CC-4CA3-8203-65C0292FFEB1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71168-49AA-36D3-C52D-028B04F0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Anthony Lewis</a:t>
            </a:r>
          </a:p>
        </p:txBody>
      </p:sp>
    </p:spTree>
    <p:extLst>
      <p:ext uri="{BB962C8B-B14F-4D97-AF65-F5344CB8AC3E}">
        <p14:creationId xmlns:p14="http://schemas.microsoft.com/office/powerpoint/2010/main" val="374334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A81BEAD-98C7-6AFB-A439-F4132CB005A5}"/>
              </a:ext>
            </a:extLst>
          </p:cNvPr>
          <p:cNvSpPr/>
          <p:nvPr/>
        </p:nvSpPr>
        <p:spPr>
          <a:xfrm>
            <a:off x="2509935" y="932957"/>
            <a:ext cx="7221894" cy="746547"/>
          </a:xfrm>
          <a:prstGeom prst="flowChartAlternate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C173B-2B3A-23F8-C500-3CDEDF5B8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076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Analysis in SQL - Queries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7D09EE0-5EE4-FE6A-2FE5-8A81298A8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205" y="2006600"/>
            <a:ext cx="9004040" cy="382503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48141-1D61-9E8F-2468-C67523F2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3AD-16CC-4CA3-8203-65C0292FFEB1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2677E-FF40-4EF1-E9ED-369DEF8F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Anthony Lewis</a:t>
            </a:r>
          </a:p>
        </p:txBody>
      </p:sp>
    </p:spTree>
    <p:extLst>
      <p:ext uri="{BB962C8B-B14F-4D97-AF65-F5344CB8AC3E}">
        <p14:creationId xmlns:p14="http://schemas.microsoft.com/office/powerpoint/2010/main" val="2111126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A81BEAD-98C7-6AFB-A439-F4132CB005A5}"/>
              </a:ext>
            </a:extLst>
          </p:cNvPr>
          <p:cNvSpPr/>
          <p:nvPr/>
        </p:nvSpPr>
        <p:spPr>
          <a:xfrm>
            <a:off x="2528596" y="988948"/>
            <a:ext cx="7217380" cy="690563"/>
          </a:xfrm>
          <a:prstGeom prst="flowChartAlternate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C173B-2B3A-23F8-C500-3CDEDF5B8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9836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Analysis in SQL - Queries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C782ECD-5641-300C-9463-9AEFE6DC4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479" y="1950099"/>
            <a:ext cx="9060024" cy="314441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48141-1D61-9E8F-2468-C67523F2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3AD-16CC-4CA3-8203-65C0292FFEB1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2677E-FF40-4EF1-E9ED-369DEF8F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Anthony Lewis</a:t>
            </a:r>
          </a:p>
        </p:txBody>
      </p:sp>
    </p:spTree>
    <p:extLst>
      <p:ext uri="{BB962C8B-B14F-4D97-AF65-F5344CB8AC3E}">
        <p14:creationId xmlns:p14="http://schemas.microsoft.com/office/powerpoint/2010/main" val="532921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67EAF1-316C-D6BE-3A97-0EBDFF8BF019}"/>
              </a:ext>
            </a:extLst>
          </p:cNvPr>
          <p:cNvSpPr/>
          <p:nvPr/>
        </p:nvSpPr>
        <p:spPr>
          <a:xfrm>
            <a:off x="3209731" y="923638"/>
            <a:ext cx="5915608" cy="70922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2F4CC-806C-D413-54AF-064E6A8D9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SQL Analysis to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2A5C2-2270-3704-3356-307845BE6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I loaded the Listings and Review datasets into Tableau, Two data sources were designated: </a:t>
            </a:r>
          </a:p>
          <a:p>
            <a:pPr lvl="2"/>
            <a:r>
              <a:rPr lang="en-US" sz="1600" dirty="0"/>
              <a:t>The listings data</a:t>
            </a:r>
          </a:p>
          <a:p>
            <a:pPr lvl="2"/>
            <a:r>
              <a:rPr lang="en-US" sz="1600" dirty="0"/>
              <a:t>The joined dataset of Listings and Reviews </a:t>
            </a:r>
          </a:p>
          <a:p>
            <a:pPr lvl="3"/>
            <a:r>
              <a:rPr lang="en-US" dirty="0"/>
              <a:t>Joining was done on the physical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The data source page was used to process the data into accurate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 created several calculated fields and sets to transform and create visualizations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Some calculated fields such as Average, Count, Sum, If/Else were used to answer the business questions as follows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368DA-9D71-9201-A325-45AEDB53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3AD-16CC-4CA3-8203-65C0292FFEB1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236B6-7B05-206B-4A9E-529DE8B12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Anthony Lewis</a:t>
            </a:r>
          </a:p>
        </p:txBody>
      </p:sp>
    </p:spTree>
    <p:extLst>
      <p:ext uri="{BB962C8B-B14F-4D97-AF65-F5344CB8AC3E}">
        <p14:creationId xmlns:p14="http://schemas.microsoft.com/office/powerpoint/2010/main" val="152974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215B578B-5CD9-B12A-259D-ED8F5277CF08}"/>
              </a:ext>
            </a:extLst>
          </p:cNvPr>
          <p:cNvSpPr/>
          <p:nvPr/>
        </p:nvSpPr>
        <p:spPr>
          <a:xfrm>
            <a:off x="4124130" y="942298"/>
            <a:ext cx="4002833" cy="681232"/>
          </a:xfrm>
          <a:prstGeom prst="flowChartAlternate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FC5BB-AAB6-C789-D283-8E94FD33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First Dashboard</a:t>
            </a:r>
          </a:p>
        </p:txBody>
      </p:sp>
      <p:pic>
        <p:nvPicPr>
          <p:cNvPr id="7" name="slide2" descr="Dashboard 1">
            <a:extLst>
              <a:ext uri="{FF2B5EF4-FFF2-40B4-BE49-F238E27FC236}">
                <a16:creationId xmlns:a16="http://schemas.microsoft.com/office/drawing/2014/main" id="{C445AF3F-F1E6-5504-5099-BE47370A0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667" y="1846263"/>
            <a:ext cx="7154991" cy="40227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A5825-4767-AB37-09CF-D1390DE62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3AD-16CC-4CA3-8203-65C0292FFEB1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2F193-C1F5-8D53-C7F9-FA67D62F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Anthony Lewis</a:t>
            </a:r>
          </a:p>
        </p:txBody>
      </p:sp>
    </p:spTree>
    <p:extLst>
      <p:ext uri="{BB962C8B-B14F-4D97-AF65-F5344CB8AC3E}">
        <p14:creationId xmlns:p14="http://schemas.microsoft.com/office/powerpoint/2010/main" val="335972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400</TotalTime>
  <Words>854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</vt:lpstr>
      <vt:lpstr>Airbnb Destination Analysis</vt:lpstr>
      <vt:lpstr>Data Analysis Strategy </vt:lpstr>
      <vt:lpstr>Data Overview</vt:lpstr>
      <vt:lpstr>Business Task</vt:lpstr>
      <vt:lpstr>Data Workflow</vt:lpstr>
      <vt:lpstr>Data Analysis in SQL - Queries</vt:lpstr>
      <vt:lpstr>Data Analysis in SQL - Queries</vt:lpstr>
      <vt:lpstr>SQL Analysis to Tableau</vt:lpstr>
      <vt:lpstr>First Dashboard</vt:lpstr>
      <vt:lpstr>First Overall Findings</vt:lpstr>
      <vt:lpstr>Second Dashboard</vt:lpstr>
      <vt:lpstr>Second Overall Findings</vt:lpstr>
      <vt:lpstr>Thank you for viewing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Destination Analysis</dc:title>
  <dc:creator/>
  <cp:lastModifiedBy>Anthony Lewis</cp:lastModifiedBy>
  <cp:revision>11</cp:revision>
  <dcterms:created xsi:type="dcterms:W3CDTF">2023-10-09T02:47:26Z</dcterms:created>
  <dcterms:modified xsi:type="dcterms:W3CDTF">2023-10-09T21:33:29Z</dcterms:modified>
</cp:coreProperties>
</file>