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71" r:id="rId11"/>
    <p:sldId id="272" r:id="rId12"/>
    <p:sldId id="273" r:id="rId13"/>
    <p:sldId id="264" r:id="rId14"/>
    <p:sldId id="274" r:id="rId15"/>
    <p:sldId id="275" r:id="rId16"/>
    <p:sldId id="276" r:id="rId17"/>
    <p:sldId id="277" r:id="rId18"/>
    <p:sldId id="278" r:id="rId19"/>
    <p:sldId id="279" r:id="rId20"/>
    <p:sldId id="265" r:id="rId21"/>
    <p:sldId id="280" r:id="rId22"/>
    <p:sldId id="26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49D395-2312-4C9D-8790-098965235F44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FBDB24-1429-4A65-99AA-A8A9E449B51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nyfaces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7261.pdf" TargetMode="External"/><Relationship Id="rId7" Type="http://schemas.openxmlformats.org/officeDocument/2006/relationships/hyperlink" Target="https://vk.com/away.php?to=https%3A%2F%2Fhabr.com%2Fru%2Fcompany%2Fmailru%2Fblog%2F311706%2F&amp;cc_key=" TargetMode="External"/><Relationship Id="rId2" Type="http://schemas.openxmlformats.org/officeDocument/2006/relationships/hyperlink" Target="https://www.cs.unc.edu/~wliu/papers/GoogLeN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pdf/1605.07146.pdf" TargetMode="External"/><Relationship Id="rId4" Type="http://schemas.openxmlformats.org/officeDocument/2006/relationships/hyperlink" Target="https://arxiv.org/pdf/1512.03385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714752"/>
            <a:ext cx="6858000" cy="1162048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Халиков Даниил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Усов Федор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МОП 162</a:t>
            </a:r>
          </a:p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01 марта 2019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571480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Архитектуры для компьютерного зрения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030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ILSVRC 2014 Classification Challenge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3409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928802"/>
            <a:ext cx="355282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ILSVRC 2014 Detection Challenge</a:t>
            </a:r>
            <a:endParaRPr lang="ru-RU" dirty="0" smtClean="0"/>
          </a:p>
          <a:p>
            <a:r>
              <a:rPr lang="ru-RU" dirty="0" err="1" smtClean="0"/>
              <a:t>mAP</a:t>
            </a:r>
            <a:r>
              <a:rPr lang="ru-RU" dirty="0" smtClean="0"/>
              <a:t> – </a:t>
            </a:r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 smtClean="0"/>
              <a:t>average</a:t>
            </a:r>
            <a:r>
              <a:rPr lang="ru-RU" dirty="0" smtClean="0"/>
              <a:t> </a:t>
            </a:r>
            <a:r>
              <a:rPr lang="ru-RU" dirty="0" err="1" smtClean="0"/>
              <a:t>precision</a:t>
            </a:r>
            <a:endParaRPr lang="ru-RU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5676900" cy="160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3550" y="2643182"/>
            <a:ext cx="360045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 увеличении глубины</a:t>
            </a:r>
            <a:r>
              <a:rPr lang="en-US" dirty="0" smtClean="0"/>
              <a:t> </a:t>
            </a:r>
            <a:r>
              <a:rPr lang="ru-RU" dirty="0" err="1" smtClean="0"/>
              <a:t>нейросети</a:t>
            </a:r>
            <a:r>
              <a:rPr lang="ru-RU" dirty="0" smtClean="0"/>
              <a:t>  качество достигает предельного значения и потом начинает ухудшаться</a:t>
            </a:r>
            <a:r>
              <a:rPr lang="en-US" dirty="0" smtClean="0"/>
              <a:t>. </a:t>
            </a:r>
            <a:r>
              <a:rPr lang="ru-RU" dirty="0" smtClean="0"/>
              <a:t> Поэтому нужно остановиться вовремя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degradation problem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Авторы предлагают подход остаточных функций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357562"/>
            <a:ext cx="7215238" cy="30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Взяли архитектуру</a:t>
            </a:r>
            <a:r>
              <a:rPr lang="en-US" dirty="0" smtClean="0"/>
              <a:t> VGG</a:t>
            </a:r>
            <a:r>
              <a:rPr lang="ru-RU" dirty="0" smtClean="0"/>
              <a:t>, сузили, добавили дополнительные слои, а также </a:t>
            </a:r>
            <a:r>
              <a:rPr lang="ru-RU" dirty="0" err="1" smtClean="0"/>
              <a:t>шорткаты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Из-за </a:t>
            </a:r>
            <a:r>
              <a:rPr lang="ru-RU" dirty="0" err="1" smtClean="0"/>
              <a:t>шорткатов</a:t>
            </a:r>
            <a:r>
              <a:rPr lang="ru-RU" dirty="0" smtClean="0"/>
              <a:t> можем </a:t>
            </a:r>
            <a:r>
              <a:rPr lang="ru-RU" dirty="0" err="1" smtClean="0"/>
              <a:t>стакать</a:t>
            </a:r>
            <a:r>
              <a:rPr lang="ru-RU" dirty="0" smtClean="0"/>
              <a:t> слои друг за другом, так как не будет проблемы </a:t>
            </a:r>
            <a:r>
              <a:rPr lang="en-US" dirty="0" smtClean="0"/>
              <a:t>vanishing gradient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628654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Также используют идеи </a:t>
            </a:r>
            <a:r>
              <a:rPr lang="en-US" dirty="0" smtClean="0"/>
              <a:t>Google </a:t>
            </a:r>
            <a:r>
              <a:rPr lang="ru-RU" dirty="0" smtClean="0"/>
              <a:t>со сверткой 1</a:t>
            </a:r>
            <a:r>
              <a:rPr lang="en-US" dirty="0" smtClean="0"/>
              <a:t>x</a:t>
            </a:r>
            <a:r>
              <a:rPr lang="ru-RU" dirty="0" smtClean="0"/>
              <a:t>1, для изменения размерностей.</a:t>
            </a:r>
            <a:endParaRPr lang="ru-RU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58"/>
            <a:ext cx="4762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Видим, что в отличие от простых </a:t>
            </a:r>
            <a:r>
              <a:rPr lang="ru-RU" dirty="0" err="1" smtClean="0"/>
              <a:t>нейросетей</a:t>
            </a:r>
            <a:r>
              <a:rPr lang="ru-RU" dirty="0" smtClean="0"/>
              <a:t> без соединений, </a:t>
            </a:r>
            <a:r>
              <a:rPr lang="en-US" dirty="0" smtClean="0"/>
              <a:t>degradation problem </a:t>
            </a:r>
            <a:r>
              <a:rPr lang="ru-RU" dirty="0" smtClean="0"/>
              <a:t>удалось победить.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68267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endParaRPr lang="ru-RU" dirty="0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525" y="1214422"/>
            <a:ext cx="4562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5992"/>
            <a:ext cx="4500562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Как видим </a:t>
            </a:r>
            <a:r>
              <a:rPr lang="en-US" dirty="0" err="1" smtClean="0"/>
              <a:t>ResNet</a:t>
            </a:r>
            <a:r>
              <a:rPr lang="en-US" dirty="0" smtClean="0"/>
              <a:t> </a:t>
            </a:r>
            <a:r>
              <a:rPr lang="ru-RU" dirty="0" smtClean="0"/>
              <a:t>даже с 1202 слоями не сильно подвержен </a:t>
            </a:r>
            <a:r>
              <a:rPr lang="en-US" dirty="0" smtClean="0"/>
              <a:t>degradation problem</a:t>
            </a:r>
            <a:endParaRPr lang="ru-RU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4543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2357430"/>
            <a:ext cx="45434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</a:p>
          <a:p>
            <a:r>
              <a:rPr lang="ru-RU" dirty="0" err="1" smtClean="0"/>
              <a:t>Inception</a:t>
            </a:r>
            <a:endParaRPr lang="ru-RU" dirty="0" smtClean="0"/>
          </a:p>
          <a:p>
            <a:r>
              <a:rPr lang="ru-RU" dirty="0" err="1" smtClean="0"/>
              <a:t>ResNet</a:t>
            </a:r>
            <a:endParaRPr lang="en-US" dirty="0" smtClean="0"/>
          </a:p>
          <a:p>
            <a:r>
              <a:rPr lang="ru-RU" dirty="0" smtClean="0"/>
              <a:t>Inception-v4</a:t>
            </a:r>
          </a:p>
          <a:p>
            <a:r>
              <a:rPr lang="ru-RU" dirty="0" smtClean="0"/>
              <a:t>Inception-resnet-v2</a:t>
            </a:r>
          </a:p>
          <a:p>
            <a:r>
              <a:rPr lang="ru-RU" dirty="0" err="1" smtClean="0"/>
              <a:t>Wide</a:t>
            </a:r>
            <a:r>
              <a:rPr lang="ru-RU" dirty="0" smtClean="0"/>
              <a:t> </a:t>
            </a:r>
            <a:r>
              <a:rPr lang="ru-RU" dirty="0" err="1" smtClean="0"/>
              <a:t>ResNets</a:t>
            </a:r>
            <a:endParaRPr lang="ru-RU" dirty="0" smtClean="0"/>
          </a:p>
          <a:p>
            <a:r>
              <a:rPr lang="ru-RU" dirty="0" err="1" smtClean="0"/>
              <a:t>DenseNet</a:t>
            </a:r>
            <a:endParaRPr lang="ru-RU" dirty="0" smtClean="0"/>
          </a:p>
          <a:p>
            <a:r>
              <a:rPr lang="ru-RU" dirty="0" smtClean="0"/>
              <a:t>Выводы</a:t>
            </a:r>
            <a:endParaRPr lang="en-US" dirty="0" smtClean="0"/>
          </a:p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Inception v4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Основное предположение</a:t>
            </a:r>
            <a:r>
              <a:rPr lang="en-US" dirty="0" smtClean="0"/>
              <a:t> </a:t>
            </a:r>
            <a:r>
              <a:rPr lang="ru-RU" dirty="0" smtClean="0"/>
              <a:t>от авторов </a:t>
            </a:r>
            <a:r>
              <a:rPr lang="en-US" dirty="0" err="1" smtClean="0"/>
              <a:t>ResNet</a:t>
            </a:r>
            <a:r>
              <a:rPr lang="en-US" dirty="0" smtClean="0"/>
              <a:t>’</a:t>
            </a:r>
            <a:r>
              <a:rPr lang="ru-RU" dirty="0" smtClean="0"/>
              <a:t>а, что для построения очень глубоких </a:t>
            </a:r>
            <a:r>
              <a:rPr lang="ru-RU" dirty="0" err="1" smtClean="0"/>
              <a:t>нейросетей</a:t>
            </a:r>
            <a:r>
              <a:rPr lang="ru-RU" dirty="0" smtClean="0"/>
              <a:t> обязательно присущи </a:t>
            </a:r>
            <a:r>
              <a:rPr lang="ru-RU" dirty="0" err="1" smtClean="0"/>
              <a:t>идентити-соединения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Авторы </a:t>
            </a:r>
            <a:r>
              <a:rPr lang="en-US" dirty="0" smtClean="0"/>
              <a:t>Inception v4 </a:t>
            </a:r>
            <a:r>
              <a:rPr lang="ru-RU" dirty="0" smtClean="0"/>
              <a:t>показали, что по крайней мере, для классификации изображений можно обойтись без них.</a:t>
            </a:r>
          </a:p>
          <a:p>
            <a:r>
              <a:rPr lang="ru-RU" dirty="0" smtClean="0"/>
              <a:t>Видоизменяем блоки </a:t>
            </a:r>
            <a:r>
              <a:rPr lang="ru-RU" dirty="0" err="1" smtClean="0"/>
              <a:t>инсепшна</a:t>
            </a:r>
            <a:r>
              <a:rPr lang="ru-RU" dirty="0" smtClean="0"/>
              <a:t>, упрощаем саму модель, убирая лишние элементы.</a:t>
            </a:r>
          </a:p>
          <a:p>
            <a:endParaRPr lang="en-US" dirty="0" smtClean="0">
              <a:hlinkClick r:id="rId2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Inception v4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 модуля </a:t>
            </a:r>
            <a:r>
              <a:rPr lang="en-US" dirty="0" smtClean="0"/>
              <a:t>Inception-B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85728"/>
            <a:ext cx="23145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4362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ÐµÐ±Ð¸ÑÐµÑÑ Ð¼ÐµÐ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6453186" cy="483989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Inception Res-Net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Совмещаем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72066" y="564357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ResNet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564357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Inception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Inception Res-Net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043626" cy="4937760"/>
          </a:xfrm>
        </p:spPr>
        <p:txBody>
          <a:bodyPr/>
          <a:lstStyle/>
          <a:p>
            <a:r>
              <a:rPr lang="ru-RU" dirty="0" smtClean="0"/>
              <a:t>Просто увеличили число </a:t>
            </a:r>
            <a:r>
              <a:rPr lang="en-US" dirty="0" smtClean="0"/>
              <a:t>inception</a:t>
            </a:r>
            <a:r>
              <a:rPr lang="ru-RU" dirty="0" smtClean="0"/>
              <a:t>-блоков и добавили к ним </a:t>
            </a:r>
            <a:r>
              <a:rPr lang="ru-RU" dirty="0" err="1" smtClean="0"/>
              <a:t>шорткаты</a:t>
            </a:r>
            <a:r>
              <a:rPr lang="ru-RU" dirty="0" smtClean="0"/>
              <a:t>, применяем </a:t>
            </a:r>
            <a:r>
              <a:rPr lang="en-US" dirty="0" smtClean="0"/>
              <a:t>BN </a:t>
            </a:r>
            <a:r>
              <a:rPr lang="ru-RU" dirty="0" smtClean="0"/>
              <a:t>только вне этих блоков.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14290"/>
            <a:ext cx="25717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00306"/>
            <a:ext cx="3929090" cy="406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Inception Res-Net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 для </a:t>
            </a:r>
            <a:r>
              <a:rPr lang="en-US" dirty="0" smtClean="0"/>
              <a:t>Inception-A</a:t>
            </a:r>
            <a:endParaRPr lang="ru-RU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4566771" cy="294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928802"/>
            <a:ext cx="3876697" cy="37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358246" cy="583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2"/>
            <a:ext cx="5090227" cy="568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Wide </a:t>
            </a:r>
            <a:r>
              <a:rPr lang="en-US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Identity mapping – </a:t>
            </a:r>
            <a:r>
              <a:rPr lang="ru-RU" dirty="0" smtClean="0"/>
              <a:t>сдвинем нелинейность на шаг назад, выход из блока неизменным доходит до выхода блока</a:t>
            </a:r>
            <a:r>
              <a:rPr lang="en-US" dirty="0" smtClean="0"/>
              <a:t>, </a:t>
            </a:r>
            <a:r>
              <a:rPr lang="ru-RU" dirty="0" smtClean="0"/>
              <a:t>а нелинейность берется в остаточной сети.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73628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Wide </a:t>
            </a:r>
            <a:r>
              <a:rPr lang="en-US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Главная проблема </a:t>
            </a:r>
            <a:r>
              <a:rPr lang="en-US" dirty="0" err="1" smtClean="0"/>
              <a:t>ResNet</a:t>
            </a:r>
            <a:r>
              <a:rPr lang="en-US" dirty="0" smtClean="0"/>
              <a:t> –</a:t>
            </a:r>
            <a:r>
              <a:rPr lang="ru-RU" dirty="0" smtClean="0"/>
              <a:t> градиент, распространяясь по сети, плохо заходит в </a:t>
            </a:r>
            <a:r>
              <a:rPr lang="en-US" dirty="0" smtClean="0"/>
              <a:t>Residual </a:t>
            </a:r>
            <a:r>
              <a:rPr lang="ru-RU" dirty="0" smtClean="0"/>
              <a:t>блоки, только немного блоков запоминают полезную информацию.</a:t>
            </a:r>
          </a:p>
          <a:p>
            <a:r>
              <a:rPr lang="ru-RU" dirty="0" smtClean="0"/>
              <a:t>Авторы утверждают, что главная сила именно в </a:t>
            </a:r>
            <a:r>
              <a:rPr lang="ru-RU" dirty="0" err="1" smtClean="0"/>
              <a:t>рес-блоках</a:t>
            </a:r>
            <a:r>
              <a:rPr lang="ru-RU" dirty="0" smtClean="0"/>
              <a:t>, а не в глубине, поэтому увеличим ширину.</a:t>
            </a:r>
          </a:p>
          <a:p>
            <a:r>
              <a:rPr lang="ru-RU" dirty="0" smtClean="0"/>
              <a:t>Предлагалось использовать </a:t>
            </a:r>
            <a:r>
              <a:rPr lang="en-US" dirty="0" smtClean="0"/>
              <a:t>dropout </a:t>
            </a:r>
            <a:r>
              <a:rPr lang="ru-RU" dirty="0" smtClean="0"/>
              <a:t>в </a:t>
            </a:r>
            <a:r>
              <a:rPr lang="ru-RU" dirty="0" err="1" smtClean="0"/>
              <a:t>шорткатах</a:t>
            </a:r>
            <a:r>
              <a:rPr lang="ru-RU" dirty="0" smtClean="0"/>
              <a:t> – не получилось, поэтому попробуем использовать в остаточной сети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Wide </a:t>
            </a:r>
            <a:r>
              <a:rPr lang="en-US" dirty="0" err="1" smtClean="0"/>
              <a:t>ResNet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/>
          </a:bodyPr>
          <a:lstStyle/>
          <a:p>
            <a:r>
              <a:rPr lang="ru-RU" dirty="0" smtClean="0"/>
              <a:t>Экспериментируем с разными блоками и их количеством.</a:t>
            </a:r>
          </a:p>
          <a:p>
            <a:r>
              <a:rPr lang="ru-RU" dirty="0" smtClean="0"/>
              <a:t>Базовая архитектура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Дропаут</a:t>
            </a:r>
            <a:r>
              <a:rPr lang="ru-RU" dirty="0" smtClean="0"/>
              <a:t> между конволюциями и после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избежания</a:t>
            </a:r>
            <a:r>
              <a:rPr lang="ru-RU" dirty="0" smtClean="0"/>
              <a:t> </a:t>
            </a:r>
            <a:r>
              <a:rPr lang="en-US" dirty="0" smtClean="0"/>
              <a:t>BN</a:t>
            </a:r>
            <a:endParaRPr lang="ru-RU" dirty="0" smtClean="0"/>
          </a:p>
          <a:p>
            <a:r>
              <a:rPr lang="en-US" dirty="0" smtClean="0"/>
              <a:t>N – </a:t>
            </a:r>
            <a:r>
              <a:rPr lang="ru-RU" dirty="0" smtClean="0"/>
              <a:t>количество блоков в группе, </a:t>
            </a:r>
            <a:r>
              <a:rPr lang="en-US" dirty="0" smtClean="0"/>
              <a:t>k – </a:t>
            </a:r>
            <a:r>
              <a:rPr lang="ru-RU" dirty="0" smtClean="0"/>
              <a:t>множитель количества признаков, </a:t>
            </a:r>
            <a:r>
              <a:rPr lang="en-US" dirty="0" smtClean="0"/>
              <a:t>l – </a:t>
            </a:r>
            <a:r>
              <a:rPr lang="ru-RU" dirty="0" smtClean="0"/>
              <a:t>число конволюций в блоке.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785926"/>
            <a:ext cx="41433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Стоит задача классификации и распознавания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</a:p>
          <a:p>
            <a:r>
              <a:rPr lang="ru-RU" dirty="0" err="1" smtClean="0"/>
              <a:t>Датасеты</a:t>
            </a:r>
            <a:r>
              <a:rPr lang="en-US" dirty="0" smtClean="0"/>
              <a:t>: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7285352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643050"/>
            <a:ext cx="1809745" cy="120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6972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3643314"/>
            <a:ext cx="41433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571876"/>
            <a:ext cx="4214842" cy="276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Расширение последовательно улучшает </a:t>
            </a:r>
            <a:r>
              <a:rPr lang="ru-RU" dirty="0" err="1" smtClean="0"/>
              <a:t>перфоманс</a:t>
            </a:r>
            <a:endParaRPr lang="ru-RU" dirty="0" smtClean="0"/>
          </a:p>
          <a:p>
            <a:r>
              <a:rPr lang="ru-RU" dirty="0" smtClean="0"/>
              <a:t>Увеличение глубины и ширины помогает пока кол-во параметров не становится большим, требуется сильная регуляризация.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67532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 эффектом </a:t>
            </a:r>
            <a:r>
              <a:rPr lang="ru-RU" dirty="0" err="1" smtClean="0"/>
              <a:t>дропаута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Несмотря на то, что </a:t>
            </a:r>
            <a:r>
              <a:rPr lang="ru-RU" dirty="0" err="1" smtClean="0"/>
              <a:t>дропаут</a:t>
            </a:r>
            <a:r>
              <a:rPr lang="en-US" dirty="0" smtClean="0"/>
              <a:t> </a:t>
            </a:r>
            <a:r>
              <a:rPr lang="ru-RU" dirty="0" smtClean="0"/>
              <a:t>считается хуже </a:t>
            </a:r>
            <a:r>
              <a:rPr lang="en-US" dirty="0" smtClean="0"/>
              <a:t>BN</a:t>
            </a:r>
            <a:r>
              <a:rPr lang="ru-RU" dirty="0" smtClean="0"/>
              <a:t>, авторы показали, что он неплохо </a:t>
            </a:r>
            <a:r>
              <a:rPr lang="ru-RU" dirty="0" err="1" smtClean="0"/>
              <a:t>регуляризует</a:t>
            </a:r>
            <a:r>
              <a:rPr lang="ru-RU" dirty="0" smtClean="0"/>
              <a:t> широкие и глубокие </a:t>
            </a:r>
            <a:r>
              <a:rPr lang="ru-RU" dirty="0" err="1" smtClean="0"/>
              <a:t>нейросети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целом, </a:t>
            </a:r>
            <a:r>
              <a:rPr lang="en-US" dirty="0" smtClean="0"/>
              <a:t>WRN </a:t>
            </a:r>
            <a:r>
              <a:rPr lang="ru-RU" dirty="0" smtClean="0"/>
              <a:t>гораздо быстрее</a:t>
            </a:r>
          </a:p>
          <a:p>
            <a:pPr>
              <a:buNone/>
            </a:pPr>
            <a:r>
              <a:rPr lang="ru-RU" dirty="0" smtClean="0"/>
              <a:t>    обучаются, чем </a:t>
            </a:r>
            <a:r>
              <a:rPr lang="en-US" dirty="0" err="1" smtClean="0"/>
              <a:t>resnet</a:t>
            </a:r>
            <a:r>
              <a:rPr lang="en-US" dirty="0" smtClean="0"/>
              <a:t>’</a:t>
            </a:r>
            <a:r>
              <a:rPr lang="ru-RU" dirty="0" err="1" smtClean="0"/>
              <a:t>ы</a:t>
            </a:r>
            <a:r>
              <a:rPr lang="ru-RU" dirty="0" smtClean="0"/>
              <a:t> до этого.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285860"/>
            <a:ext cx="49720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071942"/>
            <a:ext cx="19145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DenseNet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Все последние эффективные архитектуры до этого использовали одну и ту же идею</a:t>
            </a:r>
            <a:r>
              <a:rPr lang="en-US" dirty="0" smtClean="0"/>
              <a:t>: </a:t>
            </a:r>
            <a:r>
              <a:rPr lang="ru-RU" dirty="0" err="1" smtClean="0"/>
              <a:t>шорткат</a:t>
            </a:r>
            <a:r>
              <a:rPr lang="ru-RU" dirty="0" smtClean="0"/>
              <a:t> от предыдущего слоя к следующему.</a:t>
            </a:r>
          </a:p>
          <a:p>
            <a:r>
              <a:rPr lang="ru-RU" dirty="0" smtClean="0"/>
              <a:t>Используем ту же идею, но сделаем </a:t>
            </a:r>
            <a:r>
              <a:rPr lang="ru-RU" dirty="0" err="1" smtClean="0"/>
              <a:t>шорткаты</a:t>
            </a:r>
            <a:r>
              <a:rPr lang="ru-RU" dirty="0" smtClean="0"/>
              <a:t> от каждого слоя к каждому в блоке. Следовательно можем </a:t>
            </a:r>
            <a:r>
              <a:rPr lang="ru-RU" dirty="0" err="1" smtClean="0"/>
              <a:t>реюзать</a:t>
            </a:r>
            <a:r>
              <a:rPr lang="ru-RU" dirty="0" smtClean="0"/>
              <a:t> не только предыдущий, но и любой слой до текущего.</a:t>
            </a:r>
          </a:p>
          <a:p>
            <a:endParaRPr lang="ru-RU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714752"/>
            <a:ext cx="4214842" cy="299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DenseNet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Используем не сумму, а конкатенацию(размерности </a:t>
            </a:r>
            <a:r>
              <a:rPr lang="ru-RU" dirty="0" err="1" smtClean="0"/>
              <a:t>фичер-мапов</a:t>
            </a:r>
            <a:r>
              <a:rPr lang="ru-RU" dirty="0" smtClean="0"/>
              <a:t> одинаковы).</a:t>
            </a:r>
          </a:p>
          <a:p>
            <a:r>
              <a:rPr lang="ru-RU" dirty="0" smtClean="0"/>
              <a:t>Неожиданно, уменьшается количество параметров, так как не надо обучать лишние </a:t>
            </a:r>
            <a:r>
              <a:rPr lang="ru-RU" dirty="0" err="1" smtClean="0"/>
              <a:t>фичер-мапы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Каждый слой получает доступ к текущему градиенту, решает проблему затухания.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DenseNet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Ширина очень маленькая</a:t>
            </a:r>
          </a:p>
          <a:p>
            <a:r>
              <a:rPr lang="ru-RU" dirty="0" err="1" smtClean="0"/>
              <a:t>Даун-семплинг</a:t>
            </a:r>
            <a:r>
              <a:rPr lang="ru-RU" dirty="0" smtClean="0"/>
              <a:t> выполняется в </a:t>
            </a:r>
            <a:r>
              <a:rPr lang="en-US" dirty="0" smtClean="0"/>
              <a:t>transition</a:t>
            </a:r>
            <a:r>
              <a:rPr lang="ru-RU" dirty="0" smtClean="0"/>
              <a:t>-слоях между </a:t>
            </a:r>
            <a:r>
              <a:rPr lang="en-US" dirty="0" smtClean="0"/>
              <a:t>dense-</a:t>
            </a:r>
            <a:r>
              <a:rPr lang="ru-RU" dirty="0" smtClean="0"/>
              <a:t>блоками.</a:t>
            </a:r>
            <a:endParaRPr lang="ru-RU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78684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072462" cy="502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8229600" cy="493776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5572164" cy="262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500438"/>
            <a:ext cx="8818374" cy="29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Соединения оказывают эффект регуляризации, на маленьких </a:t>
            </a:r>
            <a:r>
              <a:rPr lang="ru-RU" dirty="0" err="1" smtClean="0"/>
              <a:t>датасетах</a:t>
            </a:r>
            <a:r>
              <a:rPr lang="ru-RU" dirty="0" smtClean="0"/>
              <a:t> позволяет избежать переобучение.</a:t>
            </a:r>
          </a:p>
          <a:p>
            <a:r>
              <a:rPr lang="ru-RU" dirty="0" smtClean="0"/>
              <a:t>«Умное» использование параметров, их меньшее количество для достижения хорошего результата.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Архитектура играет важную роль</a:t>
            </a:r>
          </a:p>
          <a:p>
            <a:r>
              <a:rPr lang="ru-RU" dirty="0" smtClean="0"/>
              <a:t>Строятся из однотипных блоков</a:t>
            </a:r>
          </a:p>
          <a:p>
            <a:r>
              <a:rPr lang="ru-RU" dirty="0" smtClean="0"/>
              <a:t>Учитывается не только точность, но и скорость обучения.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SVHN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786742" cy="471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литературы: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https://www.cs.unc.edu/~</a:t>
            </a:r>
            <a:r>
              <a:rPr lang="en-US" dirty="0" smtClean="0">
                <a:hlinkClick r:id="rId2"/>
              </a:rPr>
              <a:t>wliu/papers/GoogLeNet.pdf</a:t>
            </a:r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arxiv.org/pdf/1602.07261.pdf</a:t>
            </a:r>
            <a:endParaRPr lang="ru-RU" dirty="0"/>
          </a:p>
          <a:p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arxiv.org/pdf/1512.03385.pdf</a:t>
            </a:r>
            <a:endParaRPr lang="ru-RU" dirty="0"/>
          </a:p>
          <a:p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arxiv.org/pdf/1605.07146.pdf</a:t>
            </a:r>
            <a:endParaRPr lang="ru-RU" dirty="0"/>
          </a:p>
          <a:p>
            <a:r>
              <a:rPr lang="en-US" u="sng" dirty="0">
                <a:hlinkClick r:id="rId6"/>
              </a:rPr>
              <a:t>https://</a:t>
            </a:r>
            <a:r>
              <a:rPr lang="en-US" u="sng" dirty="0" smtClean="0">
                <a:hlinkClick r:id="rId6"/>
              </a:rPr>
              <a:t>arxiv.org/pdf/1608.06993.pdf</a:t>
            </a:r>
            <a:endParaRPr lang="ru-RU" u="sng" dirty="0" smtClean="0"/>
          </a:p>
          <a:p>
            <a:r>
              <a:rPr lang="en-US" dirty="0">
                <a:hlinkClick r:id="rId7"/>
              </a:rPr>
              <a:t>https://habr.com/ru/company/mailru/blog/311706/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4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CIFAR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58311"/>
            <a:ext cx="6215106" cy="467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14422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Для увеличения точности </a:t>
            </a:r>
            <a:r>
              <a:rPr lang="en-US" dirty="0" smtClean="0"/>
              <a:t>CNN </a:t>
            </a:r>
            <a:r>
              <a:rPr lang="ru-RU" dirty="0" smtClean="0"/>
              <a:t>не можем наивно увеличивать глубину и ширину, так как это грозит большими вычислительными затратами, а также переобучением</a:t>
            </a:r>
            <a:r>
              <a:rPr lang="en-US" dirty="0" smtClean="0"/>
              <a:t>(</a:t>
            </a:r>
            <a:r>
              <a:rPr lang="ru-RU" dirty="0" smtClean="0"/>
              <a:t>большое кол-во параметров) и проблемой затухания градиента</a:t>
            </a:r>
          </a:p>
          <a:p>
            <a:r>
              <a:rPr lang="en-US" dirty="0" smtClean="0"/>
              <a:t>=&gt;</a:t>
            </a:r>
          </a:p>
          <a:p>
            <a:r>
              <a:rPr lang="ru-RU" dirty="0" smtClean="0"/>
              <a:t>Надо придумывать новые подходы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Motivation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err="1" smtClean="0"/>
              <a:t>Arora</a:t>
            </a:r>
            <a:r>
              <a:rPr lang="ru-RU" dirty="0" smtClean="0"/>
              <a:t> о представлении распределения данных глубокой разреженной </a:t>
            </a:r>
            <a:r>
              <a:rPr lang="ru-RU" dirty="0" err="1" smtClean="0"/>
              <a:t>нейросетью</a:t>
            </a:r>
            <a:r>
              <a:rPr lang="ru-RU" dirty="0" smtClean="0"/>
              <a:t> </a:t>
            </a:r>
            <a:r>
              <a:rPr lang="en-US" dirty="0" smtClean="0"/>
              <a:t>=&gt; </a:t>
            </a:r>
            <a:r>
              <a:rPr lang="ru-RU" dirty="0" smtClean="0"/>
              <a:t>Можем построить оптимальную </a:t>
            </a:r>
            <a:r>
              <a:rPr lang="ru-RU" dirty="0" err="1" smtClean="0"/>
              <a:t>sparse</a:t>
            </a:r>
            <a:r>
              <a:rPr lang="ru-RU" dirty="0" smtClean="0"/>
              <a:t> архитектуру, анализируя </a:t>
            </a:r>
            <a:r>
              <a:rPr lang="ru-RU" dirty="0" err="1" smtClean="0"/>
              <a:t>корелляции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Принцип </a:t>
            </a:r>
            <a:r>
              <a:rPr lang="ru-RU" dirty="0" err="1" smtClean="0"/>
              <a:t>Гебба</a:t>
            </a:r>
            <a:endParaRPr lang="ru-RU" dirty="0" smtClean="0"/>
          </a:p>
          <a:p>
            <a:r>
              <a:rPr lang="ru-RU" dirty="0" smtClean="0"/>
              <a:t>Делаем похожим на </a:t>
            </a:r>
            <a:r>
              <a:rPr lang="en-US" dirty="0" smtClean="0"/>
              <a:t>sparse</a:t>
            </a:r>
            <a:r>
              <a:rPr lang="ru-RU" dirty="0" smtClean="0"/>
              <a:t> , но с плотными компонентами для сохранения скорости вычислений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Inception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Свертка 1х1 – ловим корреляции </a:t>
            </a:r>
            <a:r>
              <a:rPr lang="ru-RU" dirty="0" err="1" smtClean="0"/>
              <a:t>фичер</a:t>
            </a:r>
            <a:r>
              <a:rPr lang="ru-RU" dirty="0" smtClean="0"/>
              <a:t> </a:t>
            </a:r>
            <a:r>
              <a:rPr lang="ru-RU" dirty="0" err="1" smtClean="0"/>
              <a:t>мапов</a:t>
            </a:r>
            <a:endParaRPr lang="ru-RU" dirty="0" smtClean="0"/>
          </a:p>
          <a:p>
            <a:pPr lvl="1"/>
            <a:r>
              <a:rPr lang="ru-RU" dirty="0" smtClean="0"/>
              <a:t> Наибольшее число корреляций</a:t>
            </a:r>
          </a:p>
          <a:p>
            <a:r>
              <a:rPr lang="ru-RU" dirty="0" smtClean="0"/>
              <a:t>Чуть меньшее количество будет 3х3, 5х5 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 smtClean="0"/>
              <a:t>Также 1</a:t>
            </a:r>
            <a:r>
              <a:rPr lang="en-US" dirty="0" smtClean="0"/>
              <a:t>x</a:t>
            </a:r>
            <a:r>
              <a:rPr lang="ru-RU" dirty="0" smtClean="0"/>
              <a:t>1 позволяет произвольно понижать или увеличивать размерность</a:t>
            </a:r>
          </a:p>
          <a:p>
            <a:pPr lvl="1"/>
            <a:r>
              <a:rPr lang="ru-RU" dirty="0" smtClean="0"/>
              <a:t>Например, уменьшаем размерность перед энергозатратными операциями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256"/>
            <a:ext cx="6991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Inception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r>
              <a:rPr lang="ru-RU" dirty="0" smtClean="0"/>
              <a:t>-блок</a:t>
            </a:r>
            <a:endParaRPr lang="ru-RU" dirty="0"/>
          </a:p>
        </p:txBody>
      </p:sp>
      <p:pic>
        <p:nvPicPr>
          <p:cNvPr id="1026" name="Picture 2" descr="https://hsto.org/files/31c/247/e82/31c247e82d57421cb4ed3822c91ec3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4218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940</TotalTime>
  <Words>722</Words>
  <Application>Microsoft Office PowerPoint</Application>
  <PresentationFormat>Экран (4:3)</PresentationFormat>
  <Paragraphs>160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Bookman Old Style</vt:lpstr>
      <vt:lpstr>Calibri</vt:lpstr>
      <vt:lpstr>Cambria</vt:lpstr>
      <vt:lpstr>Gill Sans MT</vt:lpstr>
      <vt:lpstr>Times New Roman</vt:lpstr>
      <vt:lpstr>Wingdings</vt:lpstr>
      <vt:lpstr>Wingdings 3</vt:lpstr>
      <vt:lpstr>Начальная</vt:lpstr>
      <vt:lpstr>Халиков Даниил Усов Федор</vt:lpstr>
      <vt:lpstr>План</vt:lpstr>
      <vt:lpstr>Motivation</vt:lpstr>
      <vt:lpstr>Motivation</vt:lpstr>
      <vt:lpstr>Motivation</vt:lpstr>
      <vt:lpstr>Motivation</vt:lpstr>
      <vt:lpstr>Motivation</vt:lpstr>
      <vt:lpstr>Inception</vt:lpstr>
      <vt:lpstr>Inception</vt:lpstr>
      <vt:lpstr>Презентация PowerPoint</vt:lpstr>
      <vt:lpstr>Результаты</vt:lpstr>
      <vt:lpstr>Результаты</vt:lpstr>
      <vt:lpstr>ResNet</vt:lpstr>
      <vt:lpstr>ResNet</vt:lpstr>
      <vt:lpstr>ResNet</vt:lpstr>
      <vt:lpstr>Результаты</vt:lpstr>
      <vt:lpstr>Результаты</vt:lpstr>
      <vt:lpstr>Результаты</vt:lpstr>
      <vt:lpstr>Результаты</vt:lpstr>
      <vt:lpstr>Inception v4 </vt:lpstr>
      <vt:lpstr>Inception v4 </vt:lpstr>
      <vt:lpstr>Inception Res-Net</vt:lpstr>
      <vt:lpstr>Inception Res-Net</vt:lpstr>
      <vt:lpstr>Inception Res-Net</vt:lpstr>
      <vt:lpstr>Результаты</vt:lpstr>
      <vt:lpstr>Результаты</vt:lpstr>
      <vt:lpstr>Wide ResNet</vt:lpstr>
      <vt:lpstr>Wide ResNet</vt:lpstr>
      <vt:lpstr>Wide ResNet</vt:lpstr>
      <vt:lpstr>Результаты</vt:lpstr>
      <vt:lpstr>Результаты</vt:lpstr>
      <vt:lpstr>Результаты</vt:lpstr>
      <vt:lpstr>DenseNet</vt:lpstr>
      <vt:lpstr>DenseNet</vt:lpstr>
      <vt:lpstr>DenseNet</vt:lpstr>
      <vt:lpstr>Результаты</vt:lpstr>
      <vt:lpstr>Результаты</vt:lpstr>
      <vt:lpstr>Результаты</vt:lpstr>
      <vt:lpstr>Выводы</vt:lpstr>
      <vt:lpstr>Список литературы: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Халиков Даниил Усов Федор</dc:title>
  <dc:creator>Daniil</dc:creator>
  <cp:lastModifiedBy>Усов Федор Андреевич</cp:lastModifiedBy>
  <cp:revision>90</cp:revision>
  <dcterms:created xsi:type="dcterms:W3CDTF">2019-02-27T17:17:39Z</dcterms:created>
  <dcterms:modified xsi:type="dcterms:W3CDTF">2019-03-01T08:46:00Z</dcterms:modified>
</cp:coreProperties>
</file>