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vk.com/away.php?utf=1&amp;to=https%3A%2F%2Fwww.intuit.ru%2Fstudies%2Fcourses%2F10619%2F1103%2Flecture%2F18229" TargetMode="External"/><Relationship Id="rId13" Type="http://schemas.openxmlformats.org/officeDocument/2006/relationships/hyperlink" Target="https://vk.com/away.php?utf=1&amp;to=http%3A%2F%2Fmm-dsp.com%2Ffiles%2F%D0%9F%D0%BE%D0%B8%D1%81%D0%BA%2520%D0%BF%D0%BE%D1%85%D0%BE%D0%B6%D0%B8%D1%85%2520%D1%84%D0%BE%D1%82%D0%BE%D0%B3%D1%80%D0%B0%D1%84%D0%B8%D0%B9%2520%D0%B2%2520%D0%B1%D0%B0%D0%B7%D0%B5%2520%D0%B4%D0%B0%D0%BD%D0%BD%D1%8B%D1%85.pdf" TargetMode="External"/><Relationship Id="rId3" Type="http://schemas.openxmlformats.org/officeDocument/2006/relationships/hyperlink" Target="https://vk.com/away.php?utf=1&amp;to=https%3A%2F%2Fwww.youtube.com%2Fwatch%3Fv%3DBxEQbfbck9M%26list%3DPLwwk4BHih4fhN4UIa3dDHSesDRNE_NcQP%26index%3D6" TargetMode="External"/><Relationship Id="rId7" Type="http://schemas.openxmlformats.org/officeDocument/2006/relationships/hyperlink" Target="http://www.pvsm.ru/news/57048" TargetMode="External"/><Relationship Id="rId12" Type="http://schemas.openxmlformats.org/officeDocument/2006/relationships/hyperlink" Target="https://vk.com/away.php?utf=1&amp;to=https%3A%2F%2Fwww.intuit.ru%2Fstudies%2Fcourses%2F10621%2F1105%2Flecture%2F17983%3Fpage%3D2" TargetMode="External"/><Relationship Id="rId2" Type="http://schemas.openxmlformats.org/officeDocument/2006/relationships/hyperlink" Target="https://en.wikipedia.org/wiki/Haar-like_fea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k.com/away.php?utf=1&amp;to=https%3A%2F%2Fwww.hse.ru%2Fdata%2F2013%2F05%2F31%2F1284710405%2F%D0%B4%D0%B8%D0%BF%D0%BB%D0%BE%D0%BC.pdf" TargetMode="External"/><Relationship Id="rId11" Type="http://schemas.openxmlformats.org/officeDocument/2006/relationships/hyperlink" Target="https://vk.com/away.php?utf=1&amp;to=https%3A%2F%2Fdspace.tltsu.ru%2Fbitstream%2F123456789%2F7696%2F1%2F%D0%A1%D1%82%D0%B0%D1%80%D0%B8%D0%BA%D0%BE%D0%B2%2520%D0%90.%D0%92._%D0%AD%D0%9B%D0%BC-1601%D0%B0.pdf" TargetMode="External"/><Relationship Id="rId5" Type="http://schemas.openxmlformats.org/officeDocument/2006/relationships/hyperlink" Target="http://robocraft.ru/blog/computervision/427.html" TargetMode="External"/><Relationship Id="rId10" Type="http://schemas.openxmlformats.org/officeDocument/2006/relationships/hyperlink" Target="https://vk.com/away.php?utf=1&amp;to=http%3A%2F%2Fwww.rusnauka.com%2F14_NPE_2015%2FInformatica%2F3_193101.doc.htm" TargetMode="External"/><Relationship Id="rId4" Type="http://schemas.openxmlformats.org/officeDocument/2006/relationships/hyperlink" Target="https://vk.com/away.php?utf=1&amp;to=https%3A%2F%2Flear.inrialpes.fr%2Fpeople%2Ftriggs%2Fpubs%2FDalal-cvpr05.pdf" TargetMode="External"/><Relationship Id="rId9" Type="http://schemas.openxmlformats.org/officeDocument/2006/relationships/hyperlink" Target="https://ru.wikipedia.org/wiki/&#1042;&#1077;&#1081;&#1074;&#1083;&#1077;&#1090;_&#1061;&#1072;&#1072;&#1088;&#1072;" TargetMode="External"/><Relationship Id="rId14" Type="http://schemas.openxmlformats.org/officeDocument/2006/relationships/hyperlink" Target="https://vk.com/away.php?utf=1&amp;to=https%3A%2F%2Fcourses.graphicon.ru%2Ffiles%2Fcourses%2Fvision%2F2011%2Flectures%2Fcv2011_05_feature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err="1" smtClean="0"/>
              <a:t>Донейросетевые</a:t>
            </a:r>
            <a:r>
              <a:rPr lang="ru-RU" dirty="0" smtClean="0"/>
              <a:t> подходы к работе с изображениями.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204864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Часть 2.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35730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Подготовил</a:t>
            </a:r>
            <a:r>
              <a:rPr lang="en-US" dirty="0" smtClean="0"/>
              <a:t>:</a:t>
            </a:r>
          </a:p>
          <a:p>
            <a:pPr algn="ctr"/>
            <a:r>
              <a:rPr lang="ru-RU" dirty="0" err="1" smtClean="0"/>
              <a:t>Цыбакин</a:t>
            </a:r>
            <a:r>
              <a:rPr lang="ru-RU" dirty="0" smtClean="0"/>
              <a:t> Александр.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1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Признаки Хаара.</a:t>
            </a:r>
            <a:endParaRPr lang="ru-RU" sz="2800" dirty="0"/>
          </a:p>
        </p:txBody>
      </p:sp>
      <p:pic>
        <p:nvPicPr>
          <p:cNvPr id="4098" name="Picture 2" descr="https://pp.userapi.com/c845221/v845221082/11aaa0/2JAuvcN9o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88840"/>
            <a:ext cx="418821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p.userapi.com/c845221/v845221082/11aaa7/4Pye220Vs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988840"/>
            <a:ext cx="418821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503955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Какого знака будет признак?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9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Признаки Хаара.</a:t>
            </a:r>
            <a:endParaRPr lang="ru-RU" sz="2800" dirty="0"/>
          </a:p>
        </p:txBody>
      </p:sp>
      <p:pic>
        <p:nvPicPr>
          <p:cNvPr id="4098" name="Picture 2" descr="https://pp.userapi.com/c845221/v845221082/11aaa0/2JAuvcN9o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88840"/>
            <a:ext cx="418821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p.userapi.com/c845221/v845221082/11aaa7/4Pye220Vs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988840"/>
            <a:ext cx="418821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5102018"/>
            <a:ext cx="76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Отрицательного, т.к. область между глаз светлее, чем область около глаз.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3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Алгоритм сканирования окна.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18278" y="1561875"/>
            <a:ext cx="73448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есть исследуемое изображение, выбрано окно сканирования, выбраны используемые признаки</a:t>
            </a:r>
            <a:r>
              <a:rPr lang="ru-RU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далее окно сканирования начинает последовательно двигаться по изображению с шагом в 1 ячейку окна (допустим, размер самого окна есть 24*24 ячейки</a:t>
            </a:r>
            <a:r>
              <a:rPr lang="ru-RU" sz="20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при сканировании изображения в каждом окне вычисляется приблизительно 200 000 вариантов расположения признаков, за счет изменения масштаба признаков и их положения в окне сканирования</a:t>
            </a:r>
            <a:r>
              <a:rPr lang="ru-RU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сканирование производится последовательно для различных масштабов</a:t>
            </a:r>
            <a:r>
              <a:rPr lang="ru-RU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масштабируется не само изображение, а сканирующее окно (изменяется размер ячейки</a:t>
            </a:r>
            <a:r>
              <a:rPr lang="ru-RU" sz="20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 </a:t>
            </a:r>
            <a:r>
              <a:rPr lang="ru-RU" sz="2000" dirty="0"/>
              <a:t>найденные признаки попадают к классификатору, который «выносит </a:t>
            </a:r>
            <a:r>
              <a:rPr lang="ru-RU" sz="2000" dirty="0" smtClean="0"/>
              <a:t>вердикт».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342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Алгоритм сканирования окна.</a:t>
            </a:r>
            <a:endParaRPr lang="ru-RU" sz="2800" dirty="0"/>
          </a:p>
        </p:txBody>
      </p:sp>
      <p:pic>
        <p:nvPicPr>
          <p:cNvPr id="28674" name="Picture 2" descr="https://pp.userapi.com/c845221/v845221082/11aa82/tIkuY85fib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7" y="1359932"/>
            <a:ext cx="76200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Построение классификатора – </a:t>
            </a:r>
            <a:r>
              <a:rPr lang="ru-RU" sz="2800" dirty="0" err="1" smtClean="0"/>
              <a:t>бустинг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556792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Бустинг</a:t>
            </a:r>
            <a:r>
              <a:rPr lang="ru-RU" dirty="0"/>
              <a:t> — комплекс методов, способствующих повышению точности аналитических </a:t>
            </a:r>
            <a:r>
              <a:rPr lang="ru-RU" dirty="0" smtClean="0"/>
              <a:t>моделей.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роцедура </a:t>
            </a:r>
            <a:r>
              <a:rPr lang="ru-RU" dirty="0"/>
              <a:t>последовательного построения композиции алгоритмов машинного обучения, когда каждый следующий алгоритм стремится компенсировать недостатки композиции всех предыдущих алгоритмов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Например</a:t>
            </a:r>
            <a:r>
              <a:rPr lang="ru-RU" dirty="0"/>
              <a:t>, один из первых алгоритмов </a:t>
            </a:r>
            <a:r>
              <a:rPr lang="ru-RU" dirty="0" err="1"/>
              <a:t>бустинга</a:t>
            </a:r>
            <a:r>
              <a:rPr lang="ru-RU" dirty="0"/>
              <a:t> Boost1 использовал каскад из 3-х моделей, первая из которых обучалась на всем наборе данных, вторая – на выборке примеров, в половине из которых первая дала правильные ответы, а третья — на примерах, где «ответы» первых двух разошлись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Результат определяется путем простого голосования: пример относится к тому классу, который выдан большинством моделей каскада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Наиболее эффективен </a:t>
            </a:r>
            <a:r>
              <a:rPr lang="ru-RU" dirty="0" err="1" smtClean="0"/>
              <a:t>бустинг</a:t>
            </a:r>
            <a:r>
              <a:rPr lang="ru-RU" dirty="0" smtClean="0"/>
              <a:t> над решающими деревьями.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7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err="1" smtClean="0"/>
              <a:t>Вейвлет</a:t>
            </a:r>
            <a:r>
              <a:rPr lang="ru-RU" dirty="0" smtClean="0"/>
              <a:t>-преобразование Хаара.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55679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Цель - преобразовать </a:t>
            </a:r>
            <a:r>
              <a:rPr lang="ru-RU" dirty="0"/>
              <a:t>изображение так, чтобы оно хорошо сжималось классическими алгоритмами. </a:t>
            </a:r>
            <a:r>
              <a:rPr lang="ru-RU" dirty="0" smtClean="0"/>
              <a:t>Его </a:t>
            </a:r>
            <a:r>
              <a:rPr lang="ru-RU" dirty="0"/>
              <a:t>нужно изменить </a:t>
            </a:r>
            <a:r>
              <a:rPr lang="ru-RU" dirty="0" smtClean="0"/>
              <a:t>так, </a:t>
            </a:r>
            <a:r>
              <a:rPr lang="ru-RU" dirty="0"/>
              <a:t>чтобы получить длинные цепочки нулей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Наблюдение</a:t>
            </a:r>
            <a:r>
              <a:rPr lang="en-US" dirty="0" smtClean="0"/>
              <a:t>: </a:t>
            </a:r>
            <a:r>
              <a:rPr lang="ru-RU" dirty="0" smtClean="0"/>
              <a:t>у </a:t>
            </a:r>
            <a:r>
              <a:rPr lang="ru-RU" dirty="0"/>
              <a:t>«реальных» изображений, таких как фотографии, </a:t>
            </a:r>
            <a:r>
              <a:rPr lang="ru-RU" dirty="0" smtClean="0"/>
              <a:t>яркость </a:t>
            </a:r>
            <a:r>
              <a:rPr lang="ru-RU" dirty="0"/>
              <a:t>соседних пикселей обычно отличается на небольшую величину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1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err="1" smtClean="0"/>
              <a:t>Вейвлет</a:t>
            </a:r>
            <a:r>
              <a:rPr lang="ru-RU" dirty="0" smtClean="0"/>
              <a:t>-преобразование Хаара.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55679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Допустим, первая строка яркостей</a:t>
            </a:r>
            <a:r>
              <a:rPr lang="en-US" dirty="0" smtClean="0"/>
              <a:t>: </a:t>
            </a:r>
            <a:r>
              <a:rPr lang="ru-RU" dirty="0" smtClean="0"/>
              <a:t>154</a:t>
            </a:r>
            <a:r>
              <a:rPr lang="ru-RU" dirty="0"/>
              <a:t>, 155, 156, 157, 157, 157, 158, </a:t>
            </a:r>
            <a:r>
              <a:rPr lang="ru-RU" dirty="0" smtClean="0"/>
              <a:t>156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1955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Идея</a:t>
            </a:r>
            <a:r>
              <a:rPr lang="ru-RU" dirty="0"/>
              <a:t> </a:t>
            </a:r>
            <a:r>
              <a:rPr lang="ru-RU" dirty="0" smtClean="0"/>
              <a:t>- кодировка по первому</a:t>
            </a:r>
            <a:r>
              <a:rPr lang="en-US" dirty="0" smtClean="0"/>
              <a:t>: </a:t>
            </a:r>
            <a:r>
              <a:rPr lang="ru-RU" dirty="0"/>
              <a:t>154, 1, 1, 1, 0, 0, 1, -</a:t>
            </a:r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80480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Плохо</a:t>
            </a:r>
            <a:r>
              <a:rPr lang="en-US" dirty="0" smtClean="0"/>
              <a:t>:</a:t>
            </a:r>
            <a:r>
              <a:rPr lang="ru-RU" dirty="0" smtClean="0"/>
              <a:t> нельзя узнать яркость без декодирования.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408218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Разобьем по парам и вычислим </a:t>
            </a:r>
            <a:r>
              <a:rPr lang="ru-RU" dirty="0" err="1" smtClean="0"/>
              <a:t>полусуммы</a:t>
            </a:r>
            <a:r>
              <a:rPr lang="ru-RU" dirty="0" smtClean="0"/>
              <a:t> и </a:t>
            </a:r>
            <a:r>
              <a:rPr lang="ru-RU" dirty="0" err="1" smtClean="0"/>
              <a:t>полуразности</a:t>
            </a:r>
            <a:r>
              <a:rPr lang="en-US" dirty="0" smtClean="0"/>
              <a:t>: </a:t>
            </a:r>
          </a:p>
          <a:p>
            <a:r>
              <a:rPr lang="ru-RU" dirty="0"/>
              <a:t>(154, 155), (156, 157), (157, 157), (158, 156)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(154.5, 0.5), (156.5, 0.5), (157, 0.0), (157, -1.0)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620054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Полусумма</a:t>
            </a:r>
            <a:r>
              <a:rPr lang="ru-RU" dirty="0"/>
              <a:t> — это среднее значение яркости пары пикселей. А </a:t>
            </a:r>
            <a:r>
              <a:rPr lang="ru-RU" dirty="0" err="1"/>
              <a:t>полуразность</a:t>
            </a:r>
            <a:r>
              <a:rPr lang="ru-RU" dirty="0"/>
              <a:t> несёт в себе информацию об отличиях между значениями в паре. </a:t>
            </a:r>
            <a:r>
              <a:rPr lang="ru-RU" dirty="0"/>
              <a:t>З</a:t>
            </a:r>
            <a:r>
              <a:rPr lang="ru-RU" dirty="0" smtClean="0"/>
              <a:t>ная </a:t>
            </a:r>
            <a:r>
              <a:rPr lang="ru-RU" dirty="0" err="1"/>
              <a:t>полусумму</a:t>
            </a:r>
            <a:r>
              <a:rPr lang="ru-RU" dirty="0"/>
              <a:t> a и </a:t>
            </a:r>
            <a:r>
              <a:rPr lang="ru-RU" dirty="0" err="1"/>
              <a:t>полуразность</a:t>
            </a:r>
            <a:r>
              <a:rPr lang="ru-RU" dirty="0"/>
              <a:t> d можно найти и сами значения: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первое значение в паре = a — d,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второе значение в паре = a + 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8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err="1" smtClean="0"/>
              <a:t>Вейвлет</a:t>
            </a:r>
            <a:r>
              <a:rPr lang="ru-RU" dirty="0" smtClean="0"/>
              <a:t>-преобразование Хаара.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109512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Где сжатие?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177281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ассмотрим </a:t>
            </a:r>
            <a:r>
              <a:rPr lang="ru-RU" dirty="0"/>
              <a:t>первые 2000 пар соседних пикселей и каждую пару представим на графике точкой.</a:t>
            </a:r>
            <a:endParaRPr lang="ru-RU" dirty="0"/>
          </a:p>
        </p:txBody>
      </p:sp>
      <p:pic>
        <p:nvPicPr>
          <p:cNvPr id="6146" name="Picture 2" descr="https://pp.userapi.com/c845221/v845221082/11aa73/vuUZE93DR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19147"/>
            <a:ext cx="37338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p.userapi.com/c845221/v845221082/11aa7a/OGAMSVd7c4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05" y="2409622"/>
            <a:ext cx="3771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3578" y="5229200"/>
            <a:ext cx="738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Видно, что </a:t>
            </a:r>
            <a:r>
              <a:rPr lang="ru-RU" dirty="0" err="1"/>
              <a:t>полуразности</a:t>
            </a:r>
            <a:r>
              <a:rPr lang="ru-RU" dirty="0"/>
              <a:t> находятся в гораздо более узком диапазоне значений. А это значит, что на них можно потратить меньше одного байта.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7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Вейвлет</a:t>
            </a:r>
            <a:r>
              <a:rPr lang="ru-RU" dirty="0" smtClean="0"/>
              <a:t>-преобразование Хаара.</a:t>
            </a:r>
            <a:endParaRPr lang="ru-RU" dirty="0"/>
          </a:p>
        </p:txBody>
      </p:sp>
      <p:pic>
        <p:nvPicPr>
          <p:cNvPr id="12290" name="Picture 2" descr="https://pp.userapi.com/c845221/v845221082/11aacf/Wc7TTBmdw_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00" y="757270"/>
            <a:ext cx="432048" cy="6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pp.userapi.com/c845221/v845221082/11aad6/XOUbAj1skX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179" y="757269"/>
            <a:ext cx="675996" cy="6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3825" y="88121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39844" y="88121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</a:t>
            </a:r>
            <a:r>
              <a:rPr lang="ru-RU" dirty="0" smtClean="0"/>
              <a:t>отим получить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29018" y="137760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Преобразование описывается матрицей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2296" name="Picture 8" descr="https://pp.userapi.com/c845221/v845221082/11aadd/pO397yk_rV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90" y="1248359"/>
            <a:ext cx="1025949" cy="62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s://pp.userapi.com/c845221/v845221082/11aae4/60HpAz4HKh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748015"/>
            <a:ext cx="3050428" cy="71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93825" y="256490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Поворот на 45 градусов.</a:t>
            </a:r>
          </a:p>
          <a:p>
            <a:r>
              <a:rPr lang="ru-RU" dirty="0" smtClean="0"/>
              <a:t>Проблема</a:t>
            </a:r>
            <a:r>
              <a:rPr lang="en-US" dirty="0" smtClean="0"/>
              <a:t>:</a:t>
            </a:r>
            <a:r>
              <a:rPr lang="ru-RU" dirty="0" smtClean="0"/>
              <a:t> изменение площади </a:t>
            </a:r>
            <a:r>
              <a:rPr lang="en-US" dirty="0" smtClean="0"/>
              <a:t>- </a:t>
            </a:r>
            <a:r>
              <a:rPr lang="ru-RU" dirty="0" err="1" smtClean="0"/>
              <a:t>домножим</a:t>
            </a:r>
            <a:r>
              <a:rPr lang="ru-RU" dirty="0" smtClean="0"/>
              <a:t> на корень из 2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2300" name="Picture 12" descr="https://pp.userapi.com/c845221/v845221082/11aaeb/tvmzmhZ1KK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3211235"/>
            <a:ext cx="4446659" cy="69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s://pp.userapi.com/c845221/v845221082/11aaf2/kEsbb9jCXc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4411963"/>
            <a:ext cx="205942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93825" y="4006164"/>
            <a:ext cx="344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484628" y="4623341"/>
            <a:ext cx="55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-ортогональная матрица =</a:t>
            </a:r>
            <a:r>
              <a:rPr lang="en-US" dirty="0" smtClean="0"/>
              <a:t>&gt; </a:t>
            </a:r>
            <a:r>
              <a:rPr lang="ru-RU" dirty="0" smtClean="0"/>
              <a:t>декодирование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2304" name="Picture 16" descr="https://pp.userapi.com/c845221/v845221082/11ab1c/LXX_NCgwIO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5342748"/>
            <a:ext cx="4670440" cy="7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1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Вейвлет</a:t>
            </a:r>
            <a:r>
              <a:rPr lang="ru-RU" dirty="0" smtClean="0"/>
              <a:t>-преобразование Хаара.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7080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Общий случай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13314" name="Picture 2" descr="https://pp.userapi.com/c845221/v845221082/11ab23/0QxfGGh7Yq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09134"/>
            <a:ext cx="2952328" cy="17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3356992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Полусуммы</a:t>
            </a:r>
            <a:r>
              <a:rPr lang="ru-RU" dirty="0" smtClean="0"/>
              <a:t> - </a:t>
            </a:r>
            <a:r>
              <a:rPr lang="ru-RU" dirty="0"/>
              <a:t>это уменьшенная копия исходного </a:t>
            </a:r>
            <a:r>
              <a:rPr lang="ru-RU" dirty="0" smtClean="0"/>
              <a:t>изображения. </a:t>
            </a:r>
            <a:r>
              <a:rPr lang="ru-RU" dirty="0"/>
              <a:t>Уменьшенная потому, что </a:t>
            </a:r>
            <a:r>
              <a:rPr lang="ru-RU" dirty="0" err="1"/>
              <a:t>полусумм</a:t>
            </a:r>
            <a:r>
              <a:rPr lang="ru-RU" dirty="0"/>
              <a:t> в два раза меньше, чем исходных </a:t>
            </a:r>
            <a:r>
              <a:rPr lang="ru-RU" dirty="0" smtClean="0"/>
              <a:t>пикселей.</a:t>
            </a:r>
            <a:r>
              <a:rPr lang="ru-RU" dirty="0"/>
              <a:t> </a:t>
            </a:r>
            <a:r>
              <a:rPr lang="ru-RU" dirty="0" err="1"/>
              <a:t>Полусуммы</a:t>
            </a:r>
            <a:r>
              <a:rPr lang="ru-RU" dirty="0"/>
              <a:t> усредняют значения яркостей, то есть «отфильтровывают» случайные всплески значений. Можно считать, что это некоторый частотный фильтр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Разности </a:t>
            </a:r>
            <a:r>
              <a:rPr lang="ru-RU" dirty="0"/>
              <a:t>«выделяют» среди значений </a:t>
            </a:r>
            <a:r>
              <a:rPr lang="ru-RU" dirty="0" err="1"/>
              <a:t>межпиксельные</a:t>
            </a:r>
            <a:r>
              <a:rPr lang="ru-RU" dirty="0"/>
              <a:t> «всплески» и устраняют константную составляющую. То есть, они «отфильтровывают» низкие частоты.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План доклада.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Алгоритм </a:t>
            </a:r>
            <a:r>
              <a:rPr lang="ru-RU" dirty="0" smtClean="0"/>
              <a:t>Виолы-Джонса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Интегральное изображение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Признаки Хаара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 smtClean="0"/>
              <a:t>Бустинг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Вейвлет</a:t>
            </a:r>
            <a:r>
              <a:rPr lang="ru-RU" dirty="0" smtClean="0"/>
              <a:t>-преобразование Хаара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Алгоритм SIFT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Обзор детектора </a:t>
            </a:r>
            <a:r>
              <a:rPr lang="ru-RU" dirty="0" err="1"/>
              <a:t>DoG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Определение ориентации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Построение  дескриптора</a:t>
            </a:r>
            <a:r>
              <a:rPr lang="ru-RU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smtClean="0"/>
              <a:t>PCA-SIFT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Отличия </a:t>
            </a:r>
            <a:r>
              <a:rPr lang="en-US" dirty="0" smtClean="0"/>
              <a:t>SIFT </a:t>
            </a:r>
            <a:r>
              <a:rPr lang="ru-RU" dirty="0" smtClean="0"/>
              <a:t>и </a:t>
            </a:r>
            <a:r>
              <a:rPr lang="en-US" dirty="0" smtClean="0"/>
              <a:t>HOG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9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Вейвлет</a:t>
            </a:r>
            <a:r>
              <a:rPr lang="ru-RU" dirty="0" smtClean="0"/>
              <a:t>-преобразование Хаара.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 нам это даёт? Пусть у нас есть фотография-портрет. Низкочастотная составляющая несёт в себе информацию об общей форме лица, о плавных перепадах яркости. Высокочастотная — это шум и мелкие детали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Зачастую высокочастотной составляющей пренебрегают.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лучшего сжатия используют несколько раз.</a:t>
            </a:r>
          </a:p>
        </p:txBody>
      </p:sp>
      <p:pic>
        <p:nvPicPr>
          <p:cNvPr id="14338" name="Picture 2" descr="https://pp.userapi.com/c845221/v845221082/11ab2a/3aQdNh9NF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18" y="2663790"/>
            <a:ext cx="3732139" cy="37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br>
              <a:rPr lang="en-US" dirty="0" smtClean="0"/>
            </a:br>
            <a:r>
              <a:rPr lang="en-US" dirty="0" smtClean="0"/>
              <a:t>(Scale-Invariant </a:t>
            </a:r>
            <a:r>
              <a:rPr lang="en-US" dirty="0"/>
              <a:t>Feature </a:t>
            </a:r>
            <a:r>
              <a:rPr lang="en-US" dirty="0" smtClean="0"/>
              <a:t>Transform)</a:t>
            </a:r>
            <a:r>
              <a:rPr lang="en-US" dirty="0"/>
              <a:t> 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420888"/>
            <a:ext cx="7416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Используется в задачах сравнения изображений.(</a:t>
            </a:r>
            <a:r>
              <a:rPr lang="ru-RU" sz="2000" dirty="0" err="1" smtClean="0"/>
              <a:t>напр</a:t>
            </a:r>
            <a:r>
              <a:rPr lang="ru-RU" sz="2000" dirty="0" smtClean="0"/>
              <a:t>, при повороте).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Определяются особые точки с помощью детектора </a:t>
            </a:r>
            <a:r>
              <a:rPr lang="en-US" sz="2000" dirty="0" err="1" smtClean="0"/>
              <a:t>DoG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Определение ориентации.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Построение дескриптора(</a:t>
            </a:r>
            <a:r>
              <a:rPr lang="ru-RU" sz="2000" dirty="0" err="1" smtClean="0"/>
              <a:t>индетификатора</a:t>
            </a:r>
            <a:r>
              <a:rPr lang="ru-RU" sz="2000" dirty="0" smtClean="0"/>
              <a:t> особой точки).</a:t>
            </a:r>
          </a:p>
        </p:txBody>
      </p:sp>
    </p:spTree>
    <p:extLst>
      <p:ext uri="{BB962C8B-B14F-4D97-AF65-F5344CB8AC3E}">
        <p14:creationId xmlns:p14="http://schemas.microsoft.com/office/powerpoint/2010/main" val="22981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86688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Обзор детектора </a:t>
            </a:r>
            <a:r>
              <a:rPr lang="en-US" sz="2400" dirty="0" err="1" smtClean="0"/>
              <a:t>DoG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3588" y="1527175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Определяется нахождение и масштаб особенности.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Основная часть – построение пирамиды </a:t>
            </a:r>
            <a:r>
              <a:rPr lang="ru-RU" dirty="0" err="1" smtClean="0"/>
              <a:t>гауссианов</a:t>
            </a:r>
            <a:r>
              <a:rPr lang="en-US" dirty="0"/>
              <a:t> (Gaussian) и </a:t>
            </a:r>
            <a:r>
              <a:rPr lang="en-US" dirty="0" err="1"/>
              <a:t>разностей</a:t>
            </a:r>
            <a:r>
              <a:rPr lang="en-US" dirty="0"/>
              <a:t> </a:t>
            </a:r>
            <a:r>
              <a:rPr lang="en-US" dirty="0" err="1"/>
              <a:t>гауссианов</a:t>
            </a:r>
            <a:r>
              <a:rPr lang="en-US" dirty="0"/>
              <a:t> (Difference of Gaussian, </a:t>
            </a:r>
            <a:r>
              <a:rPr lang="en-US" dirty="0" err="1"/>
              <a:t>DoG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3588" y="2450505"/>
            <a:ext cx="723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Гауссианом</a:t>
            </a:r>
            <a:r>
              <a:rPr lang="ru-RU" dirty="0"/>
              <a:t> (или изображением, размытым гауссовым фильтром) является </a:t>
            </a:r>
            <a:r>
              <a:rPr lang="ru-RU" dirty="0" smtClean="0"/>
              <a:t>изображение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5362" name="Picture 2" descr="https://pp.userapi.com/c845221/v845221082/11ab31/4C5yFRciEB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76" y="3096836"/>
            <a:ext cx="306705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3479844"/>
            <a:ext cx="666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L — значение </a:t>
            </a:r>
            <a:r>
              <a:rPr lang="ru-RU" dirty="0" err="1"/>
              <a:t>гауссиана</a:t>
            </a:r>
            <a:r>
              <a:rPr lang="ru-RU" dirty="0"/>
              <a:t> в точке с координатами (</a:t>
            </a:r>
            <a:r>
              <a:rPr lang="ru-RU" dirty="0" err="1"/>
              <a:t>x,y</a:t>
            </a:r>
            <a:r>
              <a:rPr lang="ru-RU" dirty="0"/>
              <a:t>), а </a:t>
            </a:r>
            <a:r>
              <a:rPr lang="ru-RU" dirty="0" err="1"/>
              <a:t>sigma</a:t>
            </a:r>
            <a:r>
              <a:rPr lang="ru-RU" dirty="0"/>
              <a:t> — радиус размытия. G — гауссово ядро, I — значение исходного изображения, * — операция свертки.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63588" y="458112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Разностью </a:t>
            </a:r>
            <a:r>
              <a:rPr lang="ru-RU" dirty="0" err="1"/>
              <a:t>гауссианов</a:t>
            </a:r>
            <a:r>
              <a:rPr lang="ru-RU" dirty="0"/>
              <a:t> называют изображение, полученное путем </a:t>
            </a:r>
            <a:r>
              <a:rPr lang="ru-RU" dirty="0" err="1"/>
              <a:t>попиксельного</a:t>
            </a:r>
            <a:r>
              <a:rPr lang="ru-RU" dirty="0"/>
              <a:t> вычитания одного </a:t>
            </a:r>
            <a:r>
              <a:rPr lang="ru-RU" dirty="0" err="1"/>
              <a:t>гауссина</a:t>
            </a:r>
            <a:r>
              <a:rPr lang="ru-RU" dirty="0"/>
              <a:t> исходного изображения из </a:t>
            </a:r>
            <a:r>
              <a:rPr lang="ru-RU" dirty="0" err="1"/>
              <a:t>гауссиана</a:t>
            </a:r>
            <a:r>
              <a:rPr lang="ru-RU" dirty="0"/>
              <a:t> с другим радиусом </a:t>
            </a:r>
            <a:r>
              <a:rPr lang="ru-RU" dirty="0" err="1"/>
              <a:t>рзмытия</a:t>
            </a:r>
            <a:r>
              <a:rPr lang="ru-RU" dirty="0"/>
              <a:t>. </a:t>
            </a:r>
            <a:endParaRPr lang="ru-RU" dirty="0"/>
          </a:p>
        </p:txBody>
      </p:sp>
      <p:pic>
        <p:nvPicPr>
          <p:cNvPr id="15364" name="Picture 4" descr="https://pp.userapi.com/c845221/v845221082/11ab38/cN8yGgCxf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42" y="5733256"/>
            <a:ext cx="5092475" cy="68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8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86688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Обзор детектора </a:t>
            </a:r>
            <a:r>
              <a:rPr lang="en-US" sz="2400" dirty="0" err="1" smtClean="0"/>
              <a:t>DoG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250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Построение пирамид.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65566" y="1711841"/>
            <a:ext cx="7236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масштабируемое пространство разбивается на некоторые участки — </a:t>
            </a:r>
            <a:r>
              <a:rPr lang="ru-RU" dirty="0" smtClean="0"/>
              <a:t>октавы.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</a:t>
            </a:r>
            <a:r>
              <a:rPr lang="ru-RU" dirty="0" smtClean="0"/>
              <a:t>асть </a:t>
            </a:r>
            <a:r>
              <a:rPr lang="ru-RU" dirty="0"/>
              <a:t>масштабируемого пространства, занимаемого следующей октавой, в два раза </a:t>
            </a:r>
            <a:r>
              <a:rPr lang="ru-RU" dirty="0" smtClean="0"/>
              <a:t>меньше </a:t>
            </a:r>
            <a:r>
              <a:rPr lang="ru-RU" dirty="0"/>
              <a:t>части, занимаемой предыдущей.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Строится так же разность двух соседних </a:t>
            </a:r>
            <a:r>
              <a:rPr lang="ru-RU" dirty="0" err="1" smtClean="0"/>
              <a:t>Гуассиан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7410" name="Picture 2" descr="https://pp.userapi.com/c845221/v845221082/11ab3f/lVJI-wLhNZ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55" y="3150811"/>
            <a:ext cx="46672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86688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Обзор детектора </a:t>
            </a:r>
            <a:r>
              <a:rPr lang="en-US" sz="2400" dirty="0" err="1" smtClean="0"/>
              <a:t>DoG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250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Обнаружение экстремумов(особых точек).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65566" y="1711841"/>
            <a:ext cx="7236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 Будем считать точку особой, если она является локальным экстремумом разности </a:t>
            </a:r>
            <a:r>
              <a:rPr lang="ru-RU" dirty="0" err="1" smtClean="0"/>
              <a:t>гауссианов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Сравним данную точку с 26 соседями</a:t>
            </a:r>
            <a:r>
              <a:rPr lang="en-US" dirty="0" smtClean="0"/>
              <a:t>:</a:t>
            </a:r>
            <a:r>
              <a:rPr lang="ru-RU" dirty="0" smtClean="0"/>
              <a:t> 8  точек на ее уровне и по 9 точек на следующем и предыдущем уровнях.</a:t>
            </a:r>
            <a:endParaRPr lang="ru-RU" dirty="0"/>
          </a:p>
        </p:txBody>
      </p:sp>
      <p:pic>
        <p:nvPicPr>
          <p:cNvPr id="18434" name="Picture 2" descr="https://pp.userapi.com/c845221/v845221082/11ab46/q9qnTDQIWr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57" y="2920763"/>
            <a:ext cx="3782622" cy="322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86688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Обзор детектора </a:t>
            </a:r>
            <a:r>
              <a:rPr lang="en-US" sz="2400" dirty="0" err="1" smtClean="0"/>
              <a:t>DoG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250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Обнаружение экстремумов(особых точек).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73578" y="1758309"/>
            <a:ext cx="7236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кандидатов убираются те, у которых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Низкая контрастность по отношению к соседним точкам.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Находятся на границе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9464" name="Picture 8" descr="https://pp.userapi.com/c850336/v850336133/5f617/mndBVJYHCZ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08" y="2958638"/>
            <a:ext cx="6011744" cy="30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76470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Определение ориентации особенности.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3578" y="1237663"/>
            <a:ext cx="72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Вычисляем градиент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20482" name="Picture 2" descr="https://pp.userapi.com/c850336/v850336133/5f61e/X1y5ztFkR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606995"/>
            <a:ext cx="2790310" cy="140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3578" y="303276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Найдем основное(доминантное) направление градиентов пикселей окрестности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20484" name="Picture 4" descr="https://pp.userapi.com/c845221/v845221082/11ab4f/z-7KpA5fx8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49" y="3591104"/>
            <a:ext cx="4158462" cy="15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3578" y="5086827"/>
            <a:ext cx="790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Повернуть фрагмент так, чтобы доминантное направление смотрело вверх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20486" name="Picture 6" descr="https://pp.userapi.com/c845221/v845221082/11ab56/mf0B2tHVGr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80" y="5433952"/>
            <a:ext cx="37338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76470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Окрестность особенности.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2393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каждой особенности знаем ориентацию и масштаб.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Выберем соответствующую прямоугольную окрестность.(</a:t>
            </a:r>
            <a:r>
              <a:rPr lang="en-US" dirty="0" smtClean="0"/>
              <a:t>Rotation Invariant Frame</a:t>
            </a:r>
            <a:r>
              <a:rPr lang="ru-RU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Отмасштабируем окрестность.</a:t>
            </a:r>
            <a:endParaRPr lang="ru-RU" dirty="0"/>
          </a:p>
        </p:txBody>
      </p:sp>
      <p:pic>
        <p:nvPicPr>
          <p:cNvPr id="21506" name="Picture 2" descr="https://pp.userapi.com/c845221/v845221082/11aabf/56Z7WkwYYW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11" y="2780928"/>
            <a:ext cx="4889537" cy="34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76470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Окрестность особенности.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9572" y="125003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 локальных особенностей разного масштаба.</a:t>
            </a:r>
            <a:endParaRPr lang="ru-RU" dirty="0"/>
          </a:p>
        </p:txBody>
      </p:sp>
      <p:pic>
        <p:nvPicPr>
          <p:cNvPr id="22530" name="Picture 2" descr="https://pp.userapi.com/c845221/v845221082/11aac8/3MER3Iep2P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" y="1903543"/>
            <a:ext cx="8370366" cy="369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5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764703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Построение дескриптора.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9572" y="1250038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Вычисляем градиент в каждом пикселе.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Строим гистограммы направлений градиентов по прямоугольных областям – пиксели ближе к центру вносят больший вклад.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Обычно сетка 4х4, в каждой гистограмма с 8-ю ячейками.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Получаем вектор-дескриптор длиной 128 (4х4х8).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Сравниваем вектор(можно использовать разные метрики) по порогу.</a:t>
            </a:r>
            <a:endParaRPr lang="ru-RU" dirty="0"/>
          </a:p>
        </p:txBody>
      </p:sp>
      <p:pic>
        <p:nvPicPr>
          <p:cNvPr id="23554" name="Picture 2" descr="C:\Users\Toshiba\Downloads\Pasted_Graphic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77" y="3212976"/>
            <a:ext cx="6438405" cy="284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8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dirty="0"/>
              <a:t>М</a:t>
            </a:r>
            <a:r>
              <a:rPr lang="ru-RU" sz="2000" dirty="0" smtClean="0"/>
              <a:t>етод </a:t>
            </a:r>
            <a:r>
              <a:rPr lang="ru-RU" sz="2000" dirty="0"/>
              <a:t>был разработан и представлен в 2001 году Полом Виолой и Майклом </a:t>
            </a:r>
            <a:r>
              <a:rPr lang="ru-RU" sz="2000" dirty="0" smtClean="0"/>
              <a:t>Джонсом.</a:t>
            </a:r>
          </a:p>
          <a:p>
            <a:r>
              <a:rPr lang="ru-RU" sz="2000" dirty="0" smtClean="0"/>
              <a:t>Метод до </a:t>
            </a:r>
            <a:r>
              <a:rPr lang="ru-RU" sz="2000" dirty="0"/>
              <a:t>сих пор </a:t>
            </a:r>
            <a:r>
              <a:rPr lang="ru-RU" sz="2000" dirty="0" smtClean="0"/>
              <a:t>является </a:t>
            </a:r>
            <a:r>
              <a:rPr lang="ru-RU" sz="2000" dirty="0"/>
              <a:t>основополагающим для поиска объектов на изображении в реальном </a:t>
            </a:r>
            <a:r>
              <a:rPr lang="ru-RU" sz="2000" dirty="0" smtClean="0"/>
              <a:t>времени.</a:t>
            </a:r>
          </a:p>
          <a:p>
            <a:r>
              <a:rPr lang="ru-RU" sz="2000" dirty="0" smtClean="0"/>
              <a:t>Основное применение – обнаружение лиц.</a:t>
            </a:r>
          </a:p>
          <a:p>
            <a:r>
              <a:rPr lang="ru-RU" sz="2000" dirty="0"/>
              <a:t>Р</a:t>
            </a:r>
            <a:r>
              <a:rPr lang="ru-RU" sz="2000" dirty="0" smtClean="0"/>
              <a:t>еализован в библиотеке </a:t>
            </a:r>
            <a:r>
              <a:rPr lang="en-US" sz="2000" dirty="0" err="1" smtClean="0"/>
              <a:t>OpenCV</a:t>
            </a:r>
            <a:r>
              <a:rPr lang="ru-RU" sz="2000" dirty="0" smtClean="0"/>
              <a:t>(</a:t>
            </a:r>
            <a:r>
              <a:rPr lang="en-US" sz="2000" dirty="0" smtClean="0"/>
              <a:t>Open Source Computer Vision Library</a:t>
            </a:r>
            <a:r>
              <a:rPr lang="ru-RU" sz="2000" dirty="0" smtClean="0"/>
              <a:t>), которая имеет С++</a:t>
            </a:r>
            <a:r>
              <a:rPr lang="en-US" sz="2000" dirty="0" smtClean="0"/>
              <a:t>, Python </a:t>
            </a:r>
            <a:r>
              <a:rPr lang="ru-RU" sz="2000" dirty="0" smtClean="0"/>
              <a:t>и </a:t>
            </a:r>
            <a:r>
              <a:rPr lang="en-US" sz="2000" dirty="0" smtClean="0"/>
              <a:t>Java </a:t>
            </a:r>
            <a:r>
              <a:rPr lang="ru-RU" sz="2000" dirty="0" smtClean="0"/>
              <a:t>интерфейсы.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05273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Интегральное изображение.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52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00" y="116632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764703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Преимущества и недостатки.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9482" y="1250038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</a:t>
            </a:r>
            <a:r>
              <a:rPr lang="ru-RU" dirty="0"/>
              <a:t>и</a:t>
            </a:r>
            <a:r>
              <a:rPr lang="ru-RU" dirty="0" smtClean="0"/>
              <a:t>мущества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Инвариантен относительно масштабирования (достигается путем построения пирамид).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Инвариантен относительно перемещения.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Инвариантен относительно вращения объекта или камеры (достигается путем вычисления градиента).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Недостатки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Большая вычислительная сложность.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Удаление ключевых точек в результате фильтрации 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Некорректная работа при кардинальных отличиях освещения(день и ночь).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Оба изображения имеют одинаковую структуру(</a:t>
            </a:r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ru-RU" dirty="0" err="1" smtClean="0"/>
              <a:t>кирпичую</a:t>
            </a:r>
            <a:r>
              <a:rPr lang="ru-RU" dirty="0" smtClean="0"/>
              <a:t> стену).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0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PCA-SIFT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63185" y="141277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Изменяется только сам дескриптор.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Идея</a:t>
            </a:r>
            <a:r>
              <a:rPr lang="en-US" sz="2400" dirty="0" smtClean="0"/>
              <a:t>:</a:t>
            </a:r>
            <a:r>
              <a:rPr lang="ru-RU" sz="2400" dirty="0" smtClean="0"/>
              <a:t> после нормализации масштаба и поворота окрестности можно описать гораздо компактнее.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Используем </a:t>
            </a:r>
            <a:r>
              <a:rPr lang="en-US" sz="2400" dirty="0" smtClean="0"/>
              <a:t>PCA</a:t>
            </a:r>
            <a:r>
              <a:rPr lang="ru-RU" sz="2400" dirty="0" smtClean="0"/>
              <a:t>. Считаем в окрестности 41*41 градиент в каждом пикселе, выбираем (например)20 главных компонент. 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Итого в описании используем вместо 128  20 признаков.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95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PCA vs. PCA-SIFT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4219621"/>
            <a:ext cx="4248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Некоторые исследования утверждают, что</a:t>
            </a:r>
            <a:r>
              <a:rPr lang="en-US" sz="2400" dirty="0" smtClean="0"/>
              <a:t> PCA-SIFT</a:t>
            </a:r>
            <a:r>
              <a:rPr lang="ru-RU" sz="2400" dirty="0" smtClean="0"/>
              <a:t> лучше по точности.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Быстрее работает.</a:t>
            </a:r>
            <a:endParaRPr lang="ru-RU" sz="2400" dirty="0"/>
          </a:p>
        </p:txBody>
      </p:sp>
      <p:pic>
        <p:nvPicPr>
          <p:cNvPr id="24578" name="Picture 2" descr="https://pp.userapi.com/c850336/v850336298/5f4f2/TwjerPNCbv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618860" cy="30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pp.userapi.com/c850336/v850336298/5f4f9/zvzweD4N1i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80" y="4004325"/>
            <a:ext cx="5048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Отличия </a:t>
            </a:r>
            <a:r>
              <a:rPr lang="en-US" dirty="0" smtClean="0"/>
              <a:t>HOG </a:t>
            </a:r>
            <a:r>
              <a:rPr lang="ru-RU" dirty="0" smtClean="0"/>
              <a:t>и </a:t>
            </a:r>
            <a:r>
              <a:rPr lang="en-US" dirty="0" smtClean="0"/>
              <a:t>SIFT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88896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HOG</a:t>
            </a:r>
            <a:r>
              <a:rPr lang="ru-RU" sz="2400" dirty="0" smtClean="0"/>
              <a:t> дескрипторы вычисляются по всему изображению с единым масштабом без выравнивания ориентации.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895265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SIFT </a:t>
            </a:r>
            <a:r>
              <a:rPr lang="ru-RU" sz="2400" dirty="0"/>
              <a:t>дескрипторы вычисляются в ключевых точках изображения и разворачиваются для выравнивания ориентации.</a:t>
            </a:r>
            <a:endParaRPr lang="ru-RU" sz="2400" dirty="0"/>
          </a:p>
        </p:txBody>
      </p:sp>
      <p:pic>
        <p:nvPicPr>
          <p:cNvPr id="27650" name="Picture 2" descr="https://pp.userapi.com/c850336/v850336298/5f51f/HsKtJD2ypQ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31" y="1702482"/>
            <a:ext cx="4660170" cy="31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3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62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Источники.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844778"/>
            <a:ext cx="8064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hlinkClick r:id="rId2"/>
              </a:rPr>
              <a:t>https://</a:t>
            </a:r>
            <a:r>
              <a:rPr lang="ru-RU" sz="2400" dirty="0" smtClean="0">
                <a:hlinkClick r:id="rId2"/>
              </a:rPr>
              <a:t>en.wikipedia.org/wiki/Haar-like_feature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3"/>
              </a:rPr>
              <a:t>https</a:t>
            </a:r>
            <a:r>
              <a:rPr lang="ru-RU" sz="2400" dirty="0">
                <a:hlinkClick r:id="rId3"/>
              </a:rPr>
              <a:t>://www.youtube.com/watch?v=BxEQbfbck9M&amp;list</a:t>
            </a:r>
            <a:r>
              <a:rPr lang="ru-RU" sz="2400" dirty="0" smtClean="0">
                <a:hlinkClick r:id="rId3"/>
              </a:rPr>
              <a:t>=..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4"/>
              </a:rPr>
              <a:t>https</a:t>
            </a:r>
            <a:r>
              <a:rPr lang="ru-RU" sz="2400" dirty="0">
                <a:hlinkClick r:id="rId4"/>
              </a:rPr>
              <a:t>://lear.inrialpes.fr/people/triggs/pubs/Dalal-cv</a:t>
            </a:r>
            <a:r>
              <a:rPr lang="ru-RU" sz="2400" dirty="0" smtClean="0">
                <a:hlinkClick r:id="rId4"/>
              </a:rPr>
              <a:t>..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5"/>
              </a:rPr>
              <a:t>http</a:t>
            </a:r>
            <a:r>
              <a:rPr lang="ru-RU" sz="2400" dirty="0">
                <a:hlinkClick r:id="rId5"/>
              </a:rPr>
              <a:t>://</a:t>
            </a:r>
            <a:r>
              <a:rPr lang="ru-RU" sz="2400" dirty="0" smtClean="0">
                <a:hlinkClick r:id="rId5"/>
              </a:rPr>
              <a:t>robocraft.ru/blog/computervision/427.html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6"/>
              </a:rPr>
              <a:t>https</a:t>
            </a:r>
            <a:r>
              <a:rPr lang="ru-RU" sz="2400" dirty="0">
                <a:hlinkClick r:id="rId6"/>
              </a:rPr>
              <a:t>://www.hse.ru/data/2013/05/31/1284710405/диплом</a:t>
            </a:r>
            <a:r>
              <a:rPr lang="ru-RU" sz="2400" dirty="0" smtClean="0">
                <a:hlinkClick r:id="rId6"/>
              </a:rPr>
              <a:t>...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7"/>
              </a:rPr>
              <a:t>http</a:t>
            </a:r>
            <a:r>
              <a:rPr lang="ru-RU" sz="2400" dirty="0">
                <a:hlinkClick r:id="rId7"/>
              </a:rPr>
              <a:t>://</a:t>
            </a:r>
            <a:r>
              <a:rPr lang="ru-RU" sz="2400" dirty="0" smtClean="0">
                <a:hlinkClick r:id="rId7"/>
              </a:rPr>
              <a:t>www.pvsm.ru/news/57048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8"/>
              </a:rPr>
              <a:t>https</a:t>
            </a:r>
            <a:r>
              <a:rPr lang="ru-RU" sz="2400" dirty="0">
                <a:hlinkClick r:id="rId8"/>
              </a:rPr>
              <a:t>://www.intuit.ru/studies/courses/10619/1103/lect</a:t>
            </a:r>
            <a:r>
              <a:rPr lang="ru-RU" sz="2400" dirty="0" smtClean="0">
                <a:hlinkClick r:id="rId8"/>
              </a:rPr>
              <a:t>..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9"/>
              </a:rPr>
              <a:t>https</a:t>
            </a:r>
            <a:r>
              <a:rPr lang="ru-RU" sz="2400" dirty="0">
                <a:hlinkClick r:id="rId9"/>
              </a:rPr>
              <a:t>://</a:t>
            </a:r>
            <a:r>
              <a:rPr lang="ru-RU" sz="2400" dirty="0" smtClean="0">
                <a:hlinkClick r:id="rId9"/>
              </a:rPr>
              <a:t>ru.wikipedia.org/wiki/Вейвлет_Хаара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10"/>
              </a:rPr>
              <a:t>http</a:t>
            </a:r>
            <a:r>
              <a:rPr lang="ru-RU" sz="2400" dirty="0">
                <a:hlinkClick r:id="rId10"/>
              </a:rPr>
              <a:t>://</a:t>
            </a:r>
            <a:r>
              <a:rPr lang="ru-RU" sz="2400" dirty="0" smtClean="0">
                <a:hlinkClick r:id="rId10"/>
              </a:rPr>
              <a:t>www.rusnauka.com/14_NPE_2015/Informatica/3_193..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11"/>
              </a:rPr>
              <a:t>https</a:t>
            </a:r>
            <a:r>
              <a:rPr lang="ru-RU" sz="2400" dirty="0">
                <a:hlinkClick r:id="rId11"/>
              </a:rPr>
              <a:t>://dspace.tltsu.ru/bitstream/123456789/7696/1/Ст</a:t>
            </a:r>
            <a:r>
              <a:rPr lang="ru-RU" sz="2400" dirty="0" smtClean="0">
                <a:hlinkClick r:id="rId11"/>
              </a:rPr>
              <a:t>..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12"/>
              </a:rPr>
              <a:t>https</a:t>
            </a:r>
            <a:r>
              <a:rPr lang="ru-RU" sz="2400" dirty="0">
                <a:hlinkClick r:id="rId12"/>
              </a:rPr>
              <a:t>://www.intuit.ru/studies/courses/10621/1105/lect</a:t>
            </a:r>
            <a:r>
              <a:rPr lang="ru-RU" sz="2400" dirty="0" smtClean="0">
                <a:hlinkClick r:id="rId12"/>
              </a:rPr>
              <a:t>..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13"/>
              </a:rPr>
              <a:t>http</a:t>
            </a:r>
            <a:r>
              <a:rPr lang="ru-RU" sz="2400" dirty="0">
                <a:hlinkClick r:id="rId13"/>
              </a:rPr>
              <a:t>://mm-dsp.com/files/Поиск похожих фотографий в ба</a:t>
            </a:r>
            <a:r>
              <a:rPr lang="ru-RU" sz="2400" dirty="0" smtClean="0">
                <a:hlinkClick r:id="rId13"/>
              </a:rPr>
              <a:t>..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14"/>
              </a:rPr>
              <a:t>https</a:t>
            </a:r>
            <a:r>
              <a:rPr lang="ru-RU" sz="2400" dirty="0">
                <a:hlinkClick r:id="rId14"/>
              </a:rPr>
              <a:t>://courses.graphicon.ru/files/courses/vision/201..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0890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dirty="0"/>
              <a:t>Интегральное представление изображения – это матрица, совпадающая по размерам с исходным изображением. </a:t>
            </a:r>
            <a:r>
              <a:rPr lang="ru-RU" sz="1800" dirty="0" smtClean="0"/>
              <a:t>Каждый </a:t>
            </a:r>
            <a:r>
              <a:rPr lang="ru-RU" sz="1800" dirty="0"/>
              <a:t>элемент матрицы L[</a:t>
            </a:r>
            <a:r>
              <a:rPr lang="ru-RU" sz="1800" dirty="0" err="1"/>
              <a:t>x,y</a:t>
            </a:r>
            <a:r>
              <a:rPr lang="ru-RU" sz="1800" dirty="0"/>
              <a:t>] представляет собой сумму пикселей в прямоугольнике от (0,0) до (</a:t>
            </a:r>
            <a:r>
              <a:rPr lang="ru-RU" sz="1800" dirty="0" err="1"/>
              <a:t>x,y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Расчет </a:t>
            </a:r>
            <a:r>
              <a:rPr lang="ru-RU" sz="1800" dirty="0"/>
              <a:t>матрицы занимает линейное время, пропорциональное числу пикселей в изображении, поэтому интегральное изображение просчитывается за один проход.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Расчет матрицы возможен по формуле </a:t>
            </a:r>
            <a:r>
              <a:rPr lang="ru-RU" sz="1800" dirty="0" smtClean="0"/>
              <a:t>(1):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L(</a:t>
            </a:r>
            <a:r>
              <a:rPr lang="ru-RU" sz="1800" dirty="0" err="1"/>
              <a:t>x,y</a:t>
            </a:r>
            <a:r>
              <a:rPr lang="ru-RU" sz="1800" dirty="0"/>
              <a:t>) = I(</a:t>
            </a:r>
            <a:r>
              <a:rPr lang="ru-RU" sz="1800" dirty="0" err="1"/>
              <a:t>x,y</a:t>
            </a:r>
            <a:r>
              <a:rPr lang="ru-RU" sz="1800" dirty="0"/>
              <a:t>) – L(x-1,y-1) + L(x,y-1) + L(x-1,y) (</a:t>
            </a:r>
            <a:r>
              <a:rPr lang="ru-RU" sz="1800" dirty="0" smtClean="0"/>
              <a:t>1) , где</a:t>
            </a:r>
            <a:r>
              <a:rPr lang="en-US" sz="1800" dirty="0" smtClean="0"/>
              <a:t> I – </a:t>
            </a:r>
            <a:r>
              <a:rPr lang="ru-RU" sz="1800" dirty="0" smtClean="0"/>
              <a:t>исходное изображение, </a:t>
            </a:r>
            <a:r>
              <a:rPr lang="en-US" sz="1800" dirty="0" smtClean="0"/>
              <a:t>L</a:t>
            </a:r>
            <a:r>
              <a:rPr lang="ru-RU" sz="1800" dirty="0" smtClean="0"/>
              <a:t> – интегральное изображение.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05273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Интегральное изображение.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63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7" y="1045631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Интегральное изображение.</a:t>
            </a:r>
            <a:endParaRPr lang="ru-RU" sz="2800" dirty="0"/>
          </a:p>
        </p:txBody>
      </p:sp>
      <p:pic>
        <p:nvPicPr>
          <p:cNvPr id="1026" name="Picture 2" descr="https://pp.userapi.com/c845221/v845221082/11aa8a/rJywf5QBO-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89" y="1550092"/>
            <a:ext cx="7202204" cy="44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7678" y="6183252"/>
            <a:ext cx="690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L(</a:t>
            </a:r>
            <a:r>
              <a:rPr lang="ru-RU" dirty="0" smtClean="0"/>
              <a:t>иск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L(A) + L(C) – L(B) – L(D)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1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dirty="0"/>
              <a:t>Необходимо всего лишь 4 обращения к памяти и 3 математических действия для подсчёта суммы всех элементов прямоугольника вне зависимости от его размера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ru-RU" sz="1800" dirty="0"/>
          </a:p>
          <a:p>
            <a:r>
              <a:rPr lang="ru-RU" sz="1800" dirty="0"/>
              <a:t>Интегральное представление позволяет быстро рассчитывать суммарную яркость произвольного прямоугольника. Время расчета неизменно.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05273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Интегральное изображение.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67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9"/>
            <a:ext cx="8229600" cy="1944216"/>
          </a:xfrm>
        </p:spPr>
        <p:txBody>
          <a:bodyPr>
            <a:normAutofit/>
          </a:bodyPr>
          <a:lstStyle/>
          <a:p>
            <a:r>
              <a:rPr lang="ru-RU" sz="1800" dirty="0"/>
              <a:t>Признак Хаара состоит из смежных прямоугольных областей. </a:t>
            </a:r>
            <a:endParaRPr lang="ru-RU" sz="1800" dirty="0" smtClean="0"/>
          </a:p>
          <a:p>
            <a:r>
              <a:rPr lang="ru-RU" sz="1800" dirty="0"/>
              <a:t>Эти области позиционируются на изображении, далее происходит суммирование интенсивности пикселей в областях, затем между суммами вычисляется разность. Значение полученной разности и является значением определенного признака, определенного размера, определенным образом расположенного на изображении.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05273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Признаки Хаара.</a:t>
            </a:r>
            <a:endParaRPr lang="ru-RU" sz="2800" dirty="0"/>
          </a:p>
        </p:txBody>
      </p:sp>
      <p:pic>
        <p:nvPicPr>
          <p:cNvPr id="2050" name="Picture 2" descr="https://pp.userapi.com/c845221/v845221082/11aa92/dcEyAr7jk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0"/>
          <a:stretch/>
        </p:blipFill>
        <p:spPr bwMode="auto">
          <a:xfrm>
            <a:off x="1166242" y="3501008"/>
            <a:ext cx="6667500" cy="32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Признаки Хаара.</a:t>
            </a:r>
            <a:endParaRPr lang="ru-RU" sz="2800" dirty="0"/>
          </a:p>
        </p:txBody>
      </p:sp>
      <p:pic>
        <p:nvPicPr>
          <p:cNvPr id="3074" name="Picture 2" descr="https://pp.userapi.com/c845221/v845221082/11aa92/dcEyAr7jk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9"/>
          <a:stretch/>
        </p:blipFill>
        <p:spPr bwMode="auto">
          <a:xfrm>
            <a:off x="854861" y="1442493"/>
            <a:ext cx="7275275" cy="41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561406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пример, для всех изображений, область в районе глаз темнее, чем область в районе щек. Следовательно, общим признаком Хаара для лиц является 2 смежных прямоугольных региона, лежащих на глазах и </a:t>
            </a:r>
            <a:r>
              <a:rPr lang="ru-RU" dirty="0" smtClean="0"/>
              <a:t>щеках.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8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39761"/>
            <a:ext cx="8229600" cy="926976"/>
          </a:xfrm>
        </p:spPr>
        <p:txBody>
          <a:bodyPr/>
          <a:lstStyle/>
          <a:p>
            <a:r>
              <a:rPr lang="ru-RU" dirty="0" smtClean="0"/>
              <a:t>Алгоритм Виолы-Джонса.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Признаки Хаара.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Математически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Признак — отображение f: X =&gt; </a:t>
            </a:r>
            <a:r>
              <a:rPr lang="ru-RU" dirty="0" err="1"/>
              <a:t>Df</a:t>
            </a:r>
            <a:r>
              <a:rPr lang="ru-RU" dirty="0"/>
              <a:t>, где </a:t>
            </a:r>
            <a:r>
              <a:rPr lang="ru-RU" dirty="0" err="1"/>
              <a:t>Df</a:t>
            </a:r>
            <a:r>
              <a:rPr lang="ru-RU" dirty="0"/>
              <a:t> — множество допустимых значений признака.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заданы признаки f1,…,</a:t>
            </a:r>
            <a:r>
              <a:rPr lang="ru-RU" dirty="0" err="1"/>
              <a:t>fn</a:t>
            </a:r>
            <a:r>
              <a:rPr lang="ru-RU" dirty="0"/>
              <a:t>, то вектор признаков x = (f1(x),…,</a:t>
            </a:r>
            <a:r>
              <a:rPr lang="ru-RU" dirty="0" err="1"/>
              <a:t>fn</a:t>
            </a:r>
            <a:r>
              <a:rPr lang="ru-RU" dirty="0"/>
              <a:t>(x)) называется признаковым описанием объекта x ∈ X.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Множество X </a:t>
            </a:r>
            <a:r>
              <a:rPr lang="ru-RU" dirty="0"/>
              <a:t>= Df1* …* </a:t>
            </a:r>
            <a:r>
              <a:rPr lang="ru-RU" dirty="0" err="1"/>
              <a:t>Dfn</a:t>
            </a:r>
            <a:r>
              <a:rPr lang="ru-RU" dirty="0"/>
              <a:t> называют признаковым </a:t>
            </a:r>
            <a:r>
              <a:rPr lang="ru-RU" dirty="0" smtClean="0"/>
              <a:t>пространством.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Вычисляемым </a:t>
            </a:r>
            <a:r>
              <a:rPr lang="ru-RU" dirty="0"/>
              <a:t>значением такого признака будет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F = X-Y, </a:t>
            </a:r>
            <a:r>
              <a:rPr lang="ru-RU" dirty="0" smtClean="0"/>
              <a:t>(</a:t>
            </a:r>
            <a:r>
              <a:rPr lang="ru-RU" dirty="0"/>
              <a:t>2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где X – сумма значений яркостей точек закрываемых светлой частью признака, а Y – сумма значений яркостей точек закрываемых темной частью признака.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их вычисления используется понятие интегрального изображения, </a:t>
            </a:r>
            <a:r>
              <a:rPr lang="ru-RU" dirty="0" smtClean="0"/>
              <a:t>рассмотренного ранее.( </a:t>
            </a:r>
            <a:r>
              <a:rPr lang="ru-RU" dirty="0"/>
              <a:t>можно так же брать X/Y, тогда будет устойчивость при изменении масштаба)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4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1504</Words>
  <Application>Microsoft Office PowerPoint</Application>
  <PresentationFormat>Экран (4:3)</PresentationFormat>
  <Paragraphs>195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Донейросетевые подходы к работе с изображениями.</vt:lpstr>
      <vt:lpstr>План доклада.</vt:lpstr>
      <vt:lpstr>Алгоритм Виолы-Джонса.</vt:lpstr>
      <vt:lpstr>Алгоритм Виолы-Джонса.</vt:lpstr>
      <vt:lpstr>Алгоритм Виолы-Джонса.</vt:lpstr>
      <vt:lpstr>Алгоритм Виолы-Джонса.</vt:lpstr>
      <vt:lpstr>Алгоритм Виолы-Джонса.</vt:lpstr>
      <vt:lpstr>Алгоритм Виолы-Джонса.</vt:lpstr>
      <vt:lpstr>Алгоритм Виолы-Джонса.</vt:lpstr>
      <vt:lpstr>Алгоритм Виолы-Джонса.</vt:lpstr>
      <vt:lpstr>Алгоритм Виолы-Джонса.</vt:lpstr>
      <vt:lpstr>Алгоритм Виолы-Джонса.</vt:lpstr>
      <vt:lpstr>Алгоритм Виолы-Джонса.</vt:lpstr>
      <vt:lpstr>Алгоритм Виолы-Джонса.</vt:lpstr>
      <vt:lpstr>Вейвлет-преобразование Хаара.</vt:lpstr>
      <vt:lpstr>Вейвлет-преобразование Хаара.</vt:lpstr>
      <vt:lpstr>Вейвлет-преобразование Хаара.</vt:lpstr>
      <vt:lpstr>Вейвлет-преобразование Хаара.</vt:lpstr>
      <vt:lpstr>Вейвлет-преобразование Хаара.</vt:lpstr>
      <vt:lpstr>Вейвлет-преобразование Хаара.</vt:lpstr>
      <vt:lpstr>Алгоритм SIFT (Scale-Invariant Feature Transform) .</vt:lpstr>
      <vt:lpstr>Алгоритм SIFT.</vt:lpstr>
      <vt:lpstr>Алгоритм SIFT.</vt:lpstr>
      <vt:lpstr>Алгоритм SIFT.</vt:lpstr>
      <vt:lpstr>Алгоритм SIFT.</vt:lpstr>
      <vt:lpstr>Алгоритм SIFT.</vt:lpstr>
      <vt:lpstr>Алгоритм SIFT.</vt:lpstr>
      <vt:lpstr>Алгоритм SIFT.</vt:lpstr>
      <vt:lpstr>Алгоритм SIFT.</vt:lpstr>
      <vt:lpstr>Алгоритм SIFT.</vt:lpstr>
      <vt:lpstr>Алгоритм PCA-SIFT.</vt:lpstr>
      <vt:lpstr>PCA vs. PCA-SIFT.</vt:lpstr>
      <vt:lpstr>Отличия HOG и SIFT.</vt:lpstr>
      <vt:lpstr>Спасибо за внимание!</vt:lpstr>
      <vt:lpstr>Источники.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Донейросетевые подходы к работе с изображениями.</dc:title>
  <dc:creator>Toshiba</dc:creator>
  <cp:lastModifiedBy>Toshiba</cp:lastModifiedBy>
  <cp:revision>33</cp:revision>
  <dcterms:created xsi:type="dcterms:W3CDTF">2018-11-01T18:08:17Z</dcterms:created>
  <dcterms:modified xsi:type="dcterms:W3CDTF">2018-11-01T21:28:12Z</dcterms:modified>
</cp:coreProperties>
</file>