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78" r:id="rId3"/>
    <p:sldId id="279" r:id="rId4"/>
    <p:sldId id="302" r:id="rId5"/>
    <p:sldId id="280" r:id="rId6"/>
    <p:sldId id="281" r:id="rId7"/>
    <p:sldId id="282" r:id="rId8"/>
    <p:sldId id="288" r:id="rId9"/>
    <p:sldId id="283" r:id="rId10"/>
    <p:sldId id="303" r:id="rId11"/>
    <p:sldId id="284" r:id="rId12"/>
    <p:sldId id="289" r:id="rId13"/>
    <p:sldId id="285" r:id="rId14"/>
    <p:sldId id="286" r:id="rId15"/>
    <p:sldId id="294" r:id="rId16"/>
    <p:sldId id="290" r:id="rId17"/>
    <p:sldId id="291" r:id="rId18"/>
    <p:sldId id="316" r:id="rId19"/>
    <p:sldId id="292" r:id="rId20"/>
    <p:sldId id="295" r:id="rId21"/>
    <p:sldId id="312" r:id="rId22"/>
    <p:sldId id="313" r:id="rId23"/>
    <p:sldId id="314" r:id="rId24"/>
    <p:sldId id="315" r:id="rId25"/>
    <p:sldId id="304" r:id="rId26"/>
    <p:sldId id="293" r:id="rId27"/>
    <p:sldId id="296" r:id="rId28"/>
    <p:sldId id="297" r:id="rId29"/>
    <p:sldId id="298" r:id="rId30"/>
    <p:sldId id="300" r:id="rId31"/>
    <p:sldId id="305" r:id="rId32"/>
    <p:sldId id="287" r:id="rId33"/>
    <p:sldId id="306" r:id="rId34"/>
    <p:sldId id="310" r:id="rId35"/>
    <p:sldId id="311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3" d="100"/>
          <a:sy n="143" d="100"/>
        </p:scale>
        <p:origin x="69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35147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96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55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997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109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896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776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624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716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644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964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4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445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035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278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745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625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610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028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14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216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956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44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794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18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247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033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157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339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9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51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2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99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869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486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6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arxiv.org/abs/1803.03764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11700" y="36850"/>
            <a:ext cx="8520600" cy="17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C78D8"/>
                </a:solidFill>
              </a:rPr>
              <a:t>Variance Networks</a:t>
            </a:r>
            <a:endParaRPr sz="3600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C78D8"/>
                </a:solidFill>
              </a:rPr>
              <a:t>When Expectation Does Not Meet Your Expectations</a:t>
            </a:r>
            <a:endParaRPr sz="2800">
              <a:solidFill>
                <a:srgbClr val="3C78D8"/>
              </a:solidFill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1321048" y="1996687"/>
            <a:ext cx="65019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dk2"/>
                </a:solidFill>
              </a:rPr>
              <a:t>Dmitry Molchanov</a:t>
            </a:r>
            <a:endParaRPr sz="2000" b="1" dirty="0">
              <a:solidFill>
                <a:schemeClr val="dk2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5" y="4178375"/>
            <a:ext cx="1793600" cy="7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 descr="1268394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872" y="4293394"/>
            <a:ext cx="600253" cy="6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768100" y="2878000"/>
            <a:ext cx="360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595959"/>
                </a:solidFill>
              </a:rPr>
              <a:t>May 11, 2018</a:t>
            </a:r>
            <a:endParaRPr sz="1800" dirty="0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5"/>
              </a:rPr>
              <a:t>https://arxiv.org/abs/1803.03764</a:t>
            </a:r>
            <a:endParaRPr sz="1800" dirty="0">
              <a:solidFill>
                <a:srgbClr val="595959"/>
              </a:solidFill>
            </a:endParaRP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6">
            <a:alphaModFix/>
          </a:blip>
          <a:srcRect t="28618" b="33711"/>
          <a:stretch/>
        </p:blipFill>
        <p:spPr>
          <a:xfrm>
            <a:off x="7089450" y="4308975"/>
            <a:ext cx="1597210" cy="6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34674" y="922525"/>
            <a:ext cx="7728181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Variance networks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>
                <a:solidFill>
                  <a:schemeClr val="bg2"/>
                </a:solidFill>
              </a:rPr>
              <a:t>Variational</a:t>
            </a:r>
            <a:r>
              <a:rPr lang="en-US" dirty="0" smtClean="0">
                <a:solidFill>
                  <a:schemeClr val="bg2"/>
                </a:solidFill>
              </a:rPr>
              <a:t> dropout 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 variance network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sym typeface="Wingdings" panose="05000000000000000000" pitchFamily="2" charset="2"/>
              </a:rPr>
              <a:t>Mean propagation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sym typeface="Wingdings" panose="05000000000000000000" pitchFamily="2" charset="2"/>
              </a:rPr>
              <a:t>Open questions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C78D8"/>
                </a:solidFill>
              </a:rPr>
              <a:t>Outline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54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004" y="1145041"/>
                <a:ext cx="7303089" cy="11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 smtClean="0"/>
                  <a:t>Variational Dropout:</a:t>
                </a:r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FFG posterior</a:t>
                </a:r>
              </a:p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0"/>
                <a:r>
                  <a:rPr lang="en-US" dirty="0" smtClean="0"/>
                  <a:t>Log-uniform prior distribution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lvl="0"/>
                <a:r>
                  <a:rPr lang="en-US" dirty="0" smtClean="0"/>
                  <a:t>ELBO favors large dropout rates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vl="0"/>
                <a:endParaRPr lang="en-US" dirty="0" smtClean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004" y="1145041"/>
                <a:ext cx="7303089" cy="1158900"/>
              </a:xfrm>
              <a:prstGeom prst="rect">
                <a:avLst/>
              </a:prstGeom>
              <a:blipFill rotWithShape="0">
                <a:blip r:embed="rId3"/>
                <a:stretch>
                  <a:fillRect b="-15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3C78D8"/>
                </a:solidFill>
              </a:rPr>
              <a:t>Variational dropout is a variance network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180" y="670050"/>
            <a:ext cx="3661820" cy="27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4674" y="536586"/>
                <a:ext cx="7303089" cy="11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US" sz="800" b="0" dirty="0" smtClean="0"/>
              </a:p>
              <a:p>
                <a:pPr lvl="0"/>
                <a:r>
                  <a:rPr lang="en-US" dirty="0" err="1" smtClean="0"/>
                  <a:t>Kingma</a:t>
                </a:r>
                <a:r>
                  <a:rPr lang="en-US" dirty="0" smtClean="0"/>
                  <a:t> et. al. 2015 clipped alpha. Why?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674" y="536586"/>
                <a:ext cx="7303089" cy="1158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3C78D8"/>
                </a:solidFill>
              </a:rPr>
              <a:t>Variational dropout is a variance network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324" y="1546945"/>
            <a:ext cx="4826470" cy="3456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7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3C78D8"/>
                </a:solidFill>
              </a:rPr>
              <a:t>Variational dropout is a </a:t>
            </a:r>
            <a:r>
              <a:rPr lang="en" dirty="0" smtClean="0">
                <a:solidFill>
                  <a:srgbClr val="3C78D8"/>
                </a:solidFill>
              </a:rPr>
              <a:t>variance </a:t>
            </a:r>
            <a:r>
              <a:rPr lang="en" dirty="0">
                <a:solidFill>
                  <a:srgbClr val="3C78D8"/>
                </a:solidFill>
              </a:rPr>
              <a:t>network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154" y="511090"/>
            <a:ext cx="6082221" cy="4415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hape 115"/>
          <p:cNvCxnSpPr/>
          <p:nvPr/>
        </p:nvCxnSpPr>
        <p:spPr>
          <a:xfrm flipH="1" flipV="1">
            <a:off x="4836237" y="1349001"/>
            <a:ext cx="2555453" cy="39288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hape 1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23938" y="1552969"/>
                <a:ext cx="2156100" cy="473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baseline="30000" dirty="0"/>
              </a:p>
            </p:txBody>
          </p:sp>
        </mc:Choice>
        <mc:Fallback xmlns="">
          <p:sp>
            <p:nvSpPr>
              <p:cNvPr id="8" name="Shape 1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23938" y="1552969"/>
                <a:ext cx="2156100" cy="4734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2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4674" y="922525"/>
                <a:ext cx="7303089" cy="11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 smtClean="0"/>
                  <a:t>Moreover, we can substitute</a:t>
                </a:r>
                <a:endParaRPr lang="en-US" dirty="0"/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The predictions remain the same</a:t>
                </a:r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It is a pure variance network now!</a:t>
                </a:r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Only works with layer-wise and neuron-wise parameterization</a:t>
                </a:r>
              </a:p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US" dirty="0"/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Start training as a usual low-variance network</a:t>
                </a:r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Smoothly transition into a variance-only network</a:t>
                </a:r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Faster, more stable training than pure variance-only</a:t>
                </a:r>
                <a:endParaRPr dirty="0"/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674" y="922525"/>
                <a:ext cx="7303089" cy="1158900"/>
              </a:xfrm>
              <a:prstGeom prst="rect">
                <a:avLst/>
              </a:prstGeom>
              <a:blipFill rotWithShape="0">
                <a:blip r:embed="rId3"/>
                <a:stretch>
                  <a:fillRect b="-23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3C78D8"/>
                </a:solidFill>
              </a:rPr>
              <a:t>Variational dropout is a </a:t>
            </a:r>
            <a:r>
              <a:rPr lang="en" dirty="0" smtClean="0">
                <a:solidFill>
                  <a:srgbClr val="3C78D8"/>
                </a:solidFill>
              </a:rPr>
              <a:t>variance </a:t>
            </a:r>
            <a:r>
              <a:rPr lang="en" dirty="0">
                <a:solidFill>
                  <a:srgbClr val="3C78D8"/>
                </a:solidFill>
              </a:rPr>
              <a:t>network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4674" y="922525"/>
                <a:ext cx="7303089" cy="11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𝐿𝑜𝑔𝑈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dirty="0"/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ELBO is now fairly simple: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dirty="0"/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Ironic, one of the strongest priors results in no regularization…</a:t>
                </a:r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endParaRPr dirty="0"/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674" y="922525"/>
                <a:ext cx="7303089" cy="1158900"/>
              </a:xfrm>
              <a:prstGeom prst="rect">
                <a:avLst/>
              </a:prstGeom>
              <a:blipFill rotWithShape="0">
                <a:blip r:embed="rId3"/>
                <a:stretch>
                  <a:fillRect b="-6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3C78D8"/>
                </a:solidFill>
              </a:rPr>
              <a:t>Variance network is variational dropout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3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34674" y="560933"/>
            <a:ext cx="8278202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Variance network is actually the best possible </a:t>
            </a:r>
            <a:r>
              <a:rPr lang="en-US" dirty="0" err="1" smtClean="0"/>
              <a:t>variational</a:t>
            </a:r>
            <a:r>
              <a:rPr lang="en-US" dirty="0" smtClean="0"/>
              <a:t> dropout network!</a:t>
            </a:r>
          </a:p>
          <a:p>
            <a:pPr lvl="0"/>
            <a:r>
              <a:rPr lang="en-US" dirty="0" smtClean="0"/>
              <a:t>Sparse </a:t>
            </a:r>
            <a:r>
              <a:rPr lang="en-US" dirty="0" err="1" smtClean="0"/>
              <a:t>Variational</a:t>
            </a:r>
            <a:r>
              <a:rPr lang="en-US" dirty="0" smtClean="0"/>
              <a:t> Dropout is just a poor local optimum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3C78D8"/>
                </a:solidFill>
              </a:rPr>
              <a:t>Variational dropout is a varaince network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Shape 211"/>
          <p:cNvPicPr preferRelativeResize="0"/>
          <p:nvPr/>
        </p:nvPicPr>
        <p:blipFill rotWithShape="1">
          <a:blip r:embed="rId3">
            <a:alphaModFix/>
          </a:blip>
          <a:srcRect r="2543"/>
          <a:stretch/>
        </p:blipFill>
        <p:spPr>
          <a:xfrm>
            <a:off x="2137047" y="3034888"/>
            <a:ext cx="4873456" cy="174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513" y="1670815"/>
            <a:ext cx="6808129" cy="1242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5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4674" y="560933"/>
                <a:ext cx="8278202" cy="11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 smtClean="0"/>
                  <a:t>Variance network is actually the best possible </a:t>
                </a:r>
                <a:r>
                  <a:rPr lang="en-US" dirty="0" err="1" smtClean="0"/>
                  <a:t>variational</a:t>
                </a:r>
                <a:r>
                  <a:rPr lang="en-US" dirty="0" smtClean="0"/>
                  <a:t> dropout network!</a:t>
                </a:r>
              </a:p>
              <a:p>
                <a:pPr lvl="0"/>
                <a:r>
                  <a:rPr lang="en-US" dirty="0" smtClean="0"/>
                  <a:t>Sparse </a:t>
                </a:r>
                <a:r>
                  <a:rPr lang="en-US" dirty="0" err="1" smtClean="0"/>
                  <a:t>Variational</a:t>
                </a:r>
                <a:r>
                  <a:rPr lang="en-US" dirty="0" smtClean="0"/>
                  <a:t> Dropout is just a poor local optimum </a:t>
                </a:r>
                <a:r>
                  <a:rPr lang="en-US" dirty="0" smtClean="0">
                    <a:sym typeface="Wingdings" panose="05000000000000000000" pitchFamily="2" charset="2"/>
                  </a:rPr>
                  <a:t></a:t>
                </a:r>
              </a:p>
              <a:p>
                <a:pPr lvl="0"/>
                <a:endParaRPr lang="en-US" dirty="0">
                  <a:sym typeface="Wingdings" panose="05000000000000000000" pitchFamily="2" charset="2"/>
                </a:endParaRPr>
              </a:p>
              <a:p>
                <a:pPr lvl="0"/>
                <a:r>
                  <a:rPr lang="en-US" dirty="0" smtClean="0">
                    <a:sym typeface="Wingdings" panose="05000000000000000000" pitchFamily="2" charset="2"/>
                  </a:rPr>
                  <a:t>Why it happens?</a:t>
                </a:r>
              </a:p>
              <a:p>
                <a:pPr lvl="0"/>
                <a:endParaRPr lang="en-US" sz="500" dirty="0" smtClean="0">
                  <a:sym typeface="Wingdings" panose="05000000000000000000" pitchFamily="2" charset="2"/>
                </a:endParaRP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||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>
                  <a:sym typeface="Wingdings" panose="05000000000000000000" pitchFamily="2" charset="2"/>
                </a:endParaRPr>
              </a:p>
              <a:p>
                <a:pPr marL="114300" lvl="0" indent="0">
                  <a:buNone/>
                </a:pPr>
                <a:endParaRPr lang="en-US" sz="500" dirty="0">
                  <a:sym typeface="Wingdings" panose="05000000000000000000" pitchFamily="2" charset="2"/>
                </a:endParaRPr>
              </a:p>
              <a:p>
                <a:pPr lvl="0"/>
                <a:r>
                  <a:rPr lang="en-US" dirty="0" smtClean="0"/>
                  <a:t>Variance network “</a:t>
                </a:r>
                <a:r>
                  <a:rPr lang="en-US" dirty="0" err="1" smtClean="0"/>
                  <a:t>overfits</a:t>
                </a:r>
                <a:r>
                  <a:rPr lang="en-US" dirty="0" smtClean="0"/>
                  <a:t>”: 1.0 training accuracy, low cross entropy</a:t>
                </a:r>
              </a:p>
              <a:p>
                <a:pPr lvl="0"/>
                <a:r>
                  <a:rPr lang="en-US" dirty="0" smtClean="0"/>
                  <a:t>KL divergence is exactly zero!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 smtClean="0"/>
                  <a:t>Sparse </a:t>
                </a:r>
                <a:r>
                  <a:rPr lang="en-US" dirty="0" err="1" smtClean="0"/>
                  <a:t>Variational</a:t>
                </a:r>
                <a:r>
                  <a:rPr lang="en-US" dirty="0" smtClean="0"/>
                  <a:t> Dropout also has 1.0 training accuracy and low loss… </a:t>
                </a:r>
              </a:p>
              <a:p>
                <a:pPr lvl="0"/>
                <a:r>
                  <a:rPr lang="en-US" dirty="0" smtClean="0"/>
                  <a:t>… but KL-term is huge</a:t>
                </a:r>
                <a:endParaRPr dirty="0"/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674" y="560933"/>
                <a:ext cx="8278202" cy="1158900"/>
              </a:xfrm>
              <a:prstGeom prst="rect">
                <a:avLst/>
              </a:prstGeom>
              <a:blipFill rotWithShape="0">
                <a:blip r:embed="rId3"/>
                <a:stretch>
                  <a:fillRect b="-2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3C78D8"/>
                </a:solidFill>
              </a:rPr>
              <a:t>Variational dropout is a varaince network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61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4674" y="560933"/>
                <a:ext cx="8278202" cy="11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 smtClean="0"/>
                  <a:t>Then why is sparse </a:t>
                </a:r>
                <a:r>
                  <a:rPr lang="en-US" dirty="0" err="1" smtClean="0"/>
                  <a:t>variational</a:t>
                </a:r>
                <a:r>
                  <a:rPr lang="en-US" dirty="0" smtClean="0"/>
                  <a:t> dropout sparse?</a:t>
                </a:r>
              </a:p>
              <a:p>
                <a:pPr lvl="0"/>
                <a:r>
                  <a:rPr lang="en-US" dirty="0" smtClean="0"/>
                  <a:t>We aided the optimization process to get stuck in a sparse solution</a:t>
                </a:r>
              </a:p>
              <a:p>
                <a:pPr lvl="0"/>
                <a:r>
                  <a:rPr lang="en-US" dirty="0" smtClean="0"/>
                  <a:t>Variances are initialized with very small values</a:t>
                </a:r>
              </a:p>
              <a:p>
                <a:pPr lvl="0"/>
                <a:r>
                  <a:rPr lang="en-US" dirty="0" smtClean="0"/>
                  <a:t>In order to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it is easer to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to 0 than to increase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func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674" y="560933"/>
                <a:ext cx="8278202" cy="1158900"/>
              </a:xfrm>
              <a:prstGeom prst="rect">
                <a:avLst/>
              </a:prstGeom>
              <a:blipFill rotWithShape="0">
                <a:blip r:embed="rId3"/>
                <a:stretch>
                  <a:fillRect b="-2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3C78D8"/>
                </a:solidFill>
              </a:rPr>
              <a:t>Sparsity in sparse variational dropout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29" y="2235648"/>
            <a:ext cx="3694607" cy="2789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393" y="2235649"/>
            <a:ext cx="3676065" cy="27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43452" y="560933"/>
                <a:ext cx="8278202" cy="11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lvl="0" indent="0">
                  <a:buNone/>
                </a:pPr>
                <a:r>
                  <a:rPr lang="en-US" dirty="0" smtClean="0"/>
                  <a:t>Maybe the improper prior of </a:t>
                </a:r>
                <a:r>
                  <a:rPr lang="en-US" dirty="0" err="1" smtClean="0"/>
                  <a:t>Variational</a:t>
                </a:r>
                <a:r>
                  <a:rPr lang="en-US" dirty="0" smtClean="0"/>
                  <a:t> Dropout is at fault?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 smtClean="0"/>
                  <a:t>Student’s t-distribution: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𝑆𝑡𝑢𝑑𝑒𝑛𝑡𝑠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≃≃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ra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b="0" dirty="0" smtClean="0"/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𝐿𝑜𝑔𝑈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0"/>
                <a:r>
                  <a:rPr lang="en-US" dirty="0" err="1" smtClean="0"/>
                  <a:t>LogU</a:t>
                </a:r>
                <a:r>
                  <a:rPr lang="en-US" dirty="0" smtClean="0"/>
                  <a:t> is a limit case of Student’s 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Student’s t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behaves exactly like </a:t>
                </a:r>
                <a:r>
                  <a:rPr lang="en-US" dirty="0" err="1" smtClean="0"/>
                  <a:t>Variational</a:t>
                </a:r>
                <a:r>
                  <a:rPr lang="en-US" dirty="0" smtClean="0"/>
                  <a:t> Dropout</a:t>
                </a:r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3452" y="560933"/>
                <a:ext cx="8278202" cy="1158900"/>
              </a:xfrm>
              <a:prstGeom prst="rect">
                <a:avLst/>
              </a:prstGeom>
              <a:blipFill rotWithShape="0">
                <a:blip r:embed="rId3"/>
                <a:stretch>
                  <a:fillRect b="-19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3C78D8"/>
                </a:solidFill>
              </a:rPr>
              <a:t>Do other models lead to variance networks?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55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34674" y="922525"/>
            <a:ext cx="7728181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Dropout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Batch Normalization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Bayesian Neural Networks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Train time: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/>
              <a:t>I</a:t>
            </a:r>
            <a:r>
              <a:rPr lang="en-US" sz="1600" dirty="0" smtClean="0"/>
              <a:t>nject noise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Test time: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 smtClean="0"/>
              <a:t>Mean propagation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 err="1" smtClean="0"/>
              <a:t>Ensembling</a:t>
            </a:r>
            <a:endParaRPr lang="en-US" sz="1600" dirty="0" smtClean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 smtClean="0"/>
              <a:t>Distillation / fast dropout / … 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C78D8"/>
                </a:solidFill>
              </a:rPr>
              <a:t>Stochastic Neural Networks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92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43448" y="560933"/>
                <a:ext cx="8278202" cy="11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lvl="0" indent="0">
                  <a:buNone/>
                </a:pPr>
                <a:r>
                  <a:rPr lang="en-US" dirty="0" smtClean="0"/>
                  <a:t>Maybe the improper prior of </a:t>
                </a:r>
                <a:r>
                  <a:rPr lang="en-US" dirty="0" err="1" smtClean="0"/>
                  <a:t>Variational</a:t>
                </a:r>
                <a:r>
                  <a:rPr lang="en-US" dirty="0" smtClean="0"/>
                  <a:t> Dropout is at fault?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 smtClean="0"/>
                  <a:t>ARD prior: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||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114300" lvl="0" indent="0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 marL="114300" lv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||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114300" lvl="0" indent="0">
                  <a:buNone/>
                </a:pPr>
                <a:r>
                  <a:rPr lang="en-US" dirty="0" smtClean="0"/>
                  <a:t>Almost the same KL divergence!</a:t>
                </a:r>
              </a:p>
              <a:p>
                <a:pPr marL="114300" lv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ARD prior behaves exactly like </a:t>
                </a:r>
                <a:r>
                  <a:rPr lang="en-US" dirty="0" err="1" smtClean="0"/>
                  <a:t>Variational</a:t>
                </a:r>
                <a:r>
                  <a:rPr lang="en-US" dirty="0" smtClean="0"/>
                  <a:t> Dropout!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Maybe </a:t>
                </a:r>
                <a:r>
                  <a:rPr lang="en-US" dirty="0" err="1" smtClean="0"/>
                  <a:t>Variational</a:t>
                </a:r>
                <a:r>
                  <a:rPr lang="en-US" dirty="0" smtClean="0"/>
                  <a:t> Dropout wasn’t the right way to extend Gaussian Dropout? </a:t>
                </a:r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3448" y="560933"/>
                <a:ext cx="8278202" cy="1158900"/>
              </a:xfrm>
              <a:prstGeom prst="rect">
                <a:avLst/>
              </a:prstGeom>
              <a:blipFill rotWithShape="0">
                <a:blip r:embed="rId3"/>
                <a:stretch>
                  <a:fillRect b="-27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3C78D8"/>
                </a:solidFill>
              </a:rPr>
              <a:t>Do other models lead to variance networks?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025" name="Picture 1" descr="Thinking Face on Microsoft Windows 10 April 2018 Upd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16" y="4089757"/>
            <a:ext cx="688927" cy="68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626" y="1129963"/>
            <a:ext cx="3107431" cy="23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888" y="-11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C78D8"/>
                </a:solidFill>
              </a:rPr>
              <a:t>Experiments: classification</a:t>
            </a:r>
            <a:endParaRPr dirty="0"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425"/>
            <a:ext cx="8839198" cy="3392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72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6888" y="-11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C78D8"/>
                </a:solidFill>
              </a:rPr>
              <a:t>Experiments: </a:t>
            </a:r>
            <a:r>
              <a:rPr lang="en" dirty="0">
                <a:solidFill>
                  <a:srgbClr val="3C78D8"/>
                </a:solidFill>
              </a:rPr>
              <a:t>adversarial attacks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350" y="650375"/>
            <a:ext cx="5709249" cy="4264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6888" y="-11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C78D8"/>
                </a:solidFill>
              </a:rPr>
              <a:t>Experiments: reinforcement learning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65" y="638114"/>
            <a:ext cx="5784260" cy="4052917"/>
          </a:xfrm>
          <a:prstGeom prst="rect">
            <a:avLst/>
          </a:prstGeom>
        </p:spPr>
      </p:pic>
      <p:pic>
        <p:nvPicPr>
          <p:cNvPr id="4" name="c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968288" y="1326136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2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6888" y="-11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C78D8"/>
                </a:solidFill>
              </a:rPr>
              <a:t>Experiments: reinforcement learning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85" y="907396"/>
            <a:ext cx="5213994" cy="3755821"/>
          </a:xfrm>
          <a:prstGeom prst="rect">
            <a:avLst/>
          </a:prstGeom>
        </p:spPr>
      </p:pic>
      <p:pic>
        <p:nvPicPr>
          <p:cNvPr id="4" name="a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98125" y="1221947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0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34674" y="922525"/>
            <a:ext cx="7728181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Variance networks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Variational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dropout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sym typeface="Wingdings" panose="05000000000000000000" pitchFamily="2" charset="2"/>
              </a:rPr>
              <a:t> variance network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Mean propagation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sym typeface="Wingdings" panose="05000000000000000000" pitchFamily="2" charset="2"/>
              </a:rPr>
              <a:t>Open questions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C78D8"/>
                </a:solidFill>
              </a:rPr>
              <a:t>Outline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34674" y="560933"/>
            <a:ext cx="8586484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 all conventional stochastic networks we could perform </a:t>
            </a:r>
            <a:r>
              <a:rPr lang="en-US" b="1" dirty="0" smtClean="0"/>
              <a:t>mean propagation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/>
              <a:t>a</a:t>
            </a:r>
            <a:r>
              <a:rPr lang="en-US" sz="1600" dirty="0" smtClean="0"/>
              <a:t>.k.a. weight scaling rule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/>
              <a:t>a</a:t>
            </a:r>
            <a:r>
              <a:rPr lang="en-US" sz="1600" dirty="0" smtClean="0"/>
              <a:t>.k.a. deterministic procedure</a:t>
            </a:r>
            <a:endParaRPr lang="en-US" sz="1600" dirty="0"/>
          </a:p>
          <a:p>
            <a:pPr lvl="0"/>
            <a:r>
              <a:rPr lang="en-US" dirty="0" smtClean="0"/>
              <a:t>It fails miserably on variance networks </a:t>
            </a:r>
          </a:p>
          <a:p>
            <a:pPr lvl="0"/>
            <a:r>
              <a:rPr lang="en-US" dirty="0" smtClean="0"/>
              <a:t>Why it fails and how to test whether it fails?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DNN is a highly non-linear function of its weights</a:t>
            </a:r>
          </a:p>
          <a:p>
            <a:pPr lvl="0"/>
            <a:r>
              <a:rPr lang="en-US" dirty="0" smtClean="0"/>
              <a:t>Which weights can be substituted with their expectations?</a:t>
            </a:r>
          </a:p>
          <a:p>
            <a:pPr lvl="0"/>
            <a:endParaRPr lang="en-US" dirty="0" smtClean="0"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3C78D8"/>
                </a:solidFill>
              </a:rPr>
              <a:t>Mean propagation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8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80869" y="560933"/>
                <a:ext cx="8586484" cy="11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 smtClean="0"/>
                  <a:t>DNN is a highly non-linear function of its weights</a:t>
                </a:r>
              </a:p>
              <a:p>
                <a:pPr lvl="0"/>
                <a:r>
                  <a:rPr lang="en-US" dirty="0" smtClean="0"/>
                  <a:t>Which weights can be substituted with their expectations?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0"/>
                <a:r>
                  <a:rPr lang="en-US" dirty="0" smtClean="0"/>
                  <a:t>Can propagate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 DNN is almost 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sym typeface="Wingdings" panose="05000000000000000000" pitchFamily="2" charset="2"/>
                </a:endParaRPr>
              </a:p>
              <a:p>
                <a:pPr lvl="0"/>
                <a:r>
                  <a:rPr lang="en-US" dirty="0" smtClean="0"/>
                  <a:t>Compare the curvature with the posterior variance:</a:t>
                </a:r>
              </a:p>
              <a:p>
                <a:pPr lvl="0"/>
                <a:endParaRPr lang="en-US" dirty="0"/>
              </a:p>
              <a:p>
                <a:pPr lvl="0"/>
                <a:endParaRPr lang="en-US" dirty="0" smtClean="0"/>
              </a:p>
              <a:p>
                <a:pPr lvl="0"/>
                <a:endParaRPr lang="en-US" dirty="0"/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 smtClean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US" dirty="0" smtClean="0"/>
                  <a:t>, else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 smtClean="0"/>
                  <a:t>Replace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sz="1600" b="0" dirty="0" smtClean="0"/>
                  <a:t> is small enough or if function is essentially linear</a:t>
                </a:r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0869" y="560933"/>
                <a:ext cx="8586484" cy="1158900"/>
              </a:xfrm>
              <a:prstGeom prst="rect">
                <a:avLst/>
              </a:prstGeom>
              <a:blipFill rotWithShape="0">
                <a:blip r:embed="rId3"/>
                <a:stretch>
                  <a:fillRect b="-2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3C78D8"/>
                </a:solidFill>
              </a:rPr>
              <a:t>Mean propagation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93" y="2469395"/>
            <a:ext cx="5071757" cy="1004754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6761400" y="2311124"/>
            <a:ext cx="1697582" cy="1292886"/>
          </a:xfrm>
          <a:custGeom>
            <a:avLst/>
            <a:gdLst>
              <a:gd name="connsiteX0" fmla="*/ 0 w 1697582"/>
              <a:gd name="connsiteY0" fmla="*/ 701735 h 1292886"/>
              <a:gd name="connsiteX1" fmla="*/ 193964 w 1697582"/>
              <a:gd name="connsiteY1" fmla="*/ 1061954 h 1292886"/>
              <a:gd name="connsiteX2" fmla="*/ 498764 w 1697582"/>
              <a:gd name="connsiteY2" fmla="*/ 736372 h 1292886"/>
              <a:gd name="connsiteX3" fmla="*/ 706582 w 1697582"/>
              <a:gd name="connsiteY3" fmla="*/ 9008 h 1292886"/>
              <a:gd name="connsiteX4" fmla="*/ 907473 w 1697582"/>
              <a:gd name="connsiteY4" fmla="*/ 1290554 h 1292886"/>
              <a:gd name="connsiteX5" fmla="*/ 1219200 w 1697582"/>
              <a:gd name="connsiteY5" fmla="*/ 320735 h 1292886"/>
              <a:gd name="connsiteX6" fmla="*/ 1669473 w 1697582"/>
              <a:gd name="connsiteY6" fmla="*/ 147554 h 1292886"/>
              <a:gd name="connsiteX7" fmla="*/ 1669473 w 1697582"/>
              <a:gd name="connsiteY7" fmla="*/ 147554 h 1292886"/>
              <a:gd name="connsiteX8" fmla="*/ 1697182 w 1697582"/>
              <a:gd name="connsiteY8" fmla="*/ 147554 h 1292886"/>
              <a:gd name="connsiteX9" fmla="*/ 1683327 w 1697582"/>
              <a:gd name="connsiteY9" fmla="*/ 140626 h 129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7582" h="1292886">
                <a:moveTo>
                  <a:pt x="0" y="701735"/>
                </a:moveTo>
                <a:cubicBezTo>
                  <a:pt x="55418" y="878958"/>
                  <a:pt x="110837" y="1056181"/>
                  <a:pt x="193964" y="1061954"/>
                </a:cubicBezTo>
                <a:cubicBezTo>
                  <a:pt x="277091" y="1067727"/>
                  <a:pt x="413328" y="911863"/>
                  <a:pt x="498764" y="736372"/>
                </a:cubicBezTo>
                <a:cubicBezTo>
                  <a:pt x="584200" y="560881"/>
                  <a:pt x="638464" y="-83356"/>
                  <a:pt x="706582" y="9008"/>
                </a:cubicBezTo>
                <a:cubicBezTo>
                  <a:pt x="774700" y="101372"/>
                  <a:pt x="822037" y="1238600"/>
                  <a:pt x="907473" y="1290554"/>
                </a:cubicBezTo>
                <a:cubicBezTo>
                  <a:pt x="992909" y="1342509"/>
                  <a:pt x="1092200" y="511235"/>
                  <a:pt x="1219200" y="320735"/>
                </a:cubicBezTo>
                <a:cubicBezTo>
                  <a:pt x="1346200" y="130235"/>
                  <a:pt x="1669473" y="147554"/>
                  <a:pt x="1669473" y="147554"/>
                </a:cubicBezTo>
                <a:lnTo>
                  <a:pt x="1669473" y="147554"/>
                </a:lnTo>
                <a:cubicBezTo>
                  <a:pt x="1674091" y="147554"/>
                  <a:pt x="1694873" y="148709"/>
                  <a:pt x="1697182" y="147554"/>
                </a:cubicBezTo>
                <a:cubicBezTo>
                  <a:pt x="1699491" y="146399"/>
                  <a:pt x="1691409" y="143512"/>
                  <a:pt x="1683327" y="1406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29214" y="2277261"/>
            <a:ext cx="2755843" cy="4384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 rot="441303">
            <a:off x="6282309" y="342722"/>
            <a:ext cx="2661557" cy="429992"/>
          </a:xfrm>
          <a:custGeom>
            <a:avLst/>
            <a:gdLst>
              <a:gd name="connsiteX0" fmla="*/ 0 w 2549236"/>
              <a:gd name="connsiteY0" fmla="*/ 1233054 h 1233054"/>
              <a:gd name="connsiteX1" fmla="*/ 1080654 w 2549236"/>
              <a:gd name="connsiteY1" fmla="*/ 367145 h 1233054"/>
              <a:gd name="connsiteX2" fmla="*/ 2549236 w 2549236"/>
              <a:gd name="connsiteY2" fmla="*/ 0 h 123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9236" h="1233054">
                <a:moveTo>
                  <a:pt x="0" y="1233054"/>
                </a:moveTo>
                <a:cubicBezTo>
                  <a:pt x="327890" y="902854"/>
                  <a:pt x="655781" y="572654"/>
                  <a:pt x="1080654" y="367145"/>
                </a:cubicBezTo>
                <a:cubicBezTo>
                  <a:pt x="1505527" y="161636"/>
                  <a:pt x="2027381" y="80818"/>
                  <a:pt x="254923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210313" y="410951"/>
            <a:ext cx="2770923" cy="4848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704138" y="140780"/>
            <a:ext cx="0" cy="713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59699" y="175419"/>
            <a:ext cx="0" cy="713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65297" y="2798114"/>
            <a:ext cx="0" cy="713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126063" y="2105388"/>
            <a:ext cx="0" cy="713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34674" y="560933"/>
            <a:ext cx="8586484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dirty="0" smtClean="0"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3C78D8"/>
                </a:solidFill>
              </a:rPr>
              <a:t>Mean propagation: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08" y="528807"/>
            <a:ext cx="8520600" cy="446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3C78D8"/>
                </a:solidFill>
              </a:rPr>
              <a:t>Mean propagation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060" y="628286"/>
            <a:ext cx="6223867" cy="447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34674" y="922525"/>
            <a:ext cx="7303089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Dropout: 1 dropout rate per layer, no information in the noise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FFG posterior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/>
              <a:t>S</a:t>
            </a:r>
            <a:r>
              <a:rPr lang="en-US" sz="1600" dirty="0" smtClean="0"/>
              <a:t>mall variance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 smtClean="0"/>
              <a:t>Learns weight “uncertainty”; we can permute variances with almost no accuracy drop</a:t>
            </a:r>
            <a:endParaRPr lang="en-US" dirty="0" smtClean="0"/>
          </a:p>
          <a:p>
            <a:r>
              <a:rPr lang="en-US" dirty="0" smtClean="0"/>
              <a:t>More complex posteriors?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600" dirty="0" smtClean="0"/>
              <a:t>Multiplicative normalizing flows? Maybe…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sz="1600" dirty="0" smtClean="0"/>
          </a:p>
          <a:p>
            <a:r>
              <a:rPr lang="en-US" dirty="0" smtClean="0"/>
              <a:t>Can we explicitly learn informative noise for better </a:t>
            </a:r>
            <a:r>
              <a:rPr lang="en-US" dirty="0" err="1" smtClean="0"/>
              <a:t>ensembling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C78D8"/>
                </a:solidFill>
              </a:rPr>
              <a:t>Is noise informative?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48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29542" y="582157"/>
            <a:ext cx="2746604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We can potentially make sigma very sparse!</a:t>
            </a:r>
          </a:p>
          <a:p>
            <a:pPr lvl="0"/>
            <a:r>
              <a:rPr lang="en-US" dirty="0" smtClean="0"/>
              <a:t>Probably sparsity follows from an optimization issue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marL="114300" lvl="0" indent="0">
              <a:buNone/>
            </a:pPr>
            <a:endParaRPr lang="en-US" dirty="0" smtClean="0"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3C78D8"/>
                </a:solidFill>
              </a:rPr>
              <a:t>Mean propagation: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6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650" y="629850"/>
            <a:ext cx="5885074" cy="427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0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34674" y="922525"/>
            <a:ext cx="7728181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Variance networks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Variational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dropout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sym typeface="Wingdings" panose="05000000000000000000" pitchFamily="2" charset="2"/>
              </a:rPr>
              <a:t> variance network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sym typeface="Wingdings" panose="05000000000000000000" pitchFamily="2" charset="2"/>
              </a:rPr>
              <a:t>Mean propagation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Open questions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C78D8"/>
                </a:solidFill>
              </a:rPr>
              <a:t>Outline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9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4675" y="922525"/>
                <a:ext cx="5197752" cy="11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Consider a variance layer, followed by “abs” non-linearity: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≈0.8,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≈0.6</m:t>
                    </m:r>
                  </m:oMath>
                </a14:m>
                <a:endParaRPr lang="ru-RU" b="0" dirty="0" smtClean="0"/>
              </a:p>
              <a:p>
                <a:pPr lvl="0"/>
                <a:r>
                  <a:rPr lang="en-US" dirty="0" smtClean="0"/>
                  <a:t>Approximation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has the same performance!</a:t>
                </a:r>
              </a:p>
              <a:p>
                <a:pPr lvl="0"/>
                <a:r>
                  <a:rPr lang="en-US" dirty="0" smtClean="0"/>
                  <a:t>Now the level of noise is similar to Gaussian dropout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(1, 0.5)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dirty="0" smtClean="0"/>
                  <a:t>Mean propagation?</a:t>
                </a:r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675" y="922525"/>
                <a:ext cx="5197752" cy="1158900"/>
              </a:xfrm>
              <a:prstGeom prst="rect">
                <a:avLst/>
              </a:prstGeom>
              <a:blipFill rotWithShape="0">
                <a:blip r:embed="rId3"/>
                <a:stretch>
                  <a:fillRect r="-586" b="-2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C78D8"/>
                </a:solidFill>
              </a:rPr>
              <a:t>Is it really more diverse?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829" y="1199497"/>
            <a:ext cx="3327329" cy="267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4675" y="922525"/>
                <a:ext cx="5197752" cy="11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dirty="0" smtClean="0"/>
                  <a:t>So Gaussian dropout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(1, +∞)</m:t>
                    </m:r>
                  </m:oMath>
                </a14:m>
                <a:r>
                  <a:rPr lang="en-US" dirty="0" smtClean="0"/>
                  <a:t> is equivalent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(1, 0.5)</m:t>
                    </m:r>
                  </m:oMath>
                </a14:m>
                <a:r>
                  <a:rPr lang="en-US" dirty="0" smtClean="0"/>
                  <a:t>?!</a:t>
                </a:r>
              </a:p>
              <a:p>
                <a:r>
                  <a:rPr lang="en-US" dirty="0" smtClean="0"/>
                  <a:t>The non-linearity is at fault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GB" sz="1600" dirty="0" err="1"/>
                  <a:t>ReLU</a:t>
                </a:r>
                <a:r>
                  <a:rPr lang="en-GB" sz="1600" dirty="0"/>
                  <a:t> is better (adds binary dropout on </a:t>
                </a:r>
                <a:r>
                  <a:rPr lang="en-GB" sz="1600" dirty="0" smtClean="0"/>
                  <a:t>top)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dirty="0"/>
                  <a:t>Empirically the uncertainty of variance networks is similar to dropout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GB" sz="1600" dirty="0"/>
                  <a:t>Out-of-domain uncertainty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GB" sz="1600" dirty="0"/>
                  <a:t>Toy </a:t>
                </a:r>
                <a:r>
                  <a:rPr lang="en-GB" sz="1600" dirty="0" smtClean="0"/>
                  <a:t>regression</a:t>
                </a:r>
              </a:p>
              <a:p>
                <a:pPr marL="571500" lvl="1" indent="0">
                  <a:spcBef>
                    <a:spcPts val="0"/>
                  </a:spcBef>
                  <a:buSzPts val="1800"/>
                  <a:buNone/>
                </a:pPr>
                <a:endParaRPr lang="en-GB" dirty="0"/>
              </a:p>
              <a:p>
                <a:r>
                  <a:rPr lang="en-US" dirty="0"/>
                  <a:t>What is the maximum effective amount of noise we can inject?</a:t>
                </a:r>
              </a:p>
              <a:p>
                <a:endParaRPr lang="en-GB" dirty="0"/>
              </a:p>
              <a:p>
                <a:pPr marL="1143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endParaRPr lang="en-US" dirty="0" smtClean="0"/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675" y="922525"/>
                <a:ext cx="5197752" cy="1158900"/>
              </a:xfrm>
              <a:prstGeom prst="rect">
                <a:avLst/>
              </a:prstGeom>
              <a:blipFill rotWithShape="0">
                <a:blip r:embed="rId3"/>
                <a:stretch>
                  <a:fillRect r="-821" b="-2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C78D8"/>
                </a:solidFill>
              </a:rPr>
              <a:t>Is it really more diverse?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829" y="1199497"/>
            <a:ext cx="3327329" cy="267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34674" y="922525"/>
            <a:ext cx="7002213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Before phase transition: information in the weights</a:t>
            </a:r>
          </a:p>
          <a:p>
            <a:r>
              <a:rPr lang="en-US" dirty="0" smtClean="0"/>
              <a:t>After phase transition: information in the variances</a:t>
            </a:r>
          </a:p>
          <a:p>
            <a:r>
              <a:rPr lang="en-US" dirty="0" smtClean="0"/>
              <a:t>During phase transition - ???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C78D8"/>
                </a:solidFill>
              </a:rPr>
              <a:t>What happens during the phase transition?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7" y="1933930"/>
            <a:ext cx="4245239" cy="31839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836" y="1934489"/>
            <a:ext cx="4244494" cy="3183370"/>
          </a:xfrm>
          <a:prstGeom prst="rect">
            <a:avLst/>
          </a:prstGeom>
        </p:spPr>
      </p:pic>
      <p:cxnSp>
        <p:nvCxnSpPr>
          <p:cNvPr id="7" name="Shape 115"/>
          <p:cNvCxnSpPr/>
          <p:nvPr/>
        </p:nvCxnSpPr>
        <p:spPr>
          <a:xfrm flipH="1">
            <a:off x="6804110" y="1800986"/>
            <a:ext cx="1112577" cy="116125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" name="Shape 64"/>
          <p:cNvSpPr txBox="1">
            <a:spLocks/>
          </p:cNvSpPr>
          <p:nvPr/>
        </p:nvSpPr>
        <p:spPr>
          <a:xfrm rot="486607">
            <a:off x="6379434" y="1081558"/>
            <a:ext cx="2756038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mean propagation and mean zeroing work well!</a:t>
            </a:r>
          </a:p>
          <a:p>
            <a:pPr marL="114300" indent="0" algn="ctr">
              <a:buNone/>
            </a:pP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7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34674" y="922525"/>
            <a:ext cx="7002213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A fun counter-intuitive model</a:t>
            </a:r>
          </a:p>
          <a:p>
            <a:r>
              <a:rPr lang="en-US" dirty="0"/>
              <a:t>First practical example where mean propagation fails that </a:t>
            </a:r>
            <a:r>
              <a:rPr lang="en-US" dirty="0" smtClean="0"/>
              <a:t>hard</a:t>
            </a:r>
          </a:p>
          <a:p>
            <a:r>
              <a:rPr lang="en-US" dirty="0" err="1" smtClean="0"/>
              <a:t>Variational</a:t>
            </a:r>
            <a:r>
              <a:rPr lang="en-US" dirty="0" smtClean="0"/>
              <a:t> dropout leads to unexpected results</a:t>
            </a:r>
          </a:p>
          <a:p>
            <a:r>
              <a:rPr lang="en-US" dirty="0" smtClean="0"/>
              <a:t>We probably need better ways to approximate the posterior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to obtain better ensembles…</a:t>
            </a:r>
          </a:p>
          <a:p>
            <a:endParaRPr lang="en-US" dirty="0"/>
          </a:p>
          <a:p>
            <a:r>
              <a:rPr lang="en-US" dirty="0" smtClean="0"/>
              <a:t>Why do we need variance networks? Are they </a:t>
            </a:r>
            <a:r>
              <a:rPr lang="en-US" dirty="0"/>
              <a:t>a</a:t>
            </a:r>
            <a:r>
              <a:rPr lang="en-US" dirty="0" smtClean="0"/>
              <a:t>ny good? What are the implications of the DNN loss structure, robustness to noise, etc.?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C78D8"/>
                </a:solidFill>
              </a:rPr>
              <a:t>Variance networks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47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34674" y="922525"/>
            <a:ext cx="7728181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Variance networks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Variational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dropout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sym typeface="Wingdings" panose="05000000000000000000" pitchFamily="2" charset="2"/>
              </a:rPr>
              <a:t> variance network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sym typeface="Wingdings" panose="05000000000000000000" pitchFamily="2" charset="2"/>
              </a:rPr>
              <a:t>Mean propagation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sym typeface="Wingdings" panose="05000000000000000000" pitchFamily="2" charset="2"/>
              </a:rPr>
              <a:t>Open questions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C78D8"/>
                </a:solidFill>
              </a:rPr>
              <a:t>Outline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92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4674" y="922525"/>
                <a:ext cx="7303089" cy="11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 smtClean="0"/>
                  <a:t>Consider a FFG distribution over the weights:</a:t>
                </a:r>
                <a:endParaRPr lang="en-US" dirty="0"/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0"/>
                <a:r>
                  <a:rPr lang="en-US" dirty="0" smtClean="0"/>
                  <a:t>How to learn informative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? Eliminate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completely!</a:t>
                </a:r>
                <a:endParaRPr lang="en-US" dirty="0"/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Works almost the same as usual models!*</a:t>
                </a:r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Okay, this is strange: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 smtClean="0"/>
                  <a:t>Weights have random signs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 smtClean="0"/>
                  <a:t>Mean activation is 0 for every object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 smtClean="0"/>
                  <a:t>Why would this even work?!</a:t>
                </a:r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674" y="922525"/>
                <a:ext cx="7303089" cy="1158900"/>
              </a:xfrm>
              <a:prstGeom prst="rect">
                <a:avLst/>
              </a:prstGeom>
              <a:blipFill rotWithShape="0">
                <a:blip r:embed="rId3"/>
                <a:stretch>
                  <a:fillRect b="-22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C78D8"/>
                </a:solidFill>
              </a:rPr>
              <a:t>Variance networks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64"/>
          <p:cNvSpPr txBox="1">
            <a:spLocks/>
          </p:cNvSpPr>
          <p:nvPr/>
        </p:nvSpPr>
        <p:spPr>
          <a:xfrm rot="504577">
            <a:off x="5159672" y="2992599"/>
            <a:ext cx="2650164" cy="62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Conditions apply</a:t>
            </a:r>
          </a:p>
        </p:txBody>
      </p:sp>
    </p:spTree>
    <p:extLst>
      <p:ext uri="{BB962C8B-B14F-4D97-AF65-F5344CB8AC3E}">
        <p14:creationId xmlns:p14="http://schemas.microsoft.com/office/powerpoint/2010/main" val="17814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4674" y="922525"/>
                <a:ext cx="7303089" cy="11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Let’s look at the distribution of the activations:</a:t>
                </a:r>
                <a:endParaRPr lang="en-US" dirty="0"/>
              </a:p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𝑊𝑥</m:t>
                      </m:r>
                    </m:oMath>
                  </m:oMathPara>
                </a14:m>
                <a:endParaRPr lang="en-US" b="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pPr marL="114300" lvl="0" indent="0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US" b="0" dirty="0" smtClean="0"/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smtClean="0"/>
                  <a:t>Nonlinearities break this symmetry!</a:t>
                </a:r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674" y="922525"/>
                <a:ext cx="7303089" cy="1158900"/>
              </a:xfrm>
              <a:prstGeom prst="rect">
                <a:avLst/>
              </a:prstGeom>
              <a:blipFill rotWithShape="0">
                <a:blip r:embed="rId3"/>
                <a:stretch>
                  <a:fillRect b="-1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C78D8"/>
                </a:solidFill>
              </a:rPr>
              <a:t>Variance networks demystified 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Shape 64"/>
          <p:cNvSpPr txBox="1">
            <a:spLocks/>
          </p:cNvSpPr>
          <p:nvPr/>
        </p:nvSpPr>
        <p:spPr>
          <a:xfrm>
            <a:off x="4946989" y="1424796"/>
            <a:ext cx="4266547" cy="719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(a.k.a. the local</a:t>
            </a:r>
          </a:p>
          <a:p>
            <a:pPr marL="114300" indent="0" algn="ctr">
              <a:buNone/>
            </a:pP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reparameterization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trick)</a:t>
            </a:r>
          </a:p>
        </p:txBody>
      </p:sp>
    </p:spTree>
    <p:extLst>
      <p:ext uri="{BB962C8B-B14F-4D97-AF65-F5344CB8AC3E}">
        <p14:creationId xmlns:p14="http://schemas.microsoft.com/office/powerpoint/2010/main" val="2174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08755" y="2963343"/>
                <a:ext cx="7303089" cy="17226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𝐻𝑎𝑙𝑓𝑁𝑜𝑟𝑚𝑎𝑙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0,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114300" indent="0">
                  <a:buNone/>
                </a:pPr>
                <a:endParaRPr lang="en-US" sz="1000" dirty="0"/>
              </a:p>
              <a:p>
                <a:pPr marL="457200" lvl="0" indent="-342900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 err="1" smtClean="0"/>
                  <a:t>ReLU</a:t>
                </a:r>
                <a:r>
                  <a:rPr lang="en-US" dirty="0" smtClean="0"/>
                  <a:t> = Abs + Binary Dropout</a:t>
                </a:r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8755" y="2963343"/>
                <a:ext cx="7303089" cy="172263"/>
              </a:xfrm>
              <a:prstGeom prst="rect">
                <a:avLst/>
              </a:prstGeom>
              <a:blipFill rotWithShape="0">
                <a:blip r:embed="rId3"/>
                <a:stretch>
                  <a:fillRect b="-10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9479" y="335274"/>
            <a:ext cx="4317417" cy="277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0321" y="351436"/>
            <a:ext cx="4317426" cy="2772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hape 175"/>
          <p:cNvCxnSpPr>
            <a:stCxn id="5" idx="3"/>
            <a:endCxn id="6" idx="1"/>
          </p:cNvCxnSpPr>
          <p:nvPr/>
        </p:nvCxnSpPr>
        <p:spPr>
          <a:xfrm>
            <a:off x="4287938" y="1721268"/>
            <a:ext cx="582300" cy="1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" name="Shape 176"/>
          <p:cNvSpPr txBox="1">
            <a:spLocks/>
          </p:cNvSpPr>
          <p:nvPr/>
        </p:nvSpPr>
        <p:spPr>
          <a:xfrm>
            <a:off x="4176959" y="1285024"/>
            <a:ext cx="11121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3C78D8"/>
                </a:solidFill>
              </a:rPr>
              <a:t>Variance networks demystified 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27301" y="2925476"/>
                <a:ext cx="4473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01" y="2925476"/>
                <a:ext cx="447357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16200000">
                <a:off x="118782" y="1601357"/>
                <a:ext cx="4473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8782" y="1601357"/>
                <a:ext cx="447357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6216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 rot="16200000">
                <a:off x="4713992" y="1577390"/>
                <a:ext cx="10643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13992" y="1577390"/>
                <a:ext cx="1064316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2874"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43920" y="2925475"/>
                <a:ext cx="111548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20" y="2925475"/>
                <a:ext cx="1115484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479" y="335274"/>
            <a:ext cx="4317417" cy="277198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08755" y="3328409"/>
            <a:ext cx="7303089" cy="172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Nonlinearity breaks the symmetry</a:t>
            </a:r>
          </a:p>
          <a:p>
            <a:pPr lvl="0"/>
            <a:r>
              <a:rPr lang="en-US" dirty="0" smtClean="0"/>
              <a:t>The information is stored in the </a:t>
            </a:r>
            <a:r>
              <a:rPr lang="en-US" b="1" dirty="0" smtClean="0"/>
              <a:t>magnitude</a:t>
            </a:r>
            <a:r>
              <a:rPr lang="en-US" dirty="0" smtClean="0"/>
              <a:t> of the activations</a:t>
            </a:r>
          </a:p>
          <a:p>
            <a:pPr lvl="0"/>
            <a:r>
              <a:rPr lang="en-US" dirty="0" smtClean="0"/>
              <a:t>Biases add some more expressivity </a:t>
            </a:r>
            <a:endParaRPr lang="en-US" dirty="0"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3C78D8"/>
                </a:solidFill>
              </a:rPr>
              <a:t>Variance networks demystified 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8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321" y="351436"/>
            <a:ext cx="4317426" cy="2772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75"/>
          <p:cNvCxnSpPr>
            <a:stCxn id="17" idx="3"/>
            <a:endCxn id="18" idx="1"/>
          </p:cNvCxnSpPr>
          <p:nvPr/>
        </p:nvCxnSpPr>
        <p:spPr>
          <a:xfrm>
            <a:off x="4287938" y="1721268"/>
            <a:ext cx="582300" cy="1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" name="Shape 176"/>
          <p:cNvSpPr txBox="1">
            <a:spLocks/>
          </p:cNvSpPr>
          <p:nvPr/>
        </p:nvSpPr>
        <p:spPr>
          <a:xfrm>
            <a:off x="4176959" y="1285024"/>
            <a:ext cx="11121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 err="1" smtClean="0"/>
              <a:t>ReLU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927301" y="2925476"/>
                <a:ext cx="4473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01" y="2925476"/>
                <a:ext cx="447357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 rot="16200000">
                <a:off x="118782" y="1601357"/>
                <a:ext cx="4473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8782" y="1601357"/>
                <a:ext cx="447357" cy="307777"/>
              </a:xfrm>
              <a:prstGeom prst="rect">
                <a:avLst/>
              </a:prstGeom>
              <a:blipFill rotWithShape="0">
                <a:blip r:embed="rId6"/>
                <a:stretch>
                  <a:fillRect t="-16216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 rot="16200000">
                <a:off x="4713992" y="1577390"/>
                <a:ext cx="10643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13992" y="1577390"/>
                <a:ext cx="1064316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2874"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543920" y="2925475"/>
                <a:ext cx="111548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20" y="2925475"/>
                <a:ext cx="1115484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5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hape 6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34674" y="922525"/>
                <a:ext cx="7303089" cy="1158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 smtClean="0"/>
                  <a:t>Symmetric binary dropout: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lvl="0"/>
                <a:r>
                  <a:rPr lang="en-US" dirty="0"/>
                  <a:t>Symmetric uniform </a:t>
                </a:r>
                <a:r>
                  <a:rPr lang="en-US" dirty="0" smtClean="0"/>
                  <a:t>distribution:</a:t>
                </a:r>
                <a:endParaRPr lang="en-US" dirty="0"/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(−1, 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All work approximately the same (but the LRT would be tricky…)</a:t>
                </a:r>
                <a:endParaRPr dirty="0"/>
              </a:p>
            </p:txBody>
          </p:sp>
        </mc:Choice>
        <mc:Fallback xmlns="">
          <p:sp>
            <p:nvSpPr>
              <p:cNvPr id="64" name="Shape 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674" y="922525"/>
                <a:ext cx="7303089" cy="1158900"/>
              </a:xfrm>
              <a:prstGeom prst="rect">
                <a:avLst/>
              </a:prstGeom>
              <a:blipFill rotWithShape="0">
                <a:blip r:embed="rId3"/>
                <a:stretch>
                  <a:fillRect b="-1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C78D8"/>
                </a:solidFill>
              </a:rPr>
              <a:t>Would other symmetric distributions work?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81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752</Words>
  <Application>Microsoft Office PowerPoint</Application>
  <PresentationFormat>On-screen Show (16:9)</PresentationFormat>
  <Paragraphs>263</Paragraphs>
  <Slides>35</Slides>
  <Notes>35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Cambria Math</vt:lpstr>
      <vt:lpstr>Wingdings</vt:lpstr>
      <vt:lpstr>Simple Light</vt:lpstr>
      <vt:lpstr>PowerPoint Presentation</vt:lpstr>
      <vt:lpstr>Stochastic Neural Networks</vt:lpstr>
      <vt:lpstr>Is noise informative?</vt:lpstr>
      <vt:lpstr>Outline</vt:lpstr>
      <vt:lpstr>Variance networks</vt:lpstr>
      <vt:lpstr>Variance networks demystified </vt:lpstr>
      <vt:lpstr>Variance networks demystified </vt:lpstr>
      <vt:lpstr>Variance networks demystified </vt:lpstr>
      <vt:lpstr>Would other symmetric distributions work?</vt:lpstr>
      <vt:lpstr>Outline</vt:lpstr>
      <vt:lpstr>Variational dropout is a variance network</vt:lpstr>
      <vt:lpstr>Variational dropout is a variance network</vt:lpstr>
      <vt:lpstr>Variational dropout is a variance network</vt:lpstr>
      <vt:lpstr>Variational dropout is a variance network</vt:lpstr>
      <vt:lpstr>Variance network is variational dropout</vt:lpstr>
      <vt:lpstr>Variational dropout is a varaince network</vt:lpstr>
      <vt:lpstr>Variational dropout is a varaince network</vt:lpstr>
      <vt:lpstr>Sparsity in sparse variational dropout</vt:lpstr>
      <vt:lpstr>Do other models lead to variance networks?</vt:lpstr>
      <vt:lpstr>Do other models lead to variance networks?</vt:lpstr>
      <vt:lpstr>Experiments: classification</vt:lpstr>
      <vt:lpstr>Experiments: adversarial attacks</vt:lpstr>
      <vt:lpstr>Experiments: reinforcement learning</vt:lpstr>
      <vt:lpstr>Experiments: reinforcement learning</vt:lpstr>
      <vt:lpstr>Outline</vt:lpstr>
      <vt:lpstr>Mean propagation</vt:lpstr>
      <vt:lpstr>Mean propagation</vt:lpstr>
      <vt:lpstr>Mean propagation:</vt:lpstr>
      <vt:lpstr>Mean propagation</vt:lpstr>
      <vt:lpstr>Mean propagation:</vt:lpstr>
      <vt:lpstr>Outline</vt:lpstr>
      <vt:lpstr>Is it really more diverse?</vt:lpstr>
      <vt:lpstr>Is it really more diverse?</vt:lpstr>
      <vt:lpstr>What happens during the phase transition?</vt:lpstr>
      <vt:lpstr>Variance networks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Дмитрий Молчанов</cp:lastModifiedBy>
  <cp:revision>61</cp:revision>
  <dcterms:modified xsi:type="dcterms:W3CDTF">2018-05-11T15:00:40Z</dcterms:modified>
</cp:coreProperties>
</file>