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2" r:id="rId4"/>
    <p:sldId id="269" r:id="rId5"/>
    <p:sldId id="258" r:id="rId6"/>
    <p:sldId id="259" r:id="rId7"/>
    <p:sldId id="260" r:id="rId8"/>
    <p:sldId id="263" r:id="rId9"/>
    <p:sldId id="286" r:id="rId10"/>
    <p:sldId id="262" r:id="rId11"/>
    <p:sldId id="289" r:id="rId12"/>
    <p:sldId id="261" r:id="rId13"/>
    <p:sldId id="264" r:id="rId14"/>
    <p:sldId id="270" r:id="rId15"/>
    <p:sldId id="287" r:id="rId16"/>
    <p:sldId id="288" r:id="rId17"/>
    <p:sldId id="265" r:id="rId18"/>
    <p:sldId id="271" r:id="rId19"/>
    <p:sldId id="267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66" r:id="rId30"/>
    <p:sldId id="283" r:id="rId31"/>
    <p:sldId id="284" r:id="rId32"/>
    <p:sldId id="285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067"/>
    <a:srgbClr val="00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3735"/>
  </p:normalViewPr>
  <p:slideViewPr>
    <p:cSldViewPr snapToGrid="0" snapToObjects="1">
      <p:cViewPr>
        <p:scale>
          <a:sx n="85" d="100"/>
          <a:sy n="85" d="100"/>
        </p:scale>
        <p:origin x="2388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BD9D6-FF63-8B43-9792-82C2856574E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A7B8F-9A95-E040-BAF3-19EF689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2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7F7D-4303-6146-AD16-D63F1E8079E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1453-D215-1144-A020-176F6436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2386" TargetMode="External"/><Relationship Id="rId2" Type="http://schemas.openxmlformats.org/officeDocument/2006/relationships/hyperlink" Target="https://arxiv.org/abs/1702.082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03.01961" TargetMode="External"/><Relationship Id="rId5" Type="http://schemas.openxmlformats.org/officeDocument/2006/relationships/hyperlink" Target="https://arxiv.org/abs/1410.6460" TargetMode="External"/><Relationship Id="rId4" Type="http://schemas.openxmlformats.org/officeDocument/2006/relationships/hyperlink" Target="https://arxiv.org/abs/1808.0207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0"/>
          <p:cNvSpPr txBox="1">
            <a:spLocks noGrp="1"/>
          </p:cNvSpPr>
          <p:nvPr/>
        </p:nvSpPr>
        <p:spPr>
          <a:xfrm>
            <a:off x="1772501" y="1550868"/>
            <a:ext cx="8496944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lvl="0">
              <a:buSzPct val="25000"/>
            </a:pPr>
            <a:r>
              <a:rPr lang="en-US" sz="5400" dirty="0" err="1" smtClean="0">
                <a:solidFill>
                  <a:schemeClr val="dk1"/>
                </a:solidFill>
                <a:latin typeface="Myriad Pro" charset="0"/>
                <a:ea typeface="Myriad Pro" charset="0"/>
                <a:cs typeface="Myriad Pro" charset="0"/>
                <a:sym typeface="Calibri"/>
              </a:rPr>
              <a:t>Variational</a:t>
            </a:r>
            <a:r>
              <a:rPr lang="en-US" sz="5400" dirty="0" smtClean="0">
                <a:solidFill>
                  <a:schemeClr val="dk1"/>
                </a:solidFill>
                <a:latin typeface="Myriad Pro" charset="0"/>
                <a:ea typeface="Myriad Pro" charset="0"/>
                <a:cs typeface="Myriad Pro" charset="0"/>
                <a:sym typeface="Calibri"/>
              </a:rPr>
              <a:t> Inference with Implicit Models</a:t>
            </a:r>
            <a:endParaRPr lang="en-US" sz="5400" u="none" strike="noStrike" cap="none" baseline="0" dirty="0">
              <a:solidFill>
                <a:schemeClr val="dk1"/>
              </a:solidFill>
              <a:latin typeface="Myriad Pro" charset="0"/>
              <a:ea typeface="Myriad Pro" charset="0"/>
              <a:cs typeface="Myriad Pro" charset="0"/>
              <a:sym typeface="Calibri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48973" y="3154218"/>
            <a:ext cx="9144000" cy="1093932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Dmitry Molchanov</a:t>
            </a:r>
            <a:endParaRPr lang="en-US" sz="2400" i="1" dirty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r>
              <a:rPr lang="en-US" i="1" dirty="0" smtClean="0">
                <a:latin typeface="Myriad Pro" charset="0"/>
                <a:ea typeface="Myriad Pro" charset="0"/>
                <a:cs typeface="Myriad Pro" charset="0"/>
              </a:rPr>
              <a:t>Samsung AI Center, Samsung-HSE Laboratory</a:t>
            </a:r>
            <a:endParaRPr lang="en-US" sz="2400" i="1" dirty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Discriminator-based density </a:t>
            </a:r>
            <a:r>
              <a:rPr lang="en-US" dirty="0" smtClean="0"/>
              <a:t>ratio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Minimize discriminator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4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Discriminator-based density ratio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Variational learning / inference is optimization of ELBO</a:t>
                </a:r>
              </a:p>
              <a:p>
                <a:r>
                  <a:rPr lang="en-US" dirty="0" smtClean="0"/>
                  <a:t>ELBO consists of expected log-density-ratios</a:t>
                </a:r>
              </a:p>
              <a:p>
                <a:r>
                  <a:rPr lang="en-US" dirty="0" smtClean="0"/>
                  <a:t>Intractable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train a discriminator to approximate density ratio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Prior-contrastive vs joint-contrastive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VAE ELBO: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Prior-contrastive formulation: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Joint-contrastive formulation: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226859" y="2944690"/>
            <a:ext cx="7748908" cy="3545922"/>
            <a:chOff x="4226859" y="2944690"/>
            <a:chExt cx="7748908" cy="3545922"/>
          </a:xfrm>
        </p:grpSpPr>
        <p:sp>
          <p:nvSpPr>
            <p:cNvPr id="7" name="Rounded Rectangle 6"/>
            <p:cNvSpPr/>
            <p:nvPr/>
          </p:nvSpPr>
          <p:spPr>
            <a:xfrm>
              <a:off x="7283824" y="3473824"/>
              <a:ext cx="3173505" cy="1134035"/>
            </a:xfrm>
            <a:prstGeom prst="roundRect">
              <a:avLst>
                <a:gd name="adj" fmla="val 38406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226859" y="4825393"/>
              <a:ext cx="3872753" cy="1134035"/>
            </a:xfrm>
            <a:prstGeom prst="roundRect">
              <a:avLst>
                <a:gd name="adj" fmla="val 38406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502589" y="2944690"/>
                  <a:ext cx="24731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2589" y="2944690"/>
                  <a:ext cx="247317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81043" y="6028947"/>
                  <a:ext cx="33643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)‖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043" y="6028947"/>
                  <a:ext cx="3364383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8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75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Prior-</a:t>
            </a:r>
            <a:r>
              <a:rPr lang="en-US" dirty="0" err="1" smtClean="0"/>
              <a:t>constrastive</a:t>
            </a:r>
            <a:r>
              <a:rPr lang="en-US" dirty="0" smtClean="0"/>
              <a:t> adversarial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prior-contrastive VAE formulation: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Approximate density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Approximate ELBO: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8776447" y="4285129"/>
            <a:ext cx="1389529" cy="546847"/>
          </a:xfrm>
          <a:prstGeom prst="roundRect">
            <a:avLst>
              <a:gd name="adj" fmla="val 26503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490011" y="5430119"/>
                <a:ext cx="416742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Implicitly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!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11" y="5430119"/>
                <a:ext cx="4167423" cy="490199"/>
              </a:xfrm>
              <a:prstGeom prst="rect">
                <a:avLst/>
              </a:prstGeom>
              <a:blipFill rotWithShape="0">
                <a:blip r:embed="rId3"/>
                <a:stretch>
                  <a:fillRect l="-2343" t="-8750" r="-1318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9437594" y="4935909"/>
            <a:ext cx="67236" cy="47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Prior-</a:t>
            </a:r>
            <a:r>
              <a:rPr lang="en-US" dirty="0" err="1" smtClean="0"/>
              <a:t>constrastive</a:t>
            </a:r>
            <a:r>
              <a:rPr lang="en-US" dirty="0" smtClean="0"/>
              <a:t> adversarial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ELBO: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Need explicit likelihood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Implicit posterior and prior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How to optimize?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Prior-contrastive adversarial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Assume the optimal discriminator: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KL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‖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Prior-</a:t>
            </a:r>
            <a:r>
              <a:rPr lang="en-US" dirty="0" err="1" smtClean="0"/>
              <a:t>constrastive</a:t>
            </a:r>
            <a:r>
              <a:rPr lang="en-US" dirty="0" smtClean="0"/>
              <a:t> adversarial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ELBO: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Need explicit likelihood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Implicit posterior and prior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How to optimize?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Differentiate through SGD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Joint-contrastive adversarial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Joint-contrastive formulation: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Approximate density ratio: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Approximate ELBO: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4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Joint-contrastive adversarial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Approximate ELBO: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All distributions may be implicit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High-dimensional DRE is difficult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How to optimize?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Same trick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Need to differentiate through SGD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Semi-implicit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Semi-implicit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explicit,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may be implicit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implicit,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can model any implicit distribution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2034990" y="5133974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90" y="5133974"/>
                <a:ext cx="663388" cy="663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2859742" y="5286375"/>
            <a:ext cx="605117" cy="291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48636" y="4726081"/>
            <a:ext cx="3213847" cy="14791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</a:t>
            </a:r>
          </a:p>
          <a:p>
            <a:pPr algn="ctr"/>
            <a:r>
              <a:rPr lang="en-US" sz="2400" dirty="0" smtClean="0"/>
              <a:t>Neural network</a:t>
            </a:r>
          </a:p>
          <a:p>
            <a:pPr algn="ctr"/>
            <a:r>
              <a:rPr lang="en-US" sz="2400" dirty="0" smtClean="0"/>
              <a:t>Normalizing flow</a:t>
            </a:r>
          </a:p>
          <a:p>
            <a:pPr algn="ctr"/>
            <a:r>
              <a:rPr lang="en-US" sz="2400" dirty="0" smtClean="0"/>
              <a:t>…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46260" y="5319992"/>
            <a:ext cx="605117" cy="291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9690846" y="5053292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846" y="5053292"/>
                <a:ext cx="663388" cy="6633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/>
              <p:nvPr/>
            </p:nvSpPr>
            <p:spPr>
              <a:xfrm>
                <a:off x="7971864" y="5062727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864" y="5062727"/>
                <a:ext cx="663388" cy="6633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8897470" y="5244821"/>
            <a:ext cx="605117" cy="291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7971864" y="5856569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864" y="5856569"/>
                <a:ext cx="663388" cy="6633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7846357" y="4945715"/>
            <a:ext cx="927847" cy="17032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 vs </a:t>
            </a:r>
            <a:r>
              <a:rPr lang="en-US" dirty="0" err="1"/>
              <a:t>v</a:t>
            </a:r>
            <a:r>
              <a:rPr lang="en-US" dirty="0" err="1" smtClean="0"/>
              <a:t>ariational</a:t>
            </a:r>
            <a:r>
              <a:rPr lang="en-US" dirty="0" smtClean="0"/>
              <a:t>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Variational inference: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</a:t>
                </a:r>
                <a:r>
                  <a:rPr lang="en-US" dirty="0" smtClean="0"/>
                  <a:t>iven the joint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find the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 err="1" smtClean="0"/>
                  <a:t>Variational</a:t>
                </a:r>
                <a:r>
                  <a:rPr lang="en-US" b="0" dirty="0" smtClean="0"/>
                  <a:t> learning: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Approximately </a:t>
                </a:r>
                <a:r>
                  <a:rPr lang="en-US" dirty="0" smtClean="0"/>
                  <a:t>maximize the </a:t>
                </a:r>
                <a:r>
                  <a:rPr lang="en-US" dirty="0" smtClean="0"/>
                  <a:t>marginal log-likelihood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457200" lvl="1" indent="0">
                  <a:buNone/>
                </a:pPr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𝑙h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Semi-implicit </a:t>
                </a:r>
                <a:r>
                  <a:rPr lang="en-US" dirty="0"/>
                  <a:t>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explicit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ELBO: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6896043" y="1733629"/>
                <a:ext cx="371941" cy="37194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3" y="1733629"/>
                <a:ext cx="371941" cy="37194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7378337" y="1852101"/>
            <a:ext cx="339270" cy="163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27960" y="1529726"/>
            <a:ext cx="1801905" cy="8293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Normalizing flow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739150" y="1852101"/>
            <a:ext cx="339270" cy="163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11353800" y="1747806"/>
                <a:ext cx="371941" cy="37194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0" y="1747806"/>
                <a:ext cx="371941" cy="37194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0308339" y="1527300"/>
                <a:ext cx="371941" cy="37194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339" y="1527300"/>
                <a:ext cx="371941" cy="371941"/>
              </a:xfrm>
              <a:prstGeom prst="ellipse">
                <a:avLst/>
              </a:prstGeom>
              <a:blipFill rotWithShape="0">
                <a:blip r:embed="rId5"/>
                <a:stretch>
                  <a:fillRect l="-15873" r="-12698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10917998" y="1852101"/>
            <a:ext cx="339270" cy="163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10305861" y="1960234"/>
                <a:ext cx="371941" cy="37194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861" y="1960234"/>
                <a:ext cx="371941" cy="371941"/>
              </a:xfrm>
              <a:prstGeom prst="ellipse">
                <a:avLst/>
              </a:prstGeom>
              <a:blipFill rotWithShape="0">
                <a:blip r:embed="rId6"/>
                <a:stretch>
                  <a:fillRect t="-14286" r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10231725" y="1442107"/>
            <a:ext cx="520215" cy="9549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HVI: bounding the entropy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parametric </a:t>
                </a:r>
                <a:r>
                  <a:rPr lang="en-US" b="1" dirty="0" smtClean="0"/>
                  <a:t>reverse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New lower bound: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Unbiased implicit </a:t>
            </a:r>
            <a:r>
              <a:rPr lang="en-US" dirty="0" err="1"/>
              <a:t>variational</a:t>
            </a:r>
            <a:r>
              <a:rPr lang="en-US" dirty="0"/>
              <a:t>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Semi-implicit </a:t>
                </a:r>
                <a:r>
                  <a:rPr lang="en-US" dirty="0"/>
                  <a:t>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explicit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implicit?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Equivalent reformulation: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 is explicit!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6896043" y="1733629"/>
                <a:ext cx="371941" cy="37194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3" y="1733629"/>
                <a:ext cx="371941" cy="37194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7378337" y="1852101"/>
            <a:ext cx="339270" cy="163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27960" y="1529726"/>
            <a:ext cx="1801905" cy="8293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Neural 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739150" y="1852101"/>
            <a:ext cx="339270" cy="163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11353800" y="1747806"/>
                <a:ext cx="371941" cy="37194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0" y="1747806"/>
                <a:ext cx="371941" cy="37194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0308339" y="1527300"/>
                <a:ext cx="371941" cy="37194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339" y="1527300"/>
                <a:ext cx="371941" cy="371941"/>
              </a:xfrm>
              <a:prstGeom prst="ellipse">
                <a:avLst/>
              </a:prstGeom>
              <a:blipFill rotWithShape="0">
                <a:blip r:embed="rId5"/>
                <a:stretch>
                  <a:fillRect l="-15873" r="-12698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10917998" y="1852101"/>
            <a:ext cx="339270" cy="163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10305861" y="1960234"/>
                <a:ext cx="371941" cy="37194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861" y="1960234"/>
                <a:ext cx="371941" cy="371941"/>
              </a:xfrm>
              <a:prstGeom prst="ellipse">
                <a:avLst/>
              </a:prstGeom>
              <a:blipFill rotWithShape="0">
                <a:blip r:embed="rId6"/>
                <a:stretch>
                  <a:fillRect t="-14286" r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10231725" y="1442107"/>
            <a:ext cx="520215" cy="9549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Unbiased implicit </a:t>
            </a:r>
            <a:r>
              <a:rPr lang="en-US" dirty="0" err="1"/>
              <a:t>variational</a:t>
            </a:r>
            <a:r>
              <a:rPr lang="en-US" dirty="0"/>
              <a:t>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 we can perform HVI with implicit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r>
                  <a:rPr lang="en-US" dirty="0" smtClean="0"/>
                  <a:t>… Or go even further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ELBO: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/>
                  <a:t> is intractable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/>
                  <a:t> can be estimated efficiently!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0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Unbiased implicit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8208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Provides an unbiased gradient estimate for the ELBO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82082" cy="4351338"/>
              </a:xfrm>
              <a:blipFill rotWithShape="0">
                <a:blip r:embed="rId2"/>
                <a:stretch>
                  <a:fillRect l="-113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3539212" y="2614840"/>
            <a:ext cx="309721" cy="3082630"/>
          </a:xfrm>
          <a:prstGeom prst="rightBrace">
            <a:avLst>
              <a:gd name="adj1" fmla="val 8333"/>
              <a:gd name="adj2" fmla="val 5027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2547" y="4372094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47" y="4372094"/>
                <a:ext cx="6030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Unbiased implicit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82082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′)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82082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1453-D215-1144-A020-176F6436F1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Unbiased implicit </a:t>
            </a:r>
            <a:r>
              <a:rPr lang="en-US" dirty="0" err="1"/>
              <a:t>variational</a:t>
            </a:r>
            <a:r>
              <a:rPr lang="en-US" dirty="0"/>
              <a:t>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Joint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tractable!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can now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using MCMC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can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 and use it to start HMC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 warm-up needed for MCMC!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Unbiased implicit </a:t>
            </a:r>
            <a:r>
              <a:rPr lang="en-US" dirty="0" err="1"/>
              <a:t>variational</a:t>
            </a:r>
            <a:r>
              <a:rPr lang="en-US" dirty="0"/>
              <a:t>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start a MC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Perform several MC steps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sng" dirty="0" smtClean="0">
                        <a:latin typeface="Cambria Math" panose="02040503050406030204" pitchFamily="18" charset="0"/>
                      </a:rPr>
                      <m:t>∥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Density ratio estimation</a:t>
            </a:r>
          </a:p>
          <a:p>
            <a:pPr lvl="1"/>
            <a:r>
              <a:rPr lang="en-US" dirty="0" smtClean="0"/>
              <a:t>Prior-contrastive</a:t>
            </a:r>
          </a:p>
          <a:p>
            <a:pPr lvl="1"/>
            <a:r>
              <a:rPr lang="en-US" dirty="0" smtClean="0"/>
              <a:t>Joint-contrastive</a:t>
            </a:r>
          </a:p>
          <a:p>
            <a:pPr lvl="1"/>
            <a:r>
              <a:rPr lang="en-US" dirty="0" smtClean="0"/>
              <a:t>Any distribution can be made implicit</a:t>
            </a:r>
          </a:p>
          <a:p>
            <a:pPr lvl="1"/>
            <a:r>
              <a:rPr lang="en-US" dirty="0" err="1" smtClean="0"/>
              <a:t>Variational</a:t>
            </a:r>
            <a:r>
              <a:rPr lang="en-US" dirty="0" smtClean="0"/>
              <a:t> learning is difficult (need to differentiate through SGD)</a:t>
            </a:r>
          </a:p>
          <a:p>
            <a:pPr lvl="2"/>
            <a:r>
              <a:rPr lang="en-US" dirty="0" smtClean="0"/>
              <a:t>Has not been done in this setting?</a:t>
            </a:r>
          </a:p>
          <a:p>
            <a:pPr lvl="1"/>
            <a:r>
              <a:rPr lang="en-US" dirty="0" smtClean="0"/>
              <a:t>Stability of DRE is a concern</a:t>
            </a:r>
          </a:p>
          <a:p>
            <a:r>
              <a:rPr lang="en-US" dirty="0" smtClean="0"/>
              <a:t>IVI using reverse models</a:t>
            </a:r>
          </a:p>
          <a:p>
            <a:pPr lvl="1"/>
            <a:r>
              <a:rPr lang="en-US" dirty="0" smtClean="0"/>
              <a:t>Relatively simple optimization problem</a:t>
            </a:r>
          </a:p>
          <a:p>
            <a:pPr lvl="1"/>
            <a:r>
              <a:rPr lang="en-US" dirty="0" smtClean="0"/>
              <a:t>Less broad applicability</a:t>
            </a:r>
          </a:p>
          <a:p>
            <a:pPr lvl="2"/>
            <a:r>
              <a:rPr lang="en-US" dirty="0" smtClean="0"/>
              <a:t>Both HVI and UIVI should extend to implicit priors</a:t>
            </a:r>
          </a:p>
          <a:p>
            <a:pPr lvl="2"/>
            <a:r>
              <a:rPr lang="en-US" dirty="0" err="1" smtClean="0"/>
              <a:t>Variational</a:t>
            </a:r>
            <a:r>
              <a:rPr lang="en-US" dirty="0" smtClean="0"/>
              <a:t> learning is 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Denoiser</a:t>
            </a:r>
            <a:r>
              <a:rPr lang="en-US" dirty="0" smtClean="0"/>
              <a:t>-guided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an arbitrary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curious way to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Train a </a:t>
                </a:r>
                <a:r>
                  <a:rPr lang="en-US" dirty="0" err="1" smtClean="0"/>
                  <a:t>denoising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autoencoder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noise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8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This talk </a:t>
            </a:r>
            <a:r>
              <a:rPr lang="en-US" b="1" dirty="0" smtClean="0">
                <a:solidFill>
                  <a:srgbClr val="00B050"/>
                </a:solidFill>
              </a:rPr>
              <a:t>is</a:t>
            </a:r>
            <a:r>
              <a:rPr lang="en-US" dirty="0" smtClean="0"/>
              <a:t> about:</a:t>
            </a:r>
          </a:p>
          <a:p>
            <a:r>
              <a:rPr lang="en-US" dirty="0" smtClean="0"/>
              <a:t>How to perform </a:t>
            </a:r>
            <a:r>
              <a:rPr lang="en-US" dirty="0" err="1" smtClean="0"/>
              <a:t>variational</a:t>
            </a:r>
            <a:r>
              <a:rPr lang="en-US" dirty="0" smtClean="0"/>
              <a:t> inference and / or learning </a:t>
            </a:r>
            <a:r>
              <a:rPr lang="en-US" dirty="0" smtClean="0"/>
              <a:t>in implicit models?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This talk </a:t>
            </a:r>
            <a:r>
              <a:rPr lang="en-US" b="1" dirty="0" smtClean="0">
                <a:solidFill>
                  <a:srgbClr val="FF0000"/>
                </a:solidFill>
              </a:rPr>
              <a:t>is not</a:t>
            </a:r>
            <a:r>
              <a:rPr lang="en-US" dirty="0" smtClean="0"/>
              <a:t>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How to apply </a:t>
            </a:r>
            <a:r>
              <a:rPr lang="en-US" b="0" dirty="0" err="1" smtClean="0"/>
              <a:t>variational</a:t>
            </a:r>
            <a:r>
              <a:rPr lang="en-US" b="0" dirty="0" smtClean="0"/>
              <a:t> inference and / or learning?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to apply implicit models?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Fancy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Particular models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6111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Denoiser</a:t>
            </a:r>
            <a:r>
              <a:rPr lang="en-US" dirty="0" smtClean="0"/>
              <a:t>-guided learning: optimal </a:t>
            </a:r>
            <a:r>
              <a:rPr lang="en-US" dirty="0" err="1" smtClean="0"/>
              <a:t>denoiser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𝐷𝐴𝐸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0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Denoiser</a:t>
            </a:r>
            <a:r>
              <a:rPr lang="en-US" dirty="0" smtClean="0"/>
              <a:t>-guided learning: intuition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Denoiser</a:t>
            </a:r>
            <a:r>
              <a:rPr lang="en-US" dirty="0" smtClean="0"/>
              <a:t>-based VI: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Recall UIVI: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can now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using a </a:t>
                </a:r>
                <a:r>
                  <a:rPr lang="en-US" dirty="0" err="1" smtClean="0"/>
                  <a:t>denoiser</a:t>
                </a:r>
                <a:r>
                  <a:rPr lang="en-US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Train a separate </a:t>
                </a:r>
                <a:r>
                  <a:rPr lang="en-US" dirty="0" err="1" smtClean="0"/>
                  <a:t>denoiser</a:t>
                </a:r>
                <a:r>
                  <a:rPr lang="en-US" dirty="0" smtClean="0"/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for an implicit prior!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Similar to prior-contrastive DRE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Train a joint </a:t>
                </a:r>
                <a:r>
                  <a:rPr lang="en-US" dirty="0" err="1" smtClean="0"/>
                  <a:t>denoiser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!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Similar to joint-contrastive DRE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Huszár</a:t>
            </a:r>
            <a:r>
              <a:rPr lang="en-US" dirty="0"/>
              <a:t>, </a:t>
            </a:r>
            <a:r>
              <a:rPr lang="en-US" dirty="0" err="1"/>
              <a:t>Ferenc</a:t>
            </a:r>
            <a:r>
              <a:rPr lang="en-US" dirty="0"/>
              <a:t>. "</a:t>
            </a:r>
            <a:r>
              <a:rPr lang="en-US" dirty="0" err="1"/>
              <a:t>Variational</a:t>
            </a:r>
            <a:r>
              <a:rPr lang="en-US" dirty="0"/>
              <a:t> inference using implicit distributions." </a:t>
            </a:r>
            <a:r>
              <a:rPr lang="en-US" i="1" dirty="0" err="1"/>
              <a:t>arXiv</a:t>
            </a:r>
            <a:r>
              <a:rPr lang="en-US" i="1" dirty="0"/>
              <a:t> preprint arXiv:1702.08235</a:t>
            </a:r>
            <a:r>
              <a:rPr lang="en-US" dirty="0"/>
              <a:t> (2017).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arxiv.org/abs/1702.08235</a:t>
            </a:r>
            <a:endParaRPr lang="en-US" dirty="0" smtClean="0"/>
          </a:p>
          <a:p>
            <a:r>
              <a:rPr lang="en-US" dirty="0" err="1"/>
              <a:t>Ranganath</a:t>
            </a:r>
            <a:r>
              <a:rPr lang="en-US" dirty="0"/>
              <a:t>, Rajesh, Dustin Tran, and David </a:t>
            </a:r>
            <a:r>
              <a:rPr lang="en-US" dirty="0" err="1"/>
              <a:t>Blei</a:t>
            </a:r>
            <a:r>
              <a:rPr lang="en-US" dirty="0"/>
              <a:t>. "Hierarchical </a:t>
            </a:r>
            <a:r>
              <a:rPr lang="en-US" dirty="0" err="1"/>
              <a:t>variational</a:t>
            </a:r>
            <a:r>
              <a:rPr lang="en-US" dirty="0"/>
              <a:t> models." </a:t>
            </a:r>
            <a:r>
              <a:rPr lang="en-US" i="1" dirty="0"/>
              <a:t>International Conference on Machine Learning</a:t>
            </a:r>
            <a:r>
              <a:rPr lang="en-US" dirty="0"/>
              <a:t>. 2016.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arxiv.org/abs/1511.02386</a:t>
            </a:r>
            <a:endParaRPr lang="en-US" dirty="0" smtClean="0"/>
          </a:p>
          <a:p>
            <a:r>
              <a:rPr lang="pt-BR" dirty="0" smtClean="0"/>
              <a:t>Michalis K. Titsias, Francisco J. R. Ruiz. “Unbiased Implicit Variational Inference.” </a:t>
            </a:r>
            <a:r>
              <a:rPr lang="en-US" i="1" dirty="0" err="1"/>
              <a:t>arXiv</a:t>
            </a:r>
            <a:r>
              <a:rPr lang="en-US" i="1" dirty="0"/>
              <a:t> preprint arXiv:1808.02078 (2018). </a:t>
            </a:r>
            <a:r>
              <a:rPr lang="en-US" i="1" dirty="0">
                <a:hlinkClick r:id="rId4"/>
              </a:rPr>
              <a:t>https://</a:t>
            </a:r>
            <a:r>
              <a:rPr lang="en-US" i="1" dirty="0" smtClean="0">
                <a:hlinkClick r:id="rId4"/>
              </a:rPr>
              <a:t>arxiv.org/abs/1808.02078</a:t>
            </a:r>
            <a:endParaRPr lang="en-US" i="1" dirty="0" smtClean="0"/>
          </a:p>
          <a:p>
            <a:r>
              <a:rPr lang="en-US" dirty="0" err="1"/>
              <a:t>Salimans</a:t>
            </a:r>
            <a:r>
              <a:rPr lang="en-US" dirty="0"/>
              <a:t>, Tim, </a:t>
            </a:r>
            <a:r>
              <a:rPr lang="en-US" dirty="0" err="1"/>
              <a:t>Diederik</a:t>
            </a:r>
            <a:r>
              <a:rPr lang="en-US" dirty="0"/>
              <a:t> </a:t>
            </a:r>
            <a:r>
              <a:rPr lang="en-US" dirty="0" err="1"/>
              <a:t>Kingma</a:t>
            </a:r>
            <a:r>
              <a:rPr lang="en-US" dirty="0"/>
              <a:t>, and Max Welling. "Markov chain monte </a:t>
            </a:r>
            <a:r>
              <a:rPr lang="en-US" dirty="0" err="1"/>
              <a:t>carlo</a:t>
            </a:r>
            <a:r>
              <a:rPr lang="en-US" dirty="0"/>
              <a:t> and </a:t>
            </a:r>
            <a:r>
              <a:rPr lang="en-US" dirty="0" err="1"/>
              <a:t>variational</a:t>
            </a:r>
            <a:r>
              <a:rPr lang="en-US" dirty="0"/>
              <a:t> inference: Bridging the gap." </a:t>
            </a:r>
            <a:r>
              <a:rPr lang="en-US" i="1" dirty="0"/>
              <a:t>International Conference on Machine Learning</a:t>
            </a:r>
            <a:r>
              <a:rPr lang="en-US" dirty="0"/>
              <a:t>. 2015.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arxiv.org/abs/1410.6460</a:t>
            </a:r>
            <a:endParaRPr lang="en-US" dirty="0" smtClean="0"/>
          </a:p>
          <a:p>
            <a:r>
              <a:rPr lang="en-US" dirty="0" err="1"/>
              <a:t>Louizos</a:t>
            </a:r>
            <a:r>
              <a:rPr lang="en-US" dirty="0"/>
              <a:t>, Christos, and Max Welling. "Multiplicative normalizing flows for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bayesian</a:t>
            </a:r>
            <a:r>
              <a:rPr lang="en-US" dirty="0"/>
              <a:t> neural networks." </a:t>
            </a:r>
            <a:r>
              <a:rPr lang="en-US" i="1" dirty="0" err="1"/>
              <a:t>arXiv</a:t>
            </a:r>
            <a:r>
              <a:rPr lang="en-US" i="1" dirty="0"/>
              <a:t> preprint arXiv:1703.01961</a:t>
            </a:r>
            <a:r>
              <a:rPr lang="en-US" dirty="0"/>
              <a:t> (2017).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arxiv.org/abs/1703.01961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variational</a:t>
            </a:r>
            <a:r>
              <a:rPr lang="en-US" dirty="0" smtClean="0"/>
              <a:t>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𝑙h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need: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reparameterization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𝑙h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𝑙h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𝑙h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Implicit models: worst case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</a:t>
                </a:r>
                <a:r>
                  <a:rPr lang="ru-RU" dirty="0" smtClean="0"/>
                  <a:t> </a:t>
                </a:r>
                <a:r>
                  <a:rPr lang="en-US" dirty="0" smtClean="0"/>
                  <a:t>only can </a:t>
                </a:r>
                <a:r>
                  <a:rPr lang="en-US" b="1" dirty="0" smtClean="0"/>
                  <a:t>sample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𝑙h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900953" y="3187423"/>
            <a:ext cx="10757647" cy="1944871"/>
            <a:chOff x="900953" y="3187423"/>
            <a:chExt cx="10757647" cy="1944871"/>
          </a:xfrm>
        </p:grpSpPr>
        <p:sp>
          <p:nvSpPr>
            <p:cNvPr id="4" name="Oval 3"/>
            <p:cNvSpPr/>
            <p:nvPr/>
          </p:nvSpPr>
          <p:spPr>
            <a:xfrm>
              <a:off x="900953" y="3236259"/>
              <a:ext cx="5625353" cy="78441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42129" y="3823447"/>
              <a:ext cx="2353236" cy="67235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99329" y="4415118"/>
              <a:ext cx="2980765" cy="71717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772835" y="3639671"/>
              <a:ext cx="1927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665694" y="3787588"/>
              <a:ext cx="3034553" cy="3585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772835" y="4020671"/>
              <a:ext cx="1927412" cy="5871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861612" y="3187423"/>
              <a:ext cx="2796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Enough for </a:t>
              </a:r>
              <a:r>
                <a:rPr lang="en-US" sz="2400" dirty="0" err="1" smtClean="0"/>
                <a:t>variational</a:t>
              </a:r>
              <a:r>
                <a:rPr lang="en-US" sz="2400" dirty="0" smtClean="0"/>
                <a:t> inference (not learning)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0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posterior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posteriors are too simple (e.g. a fully-factorized Gaussian)</a:t>
            </a:r>
          </a:p>
          <a:p>
            <a:pPr lvl="1"/>
            <a:r>
              <a:rPr lang="en-US" dirty="0" smtClean="0"/>
              <a:t>Exception: normalizing flows – alternative to implicit models</a:t>
            </a:r>
          </a:p>
          <a:p>
            <a:r>
              <a:rPr lang="en-US" dirty="0" smtClean="0"/>
              <a:t>Arbitrary implicit generator: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626661" y="3756681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661" y="3756681"/>
                <a:ext cx="663388" cy="6633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585883" y="4321454"/>
            <a:ext cx="605117" cy="291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74777" y="3761160"/>
            <a:ext cx="3213847" cy="14791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Neural network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7772401" y="4355071"/>
            <a:ext cx="605117" cy="291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8511989" y="4169053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989" y="4169053"/>
                <a:ext cx="663388" cy="663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2626661" y="4550523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661" y="4550523"/>
                <a:ext cx="663388" cy="6633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2501154" y="3639669"/>
            <a:ext cx="927847" cy="17032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prior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Hierarchical prior induces an implicit prior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Incremental learning with implicit posteriors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Optimal prior may be implicit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likelihood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282"/>
                <a:ext cx="10515600" cy="51905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(a.k.a. ABC, approximate Bayesian computation)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have a black-box simulator that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𝑙h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𝑙h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and its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dirty="0" smtClean="0"/>
                  <a:t> are unknown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How to find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common scenario in practical applications (physics, biology, etc.)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282"/>
                <a:ext cx="10515600" cy="5190565"/>
              </a:xfrm>
              <a:blipFill rotWithShape="0">
                <a:blip r:embed="rId2"/>
                <a:stretch>
                  <a:fillRect l="-1217" t="-1878" b="-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3173508" y="3554977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08" y="3554977"/>
                <a:ext cx="663388" cy="663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4132730" y="4119750"/>
            <a:ext cx="605117" cy="291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21624" y="3559456"/>
            <a:ext cx="3213847" cy="14791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Black-box</a:t>
            </a:r>
          </a:p>
          <a:p>
            <a:pPr algn="ctr"/>
            <a:r>
              <a:rPr lang="en-US" sz="2800" dirty="0" smtClean="0"/>
              <a:t>simulation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8319248" y="4153367"/>
            <a:ext cx="605117" cy="291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9058836" y="3967349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836" y="3967349"/>
                <a:ext cx="663388" cy="6633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173508" y="4348819"/>
                <a:ext cx="663388" cy="6633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08" y="4348819"/>
                <a:ext cx="663388" cy="6633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3048001" y="3437965"/>
            <a:ext cx="927847" cy="17032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7669" y="4442313"/>
            <a:ext cx="1912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state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3907" y="3655838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Parameters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42677" y="4068210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74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Approches</a:t>
            </a:r>
            <a:r>
              <a:rPr lang="en-US" dirty="0" smtClean="0"/>
              <a:t> to implicit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610"/>
          </a:xfrm>
        </p:spPr>
        <p:txBody>
          <a:bodyPr>
            <a:normAutofit/>
          </a:bodyPr>
          <a:lstStyle/>
          <a:p>
            <a:r>
              <a:rPr lang="en-US" dirty="0" smtClean="0"/>
              <a:t>Discriminator-based density </a:t>
            </a:r>
            <a:r>
              <a:rPr lang="en-US" dirty="0" smtClean="0"/>
              <a:t>ratio estimation</a:t>
            </a:r>
          </a:p>
          <a:p>
            <a:r>
              <a:rPr lang="en-US" dirty="0" smtClean="0"/>
              <a:t>Approaches </a:t>
            </a:r>
            <a:r>
              <a:rPr lang="en-US" dirty="0" smtClean="0"/>
              <a:t>based on reverse models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</a:p>
          <a:p>
            <a:pPr lvl="1"/>
            <a:r>
              <a:rPr lang="en-US" dirty="0" smtClean="0"/>
              <a:t>Unbiased implicit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</a:p>
          <a:p>
            <a:r>
              <a:rPr lang="en-US" dirty="0" err="1"/>
              <a:t>Denoising</a:t>
            </a:r>
            <a:r>
              <a:rPr lang="en-US" dirty="0"/>
              <a:t>-based </a:t>
            </a:r>
            <a:r>
              <a:rPr lang="en-US" dirty="0" smtClean="0"/>
              <a:t>inference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smtClean="0"/>
              <a:t>approaches (not mentioned here):</a:t>
            </a:r>
          </a:p>
          <a:p>
            <a:pPr lvl="1"/>
            <a:r>
              <a:rPr lang="en-US" dirty="0" smtClean="0"/>
              <a:t>SIVI (</a:t>
            </a:r>
            <a:r>
              <a:rPr lang="en-US" dirty="0" smtClean="0"/>
              <a:t>semi-implicit VI)</a:t>
            </a:r>
            <a:endParaRPr lang="en-US" dirty="0" smtClean="0"/>
          </a:p>
          <a:p>
            <a:pPr lvl="1"/>
            <a:r>
              <a:rPr lang="en-US" dirty="0" smtClean="0"/>
              <a:t>KIVI (kernel </a:t>
            </a:r>
            <a:r>
              <a:rPr lang="en-US" dirty="0" smtClean="0"/>
              <a:t>implicit VI)</a:t>
            </a:r>
            <a:endParaRPr lang="en-US" dirty="0" smtClean="0"/>
          </a:p>
          <a:p>
            <a:pPr lvl="1"/>
            <a:r>
              <a:rPr lang="en-US" dirty="0" smtClean="0"/>
              <a:t>OPVI (</a:t>
            </a:r>
            <a:r>
              <a:rPr lang="en-US" dirty="0" smtClean="0"/>
              <a:t>operator VI)</a:t>
            </a:r>
          </a:p>
          <a:p>
            <a:pPr lvl="1"/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these approaches?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Discriminator-based density </a:t>
            </a:r>
            <a:r>
              <a:rPr lang="en-US" dirty="0" smtClean="0"/>
              <a:t>ratio </a:t>
            </a:r>
            <a:r>
              <a:rPr lang="en-US" dirty="0" smtClean="0"/>
              <a:t>estimation</a:t>
            </a:r>
          </a:p>
          <a:p>
            <a:pPr lvl="1"/>
            <a:r>
              <a:rPr lang="en-US" dirty="0" smtClean="0"/>
              <a:t>The most wide-spread</a:t>
            </a:r>
          </a:p>
          <a:p>
            <a:pPr lvl="1"/>
            <a:r>
              <a:rPr lang="en-US" dirty="0" smtClean="0"/>
              <a:t>The most general approach</a:t>
            </a:r>
            <a:endParaRPr lang="en-US" dirty="0" smtClean="0"/>
          </a:p>
          <a:p>
            <a:r>
              <a:rPr lang="en-US" dirty="0" smtClean="0"/>
              <a:t>Hierarchical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</a:p>
          <a:p>
            <a:pPr lvl="1"/>
            <a:r>
              <a:rPr lang="en-US" dirty="0" smtClean="0"/>
              <a:t>The most simple approach</a:t>
            </a:r>
            <a:endParaRPr lang="en-US" dirty="0" smtClean="0"/>
          </a:p>
          <a:p>
            <a:r>
              <a:rPr lang="en-US" dirty="0" smtClean="0"/>
              <a:t>Unbiased implicit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</a:p>
          <a:p>
            <a:pPr lvl="1"/>
            <a:r>
              <a:rPr lang="en-US" dirty="0" smtClean="0"/>
              <a:t>Finally feels like “the right way to do it”</a:t>
            </a:r>
          </a:p>
          <a:p>
            <a:r>
              <a:rPr lang="en-US" dirty="0" err="1" smtClean="0"/>
              <a:t>Denoiser</a:t>
            </a:r>
            <a:r>
              <a:rPr lang="en-US" dirty="0" smtClean="0"/>
              <a:t>-based gradient estimation</a:t>
            </a:r>
          </a:p>
          <a:p>
            <a:pPr lvl="1"/>
            <a:r>
              <a:rPr lang="en-US" dirty="0" smtClean="0"/>
              <a:t>An unexpected beautiful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666</Words>
  <Application>Microsoft Office PowerPoint</Application>
  <PresentationFormat>Widescreen</PresentationFormat>
  <Paragraphs>303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Myriad Pro</vt:lpstr>
      <vt:lpstr>Office Theme</vt:lpstr>
      <vt:lpstr>PowerPoint Presentation</vt:lpstr>
      <vt:lpstr>Variational inference vs variational learning</vt:lpstr>
      <vt:lpstr>This talk</vt:lpstr>
      <vt:lpstr>Implicit variational learning</vt:lpstr>
      <vt:lpstr>Implicit posterior</vt:lpstr>
      <vt:lpstr>Implicit prior</vt:lpstr>
      <vt:lpstr>Implicit likelihood</vt:lpstr>
      <vt:lpstr>Approches to implicit modelling</vt:lpstr>
      <vt:lpstr>Why these approaches?</vt:lpstr>
      <vt:lpstr>Discriminator-based density ratio estimation</vt:lpstr>
      <vt:lpstr>Discriminator-based density ratio estimation</vt:lpstr>
      <vt:lpstr>Prior-contrastive vs joint-contrastive inference</vt:lpstr>
      <vt:lpstr>Prior-constrastive adversarial</vt:lpstr>
      <vt:lpstr>Prior-constrastive adversarial</vt:lpstr>
      <vt:lpstr>Prior-contrastive adversarial</vt:lpstr>
      <vt:lpstr>Prior-constrastive adversarial</vt:lpstr>
      <vt:lpstr>Joint-contrastive adversarial</vt:lpstr>
      <vt:lpstr>Joint-contrastive adversarial</vt:lpstr>
      <vt:lpstr>Semi-implicit formulation</vt:lpstr>
      <vt:lpstr>Hierarchical variational inference</vt:lpstr>
      <vt:lpstr>HVI: bounding the entropy</vt:lpstr>
      <vt:lpstr>Unbiased implicit variational inference</vt:lpstr>
      <vt:lpstr>Unbiased implicit variational inference</vt:lpstr>
      <vt:lpstr>Unbiased implicit variational inference</vt:lpstr>
      <vt:lpstr>Unbiased implicit variational inference</vt:lpstr>
      <vt:lpstr>Unbiased implicit variational inference</vt:lpstr>
      <vt:lpstr>Unbiased implicit variational inference</vt:lpstr>
      <vt:lpstr>Overview</vt:lpstr>
      <vt:lpstr>Denoiser-guided learning</vt:lpstr>
      <vt:lpstr>Denoiser-guided learning: optimal denoiser</vt:lpstr>
      <vt:lpstr>Denoiser-guided learning: intuition</vt:lpstr>
      <vt:lpstr>Denoiser-based VI:</vt:lpstr>
      <vt:lpstr>Literature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Дмитрий Молчанов</cp:lastModifiedBy>
  <cp:revision>118</cp:revision>
  <dcterms:created xsi:type="dcterms:W3CDTF">2018-08-19T13:17:26Z</dcterms:created>
  <dcterms:modified xsi:type="dcterms:W3CDTF">2018-09-13T22:48:15Z</dcterms:modified>
</cp:coreProperties>
</file>