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85" r:id="rId3"/>
    <p:sldId id="467" r:id="rId5"/>
    <p:sldId id="520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6" r:id="rId19"/>
    <p:sldId id="505" r:id="rId20"/>
    <p:sldId id="507" r:id="rId21"/>
    <p:sldId id="508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31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14"/>
      </p:cViewPr>
      <p:guideLst>
        <p:guide orient="horz" pos="21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screen"/>
            <a:srcRect r="-35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0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6" y="193626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6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0" y="3797182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0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28.xml"/><Relationship Id="rId2" Type="http://schemas.openxmlformats.org/officeDocument/2006/relationships/image" Target="../media/image17.png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9.xml"/><Relationship Id="rId6" Type="http://schemas.openxmlformats.org/officeDocument/2006/relationships/tags" Target="../tags/tag3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2.xml"/><Relationship Id="rId2" Type="http://schemas.openxmlformats.org/officeDocument/2006/relationships/image" Target="../media/image22.png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4.xml"/><Relationship Id="rId2" Type="http://schemas.openxmlformats.org/officeDocument/2006/relationships/image" Target="../media/image23.png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8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image" Target="../media/image26.png"/><Relationship Id="rId1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4.xml"/><Relationship Id="rId2" Type="http://schemas.openxmlformats.org/officeDocument/2006/relationships/image" Target="../media/image27.png"/><Relationship Id="rId1" Type="http://schemas.openxmlformats.org/officeDocument/2006/relationships/tags" Target="../tags/tag4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8.xml"/><Relationship Id="rId2" Type="http://schemas.openxmlformats.org/officeDocument/2006/relationships/image" Target="../media/image28.png"/><Relationship Id="rId1" Type="http://schemas.openxmlformats.org/officeDocument/2006/relationships/tags" Target="../tags/tag47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0.xml"/><Relationship Id="rId2" Type="http://schemas.openxmlformats.org/officeDocument/2006/relationships/image" Target="../media/image29.png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tags" Target="../tags/tag5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4.xml"/><Relationship Id="rId2" Type="http://schemas.openxmlformats.org/officeDocument/2006/relationships/image" Target="../media/image32.png"/><Relationship Id="rId1" Type="http://schemas.openxmlformats.org/officeDocument/2006/relationships/tags" Target="../tags/tag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 txBox="1"/>
          <p:nvPr/>
        </p:nvSpPr>
        <p:spPr>
          <a:xfrm>
            <a:off x="5018751" y="2018715"/>
            <a:ext cx="2154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</a:rPr>
              <a:t>β-VAE</a:t>
            </a:r>
            <a:endParaRPr lang="en-US" altLang="zh-CN" sz="5400" dirty="0">
              <a:solidFill>
                <a:srgbClr val="3C767A"/>
              </a:solidFill>
              <a:latin typeface="Arial" panose="02080604020202020204" pitchFamily="34" charset="0"/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sp>
        <p:nvSpPr>
          <p:cNvPr id="30" name="_3"/>
          <p:cNvSpPr/>
          <p:nvPr/>
        </p:nvSpPr>
        <p:spPr>
          <a:xfrm>
            <a:off x="5172738" y="4334359"/>
            <a:ext cx="1021080" cy="82994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endParaRPr lang="en-US" altLang="zh-CN" sz="2400" dirty="0">
              <a:solidFill>
                <a:schemeClr val="accent2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accent2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造字工房力黑（非商用）常规体" pitchFamily="50" charset="-122"/>
              </a:rPr>
              <a:t>   李安</a:t>
            </a:r>
            <a:endParaRPr lang="zh-CN" altLang="en-US" sz="2400" dirty="0">
              <a:solidFill>
                <a:schemeClr val="accent2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造字工房力黑（非商用）常规体" pitchFamily="50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84655" y="1250950"/>
            <a:ext cx="91452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“保证了生成能力”？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</a:rPr>
              <a:t>如果所有的 p(Z|X) 都很接近标准正态分布 N(0,I)</a:t>
            </a:r>
            <a:r>
              <a:rPr lang="zh-CN" altLang="en-US"/>
              <a:t>，那么根据定义：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8322"/>
          <a:stretch>
            <a:fillRect/>
          </a:stretch>
        </p:blipFill>
        <p:spPr>
          <a:xfrm>
            <a:off x="2107565" y="2150110"/>
            <a:ext cx="7024370" cy="7664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84655" y="31610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`</a:t>
            </a:r>
            <a:r>
              <a:rPr lang="zh-CN" altLang="en-US"/>
              <a:t>p(Z) 是标准正态分布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44980" y="3979545"/>
            <a:ext cx="3849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可以放心地从 N(0,I) 中采样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740" y="2916555"/>
            <a:ext cx="4379595" cy="37795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02105" y="1250950"/>
            <a:ext cx="56337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如何让所有的 p(Z|X) 都很接近标准正态分布 N(0,I)？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2105" y="1863725"/>
            <a:ext cx="8893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没有外部知识的话，其实最直接的方法应该是在重构误差的基础上中加入额外的 loss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12859"/>
          <a:stretch>
            <a:fillRect/>
          </a:stretch>
        </p:blipFill>
        <p:spPr>
          <a:xfrm>
            <a:off x="1602105" y="2406650"/>
            <a:ext cx="6311900" cy="635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22630"/>
          <a:stretch>
            <a:fillRect/>
          </a:stretch>
        </p:blipFill>
        <p:spPr>
          <a:xfrm>
            <a:off x="1602105" y="3961130"/>
            <a:ext cx="4721860" cy="8121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90370" y="3210560"/>
            <a:ext cx="8717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直接算了一般（各分量独立的）正态分布与标准正态分布的 KL 散度 KL(N(μ,σ^2)‖N(0,I))作为这个额外的 loss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99125" y="41833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d 是隐变量 Z 的维度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rcRect l="-177" r="44711" b="-1102"/>
          <a:stretch>
            <a:fillRect/>
          </a:stretch>
        </p:blipFill>
        <p:spPr>
          <a:xfrm>
            <a:off x="1466850" y="4773295"/>
            <a:ext cx="3280410" cy="19964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5"/>
    </p:custData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30" y="1859915"/>
            <a:ext cx="5692140" cy="2357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84655" y="1250950"/>
            <a:ext cx="8080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各分量独立的多元正态分布，因此只需要推导一元正态分布的情形即可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55" y="5229860"/>
            <a:ext cx="6357620" cy="9652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554855" y="4295140"/>
            <a:ext cx="319405" cy="85598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340" y="2660650"/>
            <a:ext cx="3561715" cy="3866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84655" y="1184275"/>
            <a:ext cx="58724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就是我们要从 p(Z|Xk) 中采样一个 Zk 出来，尽管我们知道了 p(Z|Xk) 是正态分布，但是均值方差都是靠模型算出来的，我们要靠这个过程反过来优化均值方差的模型，但是“采样”这个操作是不可导的，而采样的结果是可导的，于是我们利用了一个事实：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2926080"/>
            <a:ext cx="5870575" cy="1006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84655" y="4445000"/>
            <a:ext cx="5943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我们将从 N(μ,σ^2) 采样变成了从 N(</a:t>
            </a:r>
            <a:r>
              <a:rPr lang="en-US" altLang="zh-CN"/>
              <a:t>0</a:t>
            </a:r>
            <a:r>
              <a:rPr lang="zh-CN" altLang="en-US"/>
              <a:t>,</a:t>
            </a:r>
            <a:r>
              <a:rPr lang="en-US" altLang="zh-CN"/>
              <a:t>1</a:t>
            </a:r>
            <a:r>
              <a:rPr lang="zh-CN" altLang="en-US"/>
              <a:t>) 中采样，然后通过参数变换得到从 N(μ,σ^2) 中采样的结果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4"/>
    </p:custData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97075" y="1746885"/>
            <a:ext cx="84651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本质上就是在我们常规的自编码器的基础上，对 encoder 的结果（在VAE中对应着计算均值的网络）加上了“高斯噪声</a:t>
            </a:r>
            <a:r>
              <a:rPr lang="en-US" altLang="zh-CN"/>
              <a:t>”</a:t>
            </a:r>
            <a:r>
              <a:rPr lang="zh-CN" altLang="en-US"/>
              <a:t>，使得结果 decoder 能够对噪声有鲁棒性；而那个额外的 KL loss（目的是让均值为 0，方差为 1），事实上就是相当于对 encoder 的一个正则项，希望 encoder 出来的东西均有零均值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97075" y="3345815"/>
            <a:ext cx="8105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另外一个 encoder（对应着计算方差的网络）用来动态调节噪声的强度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97075" y="908685"/>
            <a:ext cx="8331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 VAE 中，它的 Encoder 有两个，一个用来计算均值，一个用来计算方差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90" y="4020820"/>
            <a:ext cx="5102860" cy="2551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9085" y="1162685"/>
            <a:ext cx="10161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 decoder 还没有训练好时（重构误差远大于 KL loss），就会适当降低噪声（KL loss 增加），使得拟合起来容易一些（重构误差开始下降）。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21790" y="2035810"/>
            <a:ext cx="99764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 decoder 训练得还不错时（重构误差小于 KL loss），这时候噪声就会增加（KL loss 减少），使得拟合更加困难了（重构误差又开始增加），这时候 decoder 就要想办法提高它的生成能力了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84655" y="3315970"/>
            <a:ext cx="9591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重构的过程是希望没噪声的，而 KL loss 则希望有高斯噪声的，两者是对立的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 descr="2019-11-28 11-27-53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15" y="4112895"/>
            <a:ext cx="2095500" cy="495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874549" y="314375"/>
            <a:ext cx="105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</a:rPr>
              <a:t>β-VAE</a:t>
            </a:r>
            <a:endParaRPr lang="en-US" altLang="zh-CN" sz="2400" dirty="0">
              <a:solidFill>
                <a:srgbClr val="3C767A"/>
              </a:solidFill>
              <a:latin typeface="Arial" panose="02080604020202020204" pitchFamily="34" charset="0"/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85" y="3583940"/>
            <a:ext cx="3771265" cy="2952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32430" y="3510915"/>
            <a:ext cx="1096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VAE的L：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946150"/>
            <a:ext cx="4567555" cy="20681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735" y="5278120"/>
            <a:ext cx="3912235" cy="2813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858770" y="5191125"/>
            <a:ext cx="1289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80604020202020204" pitchFamily="34" charset="0"/>
                <a:cs typeface="Arial" panose="02080604020202020204" pitchFamily="34" charset="0"/>
              </a:rPr>
              <a:t>β</a:t>
            </a:r>
            <a:r>
              <a:rPr lang="en-US" altLang="zh-CN">
                <a:latin typeface="Arial" panose="02080604020202020204" pitchFamily="34" charset="0"/>
                <a:cs typeface="Arial" panose="02080604020202020204" pitchFamily="34" charset="0"/>
              </a:rPr>
              <a:t>-</a:t>
            </a:r>
            <a:r>
              <a:rPr lang="zh-CN" altLang="en-US"/>
              <a:t>VAE的L：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 descr="2019-11-28 11-26-41屏幕截图"/>
          <p:cNvPicPr>
            <a:picLocks noChangeAspect="1"/>
          </p:cNvPicPr>
          <p:nvPr/>
        </p:nvPicPr>
        <p:blipFill>
          <a:blip r:embed="rId2"/>
          <a:srcRect t="4281" r="14544" b="89331"/>
          <a:stretch>
            <a:fillRect/>
          </a:stretch>
        </p:blipFill>
        <p:spPr>
          <a:xfrm>
            <a:off x="2645410" y="1101725"/>
            <a:ext cx="6148705" cy="375285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874549" y="314375"/>
            <a:ext cx="105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</a:rPr>
              <a:t>β-VAE</a:t>
            </a:r>
            <a:endParaRPr lang="en-US" altLang="zh-CN" sz="2400" dirty="0">
              <a:solidFill>
                <a:srgbClr val="3C767A"/>
              </a:solidFill>
              <a:latin typeface="Arial" panose="02080604020202020204" pitchFamily="34" charset="0"/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pic>
        <p:nvPicPr>
          <p:cNvPr id="5" name="图片 4" descr="2019-11-28 11-26-41屏幕截图"/>
          <p:cNvPicPr>
            <a:picLocks noChangeAspect="1"/>
          </p:cNvPicPr>
          <p:nvPr/>
        </p:nvPicPr>
        <p:blipFill>
          <a:blip r:embed="rId2"/>
          <a:srcRect t="18863" r="9681" b="72598"/>
          <a:stretch>
            <a:fillRect/>
          </a:stretch>
        </p:blipFill>
        <p:spPr>
          <a:xfrm>
            <a:off x="2645410" y="1958340"/>
            <a:ext cx="6498590" cy="501650"/>
          </a:xfrm>
          <a:prstGeom prst="rect">
            <a:avLst/>
          </a:prstGeom>
        </p:spPr>
      </p:pic>
      <p:pic>
        <p:nvPicPr>
          <p:cNvPr id="6" name="图片 5" descr="2019-11-28 11-26-41屏幕截图"/>
          <p:cNvPicPr>
            <a:picLocks noChangeAspect="1"/>
          </p:cNvPicPr>
          <p:nvPr/>
        </p:nvPicPr>
        <p:blipFill>
          <a:blip r:embed="rId2"/>
          <a:srcRect t="32148" r="11199" b="61150"/>
          <a:stretch>
            <a:fillRect/>
          </a:stretch>
        </p:blipFill>
        <p:spPr>
          <a:xfrm>
            <a:off x="2645410" y="2738755"/>
            <a:ext cx="6389370" cy="393700"/>
          </a:xfrm>
          <a:prstGeom prst="rect">
            <a:avLst/>
          </a:prstGeom>
        </p:spPr>
      </p:pic>
      <p:pic>
        <p:nvPicPr>
          <p:cNvPr id="8" name="图片 7" descr="2019-11-28 11-26-41屏幕截图"/>
          <p:cNvPicPr>
            <a:picLocks noChangeAspect="1"/>
          </p:cNvPicPr>
          <p:nvPr/>
        </p:nvPicPr>
        <p:blipFill>
          <a:blip r:embed="rId2"/>
          <a:srcRect l="6654" t="53010" r="8984" b="38299"/>
          <a:stretch>
            <a:fillRect/>
          </a:stretch>
        </p:blipFill>
        <p:spPr>
          <a:xfrm>
            <a:off x="3141345" y="3477895"/>
            <a:ext cx="6069965" cy="510540"/>
          </a:xfrm>
          <a:prstGeom prst="rect">
            <a:avLst/>
          </a:prstGeom>
        </p:spPr>
      </p:pic>
      <p:pic>
        <p:nvPicPr>
          <p:cNvPr id="9" name="图片 8" descr="2019-11-28 11-26-41屏幕截图"/>
          <p:cNvPicPr>
            <a:picLocks noChangeAspect="1"/>
          </p:cNvPicPr>
          <p:nvPr/>
        </p:nvPicPr>
        <p:blipFill>
          <a:blip r:embed="rId2"/>
          <a:srcRect t="67452" r="7705" b="17144"/>
          <a:stretch>
            <a:fillRect/>
          </a:stretch>
        </p:blipFill>
        <p:spPr>
          <a:xfrm>
            <a:off x="2645410" y="4511040"/>
            <a:ext cx="6640830" cy="904875"/>
          </a:xfrm>
          <a:prstGeom prst="rect">
            <a:avLst/>
          </a:prstGeom>
        </p:spPr>
      </p:pic>
      <p:pic>
        <p:nvPicPr>
          <p:cNvPr id="10" name="图片 9" descr="2019-11-28 11-26-41屏幕截图"/>
          <p:cNvPicPr>
            <a:picLocks noChangeAspect="1"/>
          </p:cNvPicPr>
          <p:nvPr/>
        </p:nvPicPr>
        <p:blipFill>
          <a:blip r:embed="rId2"/>
          <a:srcRect t="89309"/>
          <a:stretch>
            <a:fillRect/>
          </a:stretch>
        </p:blipFill>
        <p:spPr>
          <a:xfrm>
            <a:off x="2578735" y="5819775"/>
            <a:ext cx="7195185" cy="628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28"/>
          <p:cNvSpPr txBox="1"/>
          <p:nvPr/>
        </p:nvSpPr>
        <p:spPr>
          <a:xfrm>
            <a:off x="1874549" y="314375"/>
            <a:ext cx="105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</a:rPr>
              <a:t>β-VAE</a:t>
            </a:r>
            <a:endParaRPr lang="en-US" altLang="zh-CN" sz="2400" dirty="0">
              <a:solidFill>
                <a:srgbClr val="3C767A"/>
              </a:solidFill>
              <a:latin typeface="Arial" panose="02080604020202020204" pitchFamily="34" charset="0"/>
              <a:ea typeface="微软雅黑" panose="020B0503020204020204" pitchFamily="34" charset="-122"/>
              <a:cs typeface="Arial" panose="0208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6725" y="1250950"/>
            <a:ext cx="6173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disentanglement metric－用于找到合适的</a:t>
            </a:r>
            <a:r>
              <a:rPr lang="zh-CN" altLang="en-US">
                <a:latin typeface="Arial" panose="02080604020202020204" pitchFamily="34" charset="0"/>
                <a:cs typeface="Arial" panose="02080604020202020204" pitchFamily="34" charset="0"/>
              </a:rPr>
              <a:t>β</a:t>
            </a:r>
            <a:r>
              <a:rPr lang="zh-CN" altLang="en-US"/>
              <a:t>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-249" t="-2406" r="-387" b="27386"/>
          <a:stretch>
            <a:fillRect/>
          </a:stretch>
        </p:blipFill>
        <p:spPr>
          <a:xfrm>
            <a:off x="1736725" y="2062480"/>
            <a:ext cx="8959215" cy="1354455"/>
          </a:xfrm>
          <a:prstGeom prst="snip2Diag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-249" t="71524" r="37994" b="3223"/>
          <a:stretch>
            <a:fillRect/>
          </a:stretch>
        </p:blipFill>
        <p:spPr>
          <a:xfrm>
            <a:off x="1736725" y="3416935"/>
            <a:ext cx="5542280" cy="455930"/>
          </a:xfrm>
          <a:prstGeom prst="snip2Diag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45615" y="1305560"/>
            <a:ext cx="8977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解释ECG数据的重要步骤是检测心跳，然后对每种类型的心跳进行分类；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4815" y="2136775"/>
            <a:ext cx="9079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在训练过程中，将创建一个生成模型，该模型使分析人员可以测量并查看位置在的特定维度内的影响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45615" y="3336290"/>
            <a:ext cx="85832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使用这样的 β-VAE以创建可解释的ECG心跳</a:t>
            </a:r>
            <a:r>
              <a:rPr lang="en-US" altLang="zh-CN"/>
              <a:t>embedding</a:t>
            </a:r>
            <a:r>
              <a:rPr lang="zh-CN" altLang="en-US"/>
              <a:t>，随后可将其用于分类系统。这种可解释的嵌入可以证明当模型学习基本拍子的特征集时，为什么将心跳归为</a:t>
            </a:r>
            <a:r>
              <a:rPr lang="en-US" altLang="zh-CN"/>
              <a:t>normal beat</a:t>
            </a:r>
            <a:r>
              <a:rPr lang="zh-CN" altLang="en-US"/>
              <a:t>还是</a:t>
            </a:r>
            <a:r>
              <a:rPr lang="en-US" altLang="zh-CN"/>
              <a:t>paced beat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10995" y="1250950"/>
            <a:ext cx="8953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传统的</a:t>
            </a:r>
            <a:r>
              <a:rPr lang="en-US" altLang="zh-CN"/>
              <a:t>AE</a:t>
            </a:r>
            <a:r>
              <a:rPr lang="zh-CN" altLang="en-US"/>
              <a:t>不能产生任何未知的东西，因为我们不能随意产生合理的隐藏变量，</a:t>
            </a:r>
            <a:endParaRPr lang="zh-CN" altLang="en-US"/>
          </a:p>
          <a:p>
            <a:r>
              <a:rPr lang="zh-CN" altLang="en-US"/>
              <a:t>因为合理的隐藏变量都是编码器从原始样例中产生的。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solution: 对encoder添加约束，强迫它产生服从单位高斯分布的潜在变量z。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10995" y="3450590"/>
            <a:ext cx="80791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生成模型的难题就是判断生成分布与真实分布的相似度，因为我们只知道两者的采样结果，不知道它们的分布表达式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60" y="1521460"/>
            <a:ext cx="4966335" cy="2672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3870" y="5078095"/>
            <a:ext cx="84156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将常规的AE模型转换为概率方法。将常规</a:t>
            </a:r>
            <a:r>
              <a:rPr lang="en-US" altLang="zh-CN"/>
              <a:t>AE</a:t>
            </a:r>
            <a:r>
              <a:rPr lang="zh-CN" altLang="en-US"/>
              <a:t>嵌入层交换为两个大小相等的向量žμ 和 žσ ，然后是采样器从分布中抽取随机样本</a:t>
            </a:r>
            <a:r>
              <a:rPr lang="en-US" altLang="zh-CN"/>
              <a:t>N</a:t>
            </a:r>
            <a:r>
              <a:rPr lang="zh-CN" altLang="en-US"/>
              <a:t>（Zμ，Zσ），如图2所示。然后，该随机样本由解码器部分使用。VAE的解码器也称为生成器，因为模型的这一部分可以从输入分布生成新样本</a:t>
            </a:r>
            <a:r>
              <a:rPr lang="en-US" altLang="zh-CN"/>
              <a:t>X</a:t>
            </a:r>
            <a:r>
              <a:rPr lang="zh-CN" altLang="en-US"/>
              <a:t>， 从嵌入中得到一个样本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42210" y="4441825"/>
            <a:ext cx="7307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 input dimensionality ns, intermediate layer of size ni and embedding of size ne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5" y="1707515"/>
            <a:ext cx="3271520" cy="24866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84655" y="1301115"/>
            <a:ext cx="8701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independence and interpretability of the embedding dimensions is encouraged by the addition of the KL-divergence DKL to the loss function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4655" y="2589530"/>
            <a:ext cx="83483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It is computed between </a:t>
            </a:r>
            <a:r>
              <a:rPr lang="en-US" altLang="zh-CN"/>
              <a:t>N</a:t>
            </a:r>
            <a:r>
              <a:rPr lang="zh-CN" altLang="en-US"/>
              <a:t>(Zμi,Zσi) and the standard normal </a:t>
            </a:r>
            <a:r>
              <a:rPr lang="en-US" altLang="zh-CN"/>
              <a:t>N</a:t>
            </a:r>
            <a:r>
              <a:rPr lang="zh-CN" altLang="en-US"/>
              <a:t>(0,1) for each dimension i of the embedding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3235" y="3886835"/>
            <a:ext cx="80206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effect of this is enhanced in β-VAE by the addition of a hyperparameter β resulting in loss = LR+βDKL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925" y="5166995"/>
            <a:ext cx="87344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This hyperparameter balances the latent embedding capacity, also known as channel capacity, with the independence and standard normal distribution constraints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60" y="1938020"/>
            <a:ext cx="5238115" cy="1352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04035" y="1393825"/>
            <a:ext cx="4956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MIT-BIH Arrhythmia datase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04035" y="3966210"/>
            <a:ext cx="8222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All patients with paced beats are included and an equal amount of patients with normal beats are added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95" y="2144395"/>
            <a:ext cx="5238115" cy="4466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21510" y="1120775"/>
            <a:ext cx="7793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signal is normalized between [−1, 1] and the center 0.5 seconds of data is extracted</a:t>
            </a:r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84655" y="1200785"/>
            <a:ext cx="89357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(1)</a:t>
            </a:r>
            <a:r>
              <a:rPr lang="zh-CN" altLang="en-US"/>
              <a:t>Both the β-VAE as the AE model are constructed with an embedding size ne of 10 nodes.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(2)</a:t>
            </a:r>
            <a:r>
              <a:rPr lang="zh-CN" altLang="en-US"/>
              <a:t>The intermediate layer has size ni of 20 nodes.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(3)</a:t>
            </a:r>
            <a:r>
              <a:rPr lang="zh-CN" altLang="en-US"/>
              <a:t>All dense layers have linear activation functions.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(4)</a:t>
            </a:r>
            <a:r>
              <a:rPr lang="zh-CN" altLang="en-US"/>
              <a:t>Each model is trained for 50 epochs on batches containing 128 samples and is optimized using the AdaDelta optimizer.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(5)</a:t>
            </a:r>
            <a:r>
              <a:rPr lang="zh-CN" altLang="en-US"/>
              <a:t>The root-mean-squared-error is used to represent the reconstruction loss LR.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84655" y="5969000"/>
            <a:ext cx="8532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β-VAE model aims to summarize each dimension of the embedding with an independent standard normal distribution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5" y="706120"/>
            <a:ext cx="3478530" cy="5262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8635" y="1301750"/>
            <a:ext cx="46640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two random dimensions are chosen for the AE model (a) and the significant dimensions are chosen for the β-VAE model (b).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78635" y="2963545"/>
            <a:ext cx="4664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difference between the models is in the interpretation of the position within the embedding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75" y="1024255"/>
            <a:ext cx="3846195" cy="57873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8225" y="5868035"/>
            <a:ext cx="55060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The resulting decoded epochs consist of many peaks and valleys and no longer contain a recognizable beat pattern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04940" y="837565"/>
            <a:ext cx="5536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experiment is repeated for the two significant dimensions of the β-VAE model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10" y="1517650"/>
            <a:ext cx="5060315" cy="403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45" y="1485265"/>
            <a:ext cx="5100955" cy="40627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22745" y="5868035"/>
            <a:ext cx="563626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When the embedding is perturbed in one of the dimensions close to the independent standard normal, the decoded output does not 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45" y="709930"/>
            <a:ext cx="5057140" cy="4970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0895" y="5909945"/>
            <a:ext cx="808799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Perturbing the embedding of a normal and a paced beat using a β-VAE. The decoded beat does not change when the embedding is perturbed in a dimension with standard deviation close to one.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12925" y="197485"/>
            <a:ext cx="983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Interpretable ECG Beat Embedding using Disentangled Variational Auto-Encoders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 txBox="1"/>
          <p:nvPr/>
        </p:nvSpPr>
        <p:spPr>
          <a:xfrm>
            <a:off x="3773833" y="2921685"/>
            <a:ext cx="46443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THANK YOU</a:t>
            </a:r>
            <a:endParaRPr lang="en-US" altLang="zh-CN" sz="60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1515110"/>
            <a:ext cx="7378065" cy="3635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03680" y="5393690"/>
            <a:ext cx="85490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KL散度是根据两个概率分布的表达式来算它们的相似度的，然而目前我们并不知道它们的概率分布的表达式，我们只有一批从构造的分布采样而来的数据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4655" y="1250950"/>
            <a:ext cx="89446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数据样本 {X1,…,Xn}，其整体用 X 来描述，根据 {X1,…,Xn} 得到 X 的分布 p(X)，如果能得到的话，直接根据 p(X) 来采样，就可以得到所有可能的 X 了（包括 {X1,…,Xn} 以外的，这是一个终极理想的生成模型了。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当然，这个理想很难实现，于是我们将分布改一改：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23238"/>
          <a:stretch>
            <a:fillRect/>
          </a:stretch>
        </p:blipFill>
        <p:spPr>
          <a:xfrm>
            <a:off x="3261360" y="2901950"/>
            <a:ext cx="5041900" cy="869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84655" y="4310380"/>
            <a:ext cx="8491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p(X|Z) 就描述了一个由 Z 来生成 X 的模型</a:t>
            </a:r>
            <a:r>
              <a:rPr lang="en-US" altLang="zh-CN"/>
              <a:t>g(Z)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我们假设 Z 服从标准正态分布，也就是 p(Z)=N(0,I)；</a:t>
            </a:r>
            <a:endParaRPr lang="zh-CN" altLang="en-US"/>
          </a:p>
          <a:p>
            <a:r>
              <a:rPr lang="zh-CN" altLang="en-US"/>
              <a:t>如果这个理想能实现，那么我们就可以先从标准正态分布中采样一个 Z，然后根据 Z 来算一个 X，也是一个很棒的生成模型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15" y="1995170"/>
            <a:ext cx="5834380" cy="3035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28825" y="1250950"/>
            <a:ext cx="70084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Z</a:t>
            </a:r>
            <a:r>
              <a:rPr lang="en-US" altLang="zh-CN"/>
              <a:t>k</a:t>
            </a:r>
            <a:r>
              <a:rPr lang="zh-CN" altLang="en-US"/>
              <a:t>是不是还对应着原来的Xk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619250" y="5133975"/>
            <a:ext cx="9196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我们如果直接最小化 D(^Xk</a:t>
            </a:r>
            <a:r>
              <a:rPr lang="en-US" altLang="zh-CN"/>
              <a:t>,</a:t>
            </a:r>
            <a:r>
              <a:rPr lang="zh-CN" altLang="en-US"/>
              <a:t>Xk)2（这里 D代表某种距离函数）是很不科学的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7685" y="1250950"/>
            <a:ext cx="8155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在整个 VAE 模型中，并没有去使用 p(Z)（隐变量空间的分布）是正态分布的假设，我们</a:t>
            </a:r>
            <a:r>
              <a:rPr lang="zh-CN" altLang="en-US"/>
              <a:t>用的是假设 p(Z|X)（后验分布）是正态分布。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r="10926"/>
          <a:stretch>
            <a:fillRect/>
          </a:stretch>
        </p:blipFill>
        <p:spPr>
          <a:xfrm>
            <a:off x="2927350" y="5274945"/>
            <a:ext cx="7801610" cy="543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97685" y="4389755"/>
            <a:ext cx="7928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 this case, we can let the variational approximate posterior be a multivariate Gaussian with a diagonal covariance structure: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97685" y="2342515"/>
            <a:ext cx="82899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具体来说，给定一个真实样本 Xk，我们假设存在一个专属于 Xk的分布p(Z∣Xk)</a:t>
            </a:r>
            <a:endParaRPr lang="zh-CN" altLang="en-US"/>
          </a:p>
          <a:p>
            <a:r>
              <a:rPr lang="zh-CN" altLang="en-US"/>
              <a:t>（后验分布），并进一步假设这个分布是（独立的、多元的）正态分布，训练一个生成器 </a:t>
            </a:r>
            <a:r>
              <a:rPr lang="en-US" altLang="zh-CN"/>
              <a:t>X=g(Z)，希望能够把从分布 p(Z∣Xk)采样出来的一个Zk还原为 Xk.</a:t>
            </a:r>
            <a:endParaRPr lang="en-US" altLang="zh-CN"/>
          </a:p>
          <a:p>
            <a:r>
              <a:rPr lang="zh-CN" altLang="en-US">
                <a:sym typeface="+mn-ea"/>
              </a:rPr>
              <a:t>现在 p(Z|X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) 专属于 X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，我们有理由说从这个分布采样出来的 Z 应该要还原到 X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 中去。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4655" y="1250950"/>
            <a:ext cx="9356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这时候每一个 Xk 都配上了一个专属的正态分布，才方便后面的生成器做还原。有多少个 X 就有多少个正态分布了。我们知道正态分布有两组参数：均值 μ 和方差 σ^2（多元的话，它们都是向量）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62125" y="2548255"/>
            <a:ext cx="8970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那我怎么找出专属于 Xk 的正态分布 p(Z|Xk) 的均值和方差呢？  </a:t>
            </a:r>
            <a:r>
              <a:rPr lang="zh-CN" altLang="en-US">
                <a:solidFill>
                  <a:schemeClr val="accent1"/>
                </a:solidFill>
              </a:rPr>
              <a:t>用神经网络来拟合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4655" y="3349625"/>
            <a:ext cx="92964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于是我们构建两个神经网络 μk=f1(Xk)，logσ^2=f2(Xk) 。我们选择拟合 logσ^2 而不是直接拟合 σ^2，是因为 σ^2 总是非负的，需要加激活函数处理，而拟合 logσ^2 不需要加激活函数，因为它可正可负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85" y="2110105"/>
            <a:ext cx="6296660" cy="4274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28140" y="1180465"/>
            <a:ext cx="8683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VAE 是为每个样本构造专属的正态分布，然后采样来重构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1379538" y="946288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3850" y="1158875"/>
            <a:ext cx="86836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首先，我们希望重构 X，也就是最小化 D(X̂k,Xk)^2，但是这个重构过程受到噪声的影响，因为 Zk 是通过重新采样过的，不是直接由 encoder 算出来的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33525" y="2162175"/>
            <a:ext cx="84499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显然噪声会增加重构的难度，不过好在这个噪声强度（也就是方差）通过一个神经网络算出来的，所以最终模型为了重构得更好，肯定会想尽办法让方差为0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3850" y="3223895"/>
            <a:ext cx="86836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而方差为 0 的话，也就没有随机性了，所以不管怎么采样其实都只是得到确定的结果（也就是均值），只拟合一个当然比拟合多个要容易，而均值是通过另外一个神经网络算出来的。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84655" y="4361180"/>
            <a:ext cx="87255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VAE 让所有的 p(Z|X) 都向标准正态分布看齐，这样就防止了噪声为零，同时保证了模型具有生成能力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0560" y="307340"/>
            <a:ext cx="8712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>
                <a:solidFill>
                  <a:srgbClr val="3C767A"/>
                </a:solidFill>
                <a:latin typeface="Arial" panose="02080604020202020204" pitchFamily="34" charset="0"/>
                <a:ea typeface="微软雅黑" panose="020B0503020204020204" pitchFamily="34" charset="-122"/>
                <a:cs typeface="Arial" panose="02080604020202020204" pitchFamily="34" charset="0"/>
                <a:sym typeface="+mn-ea"/>
              </a:rPr>
              <a:t>VAE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3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5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7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1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19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3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5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7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2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29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3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3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3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5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3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7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9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4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3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4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5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4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7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4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49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50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1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52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53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54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6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7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9.xml><?xml version="1.0" encoding="utf-8"?>
<p:tagLst xmlns:p="http://schemas.openxmlformats.org/presentationml/2006/main">
  <p:tag name="MH" val="20170726164042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5617</Words>
  <Application>WPS 演示</Application>
  <PresentationFormat>宽屏</PresentationFormat>
  <Paragraphs>196</Paragraphs>
  <Slides>29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Arial</vt:lpstr>
      <vt:lpstr>宋体</vt:lpstr>
      <vt:lpstr>Wingdings</vt:lpstr>
      <vt:lpstr>Calibri</vt:lpstr>
      <vt:lpstr>宋体</vt:lpstr>
      <vt:lpstr>微软雅黑</vt:lpstr>
      <vt:lpstr>Agency FB</vt:lpstr>
      <vt:lpstr>造字工房力黑（非商用）常规体</vt:lpstr>
      <vt:lpstr>DejaVu Sans</vt:lpstr>
      <vt:lpstr>Monospace</vt:lpstr>
      <vt:lpstr>FreeSans</vt:lpstr>
      <vt:lpstr>AR PL UKai CN</vt:lpstr>
      <vt:lpstr>宋体</vt:lpstr>
      <vt:lpstr>Abyssinica SIL</vt:lpstr>
      <vt:lpstr>Arial Unicode MS</vt:lpstr>
      <vt:lpstr>等线</vt:lpstr>
      <vt:lpstr>微软雅黑</vt:lpstr>
      <vt:lpstr>OpenSymbol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lian</cp:lastModifiedBy>
  <cp:revision>318</cp:revision>
  <dcterms:created xsi:type="dcterms:W3CDTF">2019-11-28T14:53:16Z</dcterms:created>
  <dcterms:modified xsi:type="dcterms:W3CDTF">2019-11-28T14:53:16Z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