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0" r:id="rId2"/>
    <p:sldId id="401" r:id="rId3"/>
    <p:sldId id="335" r:id="rId4"/>
    <p:sldId id="362" r:id="rId5"/>
    <p:sldId id="363" r:id="rId6"/>
    <p:sldId id="399" r:id="rId7"/>
    <p:sldId id="364" r:id="rId8"/>
    <p:sldId id="365" r:id="rId9"/>
    <p:sldId id="402" r:id="rId10"/>
    <p:sldId id="400" r:id="rId11"/>
    <p:sldId id="417" r:id="rId12"/>
    <p:sldId id="414" r:id="rId13"/>
    <p:sldId id="418" r:id="rId14"/>
    <p:sldId id="419" r:id="rId15"/>
    <p:sldId id="415" r:id="rId16"/>
    <p:sldId id="416" r:id="rId17"/>
    <p:sldId id="370" r:id="rId18"/>
    <p:sldId id="379" r:id="rId19"/>
    <p:sldId id="334" r:id="rId20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2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A3"/>
    <a:srgbClr val="90AFC6"/>
    <a:srgbClr val="75A380"/>
    <a:srgbClr val="547E5E"/>
    <a:srgbClr val="70BE90"/>
    <a:srgbClr val="4EAC74"/>
    <a:srgbClr val="789BB5"/>
    <a:srgbClr val="F5F5F5"/>
    <a:srgbClr val="8BABC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8" y="68"/>
      </p:cViewPr>
      <p:guideLst>
        <p:guide orient="horz" pos="2099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t>9/28/2020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6896100" y="264123"/>
            <a:ext cx="2190235" cy="1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流程图: 过程 8"/>
          <p:cNvSpPr/>
          <p:nvPr userDrawn="1"/>
        </p:nvSpPr>
        <p:spPr>
          <a:xfrm rot="5400000" flipH="1">
            <a:off x="8236630" y="-492807"/>
            <a:ext cx="252123" cy="14472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>
            <a:fillRect/>
          </a:stretch>
        </p:blipFill>
        <p:spPr>
          <a:xfrm>
            <a:off x="7858125" y="129047"/>
            <a:ext cx="1154166" cy="3110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635" y="2109470"/>
            <a:ext cx="899604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基于特征学习的心电图数据分类研究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4118" y="5759951"/>
            <a:ext cx="69762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/>
              <a:t>李安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" y="2260600"/>
            <a:ext cx="808101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5482A3"/>
                </a:solidFill>
              </a:rPr>
              <a:t>C</a:t>
            </a:r>
            <a:r>
              <a:rPr lang="zh-CN" altLang="en-US">
                <a:solidFill>
                  <a:srgbClr val="5482A3"/>
                </a:solidFill>
              </a:rPr>
              <a:t>ontributions</a:t>
            </a:r>
            <a:r>
              <a:rPr lang="en-US" altLang="zh-CN">
                <a:solidFill>
                  <a:srgbClr val="5482A3"/>
                </a:solidFill>
              </a:rPr>
              <a:t>:</a:t>
            </a:r>
            <a:endParaRPr lang="en-US" altLang="zh-CN"/>
          </a:p>
          <a:p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en-US" altLang="zh-CN" sz="1600"/>
              <a:t>We propose a novel adaptation of CNN saliency visualization to 1D ECG signals.   To the best of our knowledge, our work is the first study applying saliency visualization of a CNN on an ECG signal.</a:t>
            </a:r>
            <a:endParaRPr lang="en-US" altLang="zh-CN"/>
          </a:p>
          <a:p>
            <a:endParaRPr lang="en-US" altLang="zh-CN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We propose an extension of the LSTM visualization procedure to ECG signals, which is not restricted to a single beat.</a:t>
            </a:r>
          </a:p>
          <a:p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We conduct rigorous analysis of the saliency maps and draw comparisons to traditional diagnosis as highlighted in medical literature.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  <a:p>
            <a:endParaRPr lang="zh-CN" altLang="en-US" sz="1600"/>
          </a:p>
          <a:p>
            <a:r>
              <a:rPr lang="zh-CN" altLang="en-US" sz="1600"/>
              <a:t>分类器：ECGNet: Deep Network for Arrhythmia Classification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36575" y="4634230"/>
            <a:ext cx="8286750" cy="10237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zh-CN" sz="1400" b="0" dirty="0">
                <a:cs typeface="宋体" charset="0"/>
              </a:rPr>
              <a:t>初始块包含4个大小不同（1x15、1x17、1x19、1x21）的并行卷积滤波器，然后是批归一化（BN），ReLU和单个卷积滤波器。深残留块由15个残留单元组成。每个残差单元包含两个具有64×k个滤镜的卷积层，每个滤镜的大小为1×16，其中，每第4个残差单元k递增1。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562225"/>
            <a:ext cx="7810500" cy="173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562225"/>
            <a:ext cx="7810500" cy="1733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" y="2165350"/>
            <a:ext cx="7864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5482A3"/>
                </a:solidFill>
              </a:rPr>
              <a:t> Visualization of CNN: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5" y="2948940"/>
            <a:ext cx="4883150" cy="2166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3575" y="5531485"/>
            <a:ext cx="7967980" cy="890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Learning Deep Features for Discriminative Localization提出了一种获取特定网络集合的CAM的方法，该方法输出卷积特征图，然后是全局平均池（GAP）和softmax激活函数。这种方法背后的动机是网络能够保留空间信息直到FC层。 因此，在可使用FC层之前获取特征图可获取CAM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" y="2165350"/>
            <a:ext cx="7864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5482A3"/>
                </a:solidFill>
              </a:rPr>
              <a:t> Visualization of CNN: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2870200"/>
            <a:ext cx="4692015" cy="23888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63575" y="5347970"/>
            <a:ext cx="7864475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zh-CN" sz="1200" b="0" dirty="0">
                <a:cs typeface="宋体" charset="0"/>
              </a:rPr>
              <a:t>CNN可视化的体系结构是分类器网络中CNN和FC网络的微型版本。分类和可视化体系结构之间的差异是减少的剩余单元数，缺少起始块和附加的GAP单元。与分类网络中使用的15个残差单元相比，可视化体系结构包含4个残差单元。减少残留单元的目的是为了减轻由于残留单元中多次Max Pooling操作而导致的空间信息丢失。 GAP单元将这些卷积特征图作为输入，并输出每个特征图的空间平均值。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63575" y="2165350"/>
                <a:ext cx="7864475" cy="460433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rgbClr val="5482A3"/>
                    </a:solidFill>
                  </a:rPr>
                  <a:t> Visualization of CNN: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1</a:t>
                </a:r>
                <a:r>
                  <a:rPr lang="zh-CN" altLang="en-US" sz="1400" dirty="0"/>
                  <a:t>、</a:t>
                </a:r>
                <a:r>
                  <a:rPr lang="en-US" altLang="zh-CN" sz="1400" dirty="0"/>
                  <a:t>f</a:t>
                </a:r>
                <a:r>
                  <a:rPr lang="zh-CN" altLang="en-US" sz="1400" dirty="0"/>
                  <a:t>or a given image，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表示在空间位置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err="1"/>
                  <a:t>的最后一个卷积层中unit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k的激活</a:t>
                </a:r>
                <a:r>
                  <a:rPr lang="zh-CN" altLang="en-US" sz="1400" dirty="0"/>
                  <a:t>；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endParaRPr lang="zh-CN" alt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2</a:t>
                </a:r>
                <a:r>
                  <a:rPr lang="zh-CN" altLang="en-US" sz="1400" dirty="0"/>
                  <a:t>、对于</a:t>
                </a:r>
                <a:r>
                  <a:rPr lang="en-US" altLang="zh-CN" sz="1400" dirty="0"/>
                  <a:t>unit </a:t>
                </a:r>
                <a:r>
                  <a:rPr lang="zh-CN" altLang="en-US" sz="1400" dirty="0"/>
                  <a:t>k，执行全局平均池化的结果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dirty="0"/>
                  <a:t>;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3</a:t>
                </a:r>
                <a:r>
                  <a:rPr lang="zh-CN" altLang="en-US" sz="1400" dirty="0"/>
                  <a:t>、for a given class c</a:t>
                </a:r>
                <a:r>
                  <a:rPr lang="en-US" altLang="zh-CN" sz="1400" dirty="0"/>
                  <a:t>, </a:t>
                </a:r>
                <a:r>
                  <a:rPr lang="en-US" altLang="zh-CN" sz="1400" dirty="0" err="1"/>
                  <a:t>softmax的输入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400" dirty="0"/>
                  <a:t>，</a:t>
                </a:r>
                <a:r>
                  <a:rPr lang="en-US" altLang="zh-CN" sz="1400" dirty="0" err="1"/>
                  <a:t>其中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 err="1"/>
                  <a:t>表示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 err="1"/>
                  <a:t>对于c类的重要性</a:t>
                </a:r>
                <a:r>
                  <a:rPr lang="en-US" altLang="zh-CN" sz="1400" dirty="0"/>
                  <a:t>;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4</a:t>
                </a:r>
                <a:r>
                  <a:rPr lang="zh-CN" altLang="en-US" sz="1400" dirty="0"/>
                  <a:t>、把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插入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400" dirty="0"/>
                  <a:t>, we obtain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b="0" dirty="0"/>
              </a:p>
              <a:p>
                <a:pPr>
                  <a:lnSpc>
                    <a:spcPct val="150000"/>
                  </a:lnSpc>
                </a:pPr>
                <a:endParaRPr lang="zh-CN" alt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5</a:t>
                </a:r>
                <a:r>
                  <a:rPr lang="zh-CN" altLang="en-US" sz="1400" dirty="0"/>
                  <a:t>、将Mc定义为c类的类激活图，其中每个空间元素由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dirty="0"/>
                  <a:t>;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6</a:t>
                </a:r>
                <a:r>
                  <a:rPr lang="zh-CN" altLang="en-US" sz="1400" dirty="0"/>
                  <a:t>、因此，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zh-CN" altLang="en-US" sz="140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dirty="0"/>
                  <a:t>)</a:t>
                </a:r>
                <a:r>
                  <a:rPr lang="zh-CN" altLang="en-US" sz="1400" dirty="0"/>
                  <a:t>直接表明在空间网格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dirty="0"/>
                  <a:t>)</a:t>
                </a:r>
                <a:r>
                  <a:rPr lang="zh-CN" altLang="en-US" sz="1400" dirty="0"/>
                  <a:t>处激活的重要性，从而导致将图像分类为c类。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165350"/>
                <a:ext cx="7864475" cy="4604337"/>
              </a:xfrm>
              <a:prstGeom prst="rect">
                <a:avLst/>
              </a:prstGeom>
              <a:blipFill>
                <a:blip r:embed="rId2"/>
                <a:stretch>
                  <a:fillRect l="-233" t="-397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" y="2165350"/>
            <a:ext cx="78720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5482A3"/>
                </a:solidFill>
              </a:rPr>
              <a:t> Visualization of </a:t>
            </a:r>
            <a:r>
              <a:rPr lang="en-US" altLang="zh-CN" sz="1600">
                <a:solidFill>
                  <a:srgbClr val="5482A3"/>
                </a:solidFill>
              </a:rPr>
              <a:t>LSTM</a:t>
            </a:r>
            <a:r>
              <a:rPr lang="zh-CN" altLang="en-US" sz="1600">
                <a:solidFill>
                  <a:srgbClr val="5482A3"/>
                </a:solidFill>
              </a:rPr>
              <a:t>: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45" y="2731135"/>
            <a:ext cx="2633345" cy="1187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4065270"/>
            <a:ext cx="6392545" cy="13290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7240" y="5394325"/>
            <a:ext cx="7946390" cy="14446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zh-CN" sz="1200" b="0" dirty="0">
                <a:cs typeface="宋体" charset="0"/>
              </a:rPr>
              <a:t>显着性是输入中的一组区域，这些区域在屏蔽时对应于正确类别的预测概率的降低。对于信号，掩码将是由位置（中心（cx））和大小（宽度（w））定义的分段。这些参数是通过重复实验手动获得的。为了减轻这种反复试验的方法，Westhuizen等人。 [7]提出了一种通过损失函数的优化学习掩码的方法。损耗函数中的第一项有助于定位突出区域，第二项有助于在蒙版中施加平滑度，从而消除突然的过渡，第三项有助于测量网络置信度得分的降低。 λ1和λ2分别是显着性和平滑项的权重。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ECG</a:t>
            </a:r>
            <a:r>
              <a:rPr lang="zh-CN" altLang="en-US" dirty="0"/>
              <a:t>分类模型</a:t>
            </a:r>
            <a:r>
              <a:rPr lang="zh-CN" altLang="en-US" dirty="0">
                <a:sym typeface="+mn-ea"/>
              </a:rPr>
              <a:t>可解释性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1615440"/>
            <a:ext cx="8523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Interpreting Deep Neural Networks for Single-Lead ECG Arrhythmia Classification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70" y="1952625"/>
            <a:ext cx="3357880" cy="4735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研究方案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364998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：特征层权重可视化</a:t>
            </a:r>
          </a:p>
          <a:p>
            <a:pPr algn="ctr"/>
            <a:endParaRPr lang="zh-CN" altLang="en-US" dirty="0"/>
          </a:p>
        </p:txBody>
      </p:sp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2"/>
          <a:srcRect l="8841" t="7684" r="8025" b="5611"/>
          <a:stretch>
            <a:fillRect/>
          </a:stretch>
        </p:blipFill>
        <p:spPr>
          <a:xfrm>
            <a:off x="2508250" y="1981200"/>
            <a:ext cx="6144260" cy="36449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86130" y="2252345"/>
            <a:ext cx="1371600" cy="466725"/>
          </a:xfrm>
          <a:prstGeom prst="roundRect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ECG</a:t>
            </a:r>
            <a:r>
              <a:rPr lang="zh-CN" altLang="en-US" sz="1400"/>
              <a:t>信号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6130" y="2947670"/>
            <a:ext cx="1371600" cy="466725"/>
          </a:xfrm>
          <a:prstGeom prst="roundRect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conv1-filter1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86130" y="3570605"/>
            <a:ext cx="1371600" cy="466725"/>
          </a:xfrm>
          <a:prstGeom prst="roundRect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conv1-filter4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86130" y="4249420"/>
            <a:ext cx="1371600" cy="466725"/>
          </a:xfrm>
          <a:prstGeom prst="roundRect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conv2-filter1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786130" y="4926330"/>
            <a:ext cx="1371600" cy="466725"/>
          </a:xfrm>
          <a:prstGeom prst="roundRect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conv2-filter4</a:t>
            </a:r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2257425" y="2471420"/>
            <a:ext cx="171450" cy="75565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257425" y="3143885"/>
            <a:ext cx="171450" cy="75565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257425" y="3766185"/>
            <a:ext cx="171450" cy="75565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257425" y="4445000"/>
            <a:ext cx="171450" cy="75565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257425" y="5121910"/>
            <a:ext cx="171450" cy="75565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研究方案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381254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3</a:t>
            </a:r>
            <a:r>
              <a:rPr lang="zh-CN" altLang="en-US" dirty="0"/>
              <a:t>：分类结果评价指标可视化</a:t>
            </a:r>
          </a:p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5" y="1473200"/>
            <a:ext cx="2478405" cy="1993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473200"/>
            <a:ext cx="2577465" cy="207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5" y="4098925"/>
            <a:ext cx="2730500" cy="2195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55" y="4098290"/>
            <a:ext cx="2658745" cy="2137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18531" y="3676650"/>
                <a:ext cx="1318502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31" y="3676650"/>
                <a:ext cx="1318502" cy="305276"/>
              </a:xfrm>
              <a:prstGeom prst="rect">
                <a:avLst/>
              </a:prstGeom>
              <a:blipFill rotWithShape="1">
                <a:blip r:embed="rId6"/>
                <a:stretch>
                  <a:fillRect l="-15" r="-26937" b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68441" y="3673034"/>
                <a:ext cx="1139350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441" y="3673034"/>
                <a:ext cx="1139350" cy="305276"/>
              </a:xfrm>
              <a:prstGeom prst="rect">
                <a:avLst/>
              </a:prstGeom>
              <a:blipFill rotWithShape="1">
                <a:blip r:embed="rId7"/>
                <a:stretch>
                  <a:fillRect l="-29" t="-64" r="-27935" b="-1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14940" y="6448080"/>
                <a:ext cx="132209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40" y="6448080"/>
                <a:ext cx="1322093" cy="301493"/>
              </a:xfrm>
              <a:prstGeom prst="rect">
                <a:avLst/>
              </a:prstGeom>
              <a:blipFill rotWithShape="1">
                <a:blip r:embed="rId8"/>
                <a:stretch>
                  <a:fillRect l="-31" t="-96" r="-29553" b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364695" y="6436766"/>
                <a:ext cx="1243096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95" y="6436766"/>
                <a:ext cx="1243096" cy="430759"/>
              </a:xfrm>
              <a:prstGeom prst="rect">
                <a:avLst/>
              </a:prstGeom>
              <a:blipFill rotWithShape="1">
                <a:blip r:embed="rId9"/>
                <a:stretch>
                  <a:fillRect l="-7" t="-94" r="-26370" b="-3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0272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196250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444138"/>
            <a:ext cx="9144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88344" y="3152001"/>
            <a:ext cx="276998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5482A3"/>
                </a:solidFill>
                <a:latin typeface="+mn-ea"/>
              </a:rPr>
              <a:t>前期工作总结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6250" y="1991360"/>
            <a:ext cx="8010525" cy="2131060"/>
          </a:xfrm>
          <a:prstGeom prst="roundRect">
            <a:avLst/>
          </a:prstGeom>
          <a:ln>
            <a:solidFill>
              <a:srgbClr val="5482A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81457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内容１：</a:t>
            </a:r>
            <a:r>
              <a:rPr lang="zh-CN" altLang="en-US" dirty="0">
                <a:sym typeface="+mn-ea"/>
              </a:rPr>
              <a:t>基于注意力机制的</a:t>
            </a:r>
            <a:r>
              <a:rPr lang="en-US" altLang="zh-CN" dirty="0">
                <a:sym typeface="+mn-ea"/>
              </a:rPr>
              <a:t>CRNN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2209165"/>
            <a:ext cx="3438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2209165"/>
            <a:ext cx="3514725" cy="16954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30370" y="2795905"/>
            <a:ext cx="500380" cy="360680"/>
          </a:xfrm>
          <a:prstGeom prst="right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980" y="1452245"/>
            <a:ext cx="8011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一维卷积提取时间轴上的短期特征，反应心电图时间序列的局部相关特征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87526" y="4807585"/>
            <a:ext cx="18362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卷积层神经元输出：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87525" y="5320665"/>
            <a:ext cx="47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池化层方法：</a:t>
            </a:r>
            <a:r>
              <a:rPr lang="en-US" altLang="zh-CN" sz="1400" dirty="0" err="1"/>
              <a:t>Averagepooling</a:t>
            </a:r>
            <a:r>
              <a:rPr lang="en-US" altLang="zh-CN" sz="1400" dirty="0"/>
              <a:t>,</a:t>
            </a:r>
            <a:r>
              <a:rPr lang="zh-CN" altLang="en-US" sz="1400" dirty="0"/>
              <a:t>对邻域内特征点求平均</a:t>
            </a:r>
            <a:endParaRPr lang="en-US" altLang="zh-CN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787525" y="5864225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全连接层激活函数：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575" y="4328795"/>
            <a:ext cx="3457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CNN</a:t>
            </a:r>
            <a:r>
              <a:rPr lang="zh-CN" altLang="en-US" sz="1600"/>
              <a:t>更新公式：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94339" y="4614143"/>
                <a:ext cx="2284984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39" y="4614143"/>
                <a:ext cx="2284984" cy="693588"/>
              </a:xfrm>
              <a:prstGeom prst="rect">
                <a:avLst/>
              </a:prstGeom>
              <a:blipFill rotWithShape="1">
                <a:blip r:embed="rId4"/>
                <a:stretch>
                  <a:fillRect l="-25" t="-34" r="-13414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494339" y="5813418"/>
                <a:ext cx="1271887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39" y="5813418"/>
                <a:ext cx="1271887" cy="408317"/>
              </a:xfrm>
              <a:prstGeom prst="rect">
                <a:avLst/>
              </a:prstGeom>
              <a:blipFill rotWithShape="1">
                <a:blip r:embed="rId5"/>
                <a:stretch>
                  <a:fillRect l="-45" t="-154" r="-17231" b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5967730" y="1502410"/>
            <a:ext cx="2933700" cy="2212975"/>
          </a:xfrm>
          <a:prstGeom prst="roundRect">
            <a:avLst/>
          </a:prstGeom>
          <a:ln>
            <a:solidFill>
              <a:srgbClr val="5482A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6250" y="1502410"/>
            <a:ext cx="4825365" cy="2212340"/>
          </a:xfrm>
          <a:prstGeom prst="roundRect">
            <a:avLst/>
          </a:prstGeom>
          <a:ln>
            <a:solidFill>
              <a:srgbClr val="5482A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825365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内容１：</a:t>
            </a:r>
            <a:r>
              <a:rPr lang="zh-CN" altLang="en-US" dirty="0">
                <a:sym typeface="+mn-ea"/>
              </a:rPr>
              <a:t>基于注意力机制的</a:t>
            </a:r>
            <a:r>
              <a:rPr lang="en-US" altLang="zh-CN" dirty="0">
                <a:sym typeface="+mn-ea"/>
              </a:rPr>
              <a:t>CRNN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44675"/>
            <a:ext cx="2050415" cy="1497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4989"/>
          <a:stretch>
            <a:fillRect/>
          </a:stretch>
        </p:blipFill>
        <p:spPr>
          <a:xfrm>
            <a:off x="819785" y="1715135"/>
            <a:ext cx="1764665" cy="1756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0" y="1862455"/>
            <a:ext cx="2515235" cy="1492885"/>
          </a:xfrm>
          <a:prstGeom prst="rect">
            <a:avLst/>
          </a:prstGeom>
        </p:spPr>
      </p:pic>
      <p:sp>
        <p:nvSpPr>
          <p:cNvPr id="11" name="加号 10"/>
          <p:cNvSpPr/>
          <p:nvPr/>
        </p:nvSpPr>
        <p:spPr>
          <a:xfrm>
            <a:off x="5413375" y="2223135"/>
            <a:ext cx="442595" cy="454660"/>
          </a:xfrm>
          <a:prstGeom prst="mathPlus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5630" y="3920490"/>
            <a:ext cx="3457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基于</a:t>
            </a:r>
            <a:r>
              <a:rPr lang="en-US" altLang="zh-CN" sz="1600"/>
              <a:t>LSTM</a:t>
            </a:r>
            <a:r>
              <a:rPr lang="zh-CN" altLang="en-US" sz="1600"/>
              <a:t>的</a:t>
            </a:r>
            <a:r>
              <a:rPr lang="en-US" altLang="zh-CN" sz="1600"/>
              <a:t>RNN</a:t>
            </a:r>
            <a:r>
              <a:rPr lang="zh-CN" altLang="en-US" sz="1600"/>
              <a:t>更新公式：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3975" y="447907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3975" y="4837218"/>
            <a:ext cx="789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遗忘门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06675" y="5151893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99995" y="5895975"/>
            <a:ext cx="1003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输出状态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99995" y="6204638"/>
            <a:ext cx="1003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隐藏状态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06675" y="548640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候选门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614206" y="4463415"/>
                <a:ext cx="297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6" y="4463415"/>
                <a:ext cx="2975045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4" r="-1789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584687" y="4807654"/>
                <a:ext cx="3186193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87" y="4807654"/>
                <a:ext cx="3186193" cy="318998"/>
              </a:xfrm>
              <a:prstGeom prst="rect">
                <a:avLst/>
              </a:prstGeom>
              <a:blipFill rotWithShape="1">
                <a:blip r:embed="rId6"/>
                <a:stretch>
                  <a:fillRect l="-4" t="-22" r="-1917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14206" y="5151893"/>
                <a:ext cx="3172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6" y="5151893"/>
                <a:ext cx="3172279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3" t="-50" r="-1782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614205" y="5489638"/>
                <a:ext cx="3629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5" y="5489638"/>
                <a:ext cx="3629776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2" t="-23" r="-1795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614205" y="5861599"/>
                <a:ext cx="2309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5" y="5861599"/>
                <a:ext cx="2309158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8" t="-198" r="-23288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14206" y="6198897"/>
                <a:ext cx="1870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6" y="6198897"/>
                <a:ext cx="1870256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3" t="-10" r="-1826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72160" y="2445173"/>
            <a:ext cx="1661478" cy="301202"/>
          </a:xfrm>
          <a:prstGeom prst="rect">
            <a:avLst/>
          </a:prstGeom>
          <a:noFill/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5" idx="3"/>
          </p:cNvCxnSpPr>
          <p:nvPr/>
        </p:nvCxnSpPr>
        <p:spPr>
          <a:xfrm>
            <a:off x="2584450" y="2593340"/>
            <a:ext cx="446088" cy="0"/>
          </a:xfrm>
          <a:prstGeom prst="straightConnector1">
            <a:avLst/>
          </a:prstGeom>
          <a:ln w="28575">
            <a:solidFill>
              <a:srgbClr val="5482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60502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内容１：基于注意力机制的</a:t>
            </a:r>
            <a:r>
              <a:rPr lang="en-US" altLang="zh-CN" dirty="0">
                <a:sym typeface="+mn-ea"/>
              </a:rPr>
              <a:t>CRNN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6415" y="5339897"/>
            <a:ext cx="1276985" cy="563245"/>
          </a:xfrm>
          <a:prstGeom prst="rect">
            <a:avLst/>
          </a:prstGeom>
          <a:noFill/>
          <a:ln>
            <a:solidFill>
              <a:srgbClr val="90AF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5482A3"/>
                </a:solidFill>
              </a:rPr>
              <a:t>CRNN</a:t>
            </a:r>
          </a:p>
        </p:txBody>
      </p:sp>
      <p:sp>
        <p:nvSpPr>
          <p:cNvPr id="4" name="矩形 3"/>
          <p:cNvSpPr/>
          <p:nvPr/>
        </p:nvSpPr>
        <p:spPr>
          <a:xfrm>
            <a:off x="1126415" y="4268017"/>
            <a:ext cx="1276985" cy="563245"/>
          </a:xfrm>
          <a:prstGeom prst="rect">
            <a:avLst/>
          </a:prstGeom>
          <a:noFill/>
          <a:ln>
            <a:solidFill>
              <a:srgbClr val="90AF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5482A3"/>
                </a:solidFill>
              </a:rPr>
              <a:t>Attention</a:t>
            </a:r>
          </a:p>
        </p:txBody>
      </p:sp>
      <p:sp>
        <p:nvSpPr>
          <p:cNvPr id="5" name="加号 4"/>
          <p:cNvSpPr/>
          <p:nvPr/>
        </p:nvSpPr>
        <p:spPr>
          <a:xfrm>
            <a:off x="1564565" y="4950642"/>
            <a:ext cx="290830" cy="269240"/>
          </a:xfrm>
          <a:prstGeom prst="mathPlus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652195" y="3914322"/>
            <a:ext cx="203200" cy="203200"/>
          </a:xfrm>
          <a:prstGeom prst="upArrow">
            <a:avLst/>
          </a:prstGeom>
          <a:solidFill>
            <a:srgbClr val="90AFC6"/>
          </a:solidFill>
          <a:ln>
            <a:solidFill>
              <a:srgbClr val="90A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73120" y="1413707"/>
            <a:ext cx="4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对于</a:t>
            </a:r>
            <a:r>
              <a:rPr lang="en-US" altLang="zh-CN" sz="1200" dirty="0"/>
              <a:t>self-attention</a:t>
            </a:r>
            <a:r>
              <a:rPr lang="zh-CN" altLang="en-US" sz="1200" dirty="0"/>
              <a:t>，</a:t>
            </a:r>
            <a:r>
              <a:rPr lang="en-US" altLang="zh-CN" sz="1200" dirty="0"/>
              <a:t>Q</a:t>
            </a:r>
            <a:r>
              <a:rPr lang="zh-CN" altLang="en-US" sz="1200" dirty="0"/>
              <a:t>、</a:t>
            </a:r>
            <a:r>
              <a:rPr lang="en-US" altLang="zh-CN" sz="1200" dirty="0"/>
              <a:t>K</a:t>
            </a:r>
            <a:r>
              <a:rPr lang="zh-CN" altLang="en-US" sz="1200" dirty="0"/>
              <a:t>、</a:t>
            </a:r>
            <a:r>
              <a:rPr lang="en-US" altLang="zh-CN" sz="1200" dirty="0"/>
              <a:t>V</a:t>
            </a:r>
            <a:r>
              <a:rPr lang="zh-CN" altLang="en-US" sz="1200" dirty="0"/>
              <a:t>三个矩阵来自同一个输入</a:t>
            </a:r>
          </a:p>
        </p:txBody>
      </p:sp>
      <p:sp>
        <p:nvSpPr>
          <p:cNvPr id="14" name="矩形 13"/>
          <p:cNvSpPr/>
          <p:nvPr/>
        </p:nvSpPr>
        <p:spPr>
          <a:xfrm>
            <a:off x="4380653" y="2158299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77173" y="2158299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8613" y="2158299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5133" y="2158299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22003" y="235715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18523" y="235715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09963" y="235715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22003" y="2239942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8523" y="2239942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09963" y="2239942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22003" y="2130630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18523" y="2130630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09963" y="2130630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22003" y="20213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18523" y="20213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09963" y="20213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28758" y="2159569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25278" y="2159569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16718" y="2159569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816622" y="2120622"/>
                <a:ext cx="155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622" y="2120622"/>
                <a:ext cx="155491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95" t="-193" r="-33447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47664" y="2130630"/>
                <a:ext cx="1862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64" y="2130630"/>
                <a:ext cx="186267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40" t="-111" r="1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94586" y="1928985"/>
                <a:ext cx="1480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86" y="1928985"/>
                <a:ext cx="148053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38" t="-265" r="-53937" b="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061180" y="1784226"/>
                <a:ext cx="288348" cy="18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180" y="1784226"/>
                <a:ext cx="288348" cy="185307"/>
              </a:xfrm>
              <a:prstGeom prst="rect">
                <a:avLst/>
              </a:prstGeom>
              <a:blipFill rotWithShape="1">
                <a:blip r:embed="rId5"/>
                <a:stretch>
                  <a:fillRect l="-80" t="-276" r="-29850" b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816103" y="1923482"/>
                <a:ext cx="153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03" y="1923482"/>
                <a:ext cx="153568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90" t="-36" r="-45875" b="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4390813" y="3037088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87333" y="3037088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78773" y="3037088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75293" y="3037088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32163" y="323594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28683" y="323594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20123" y="323594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32163" y="3118731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28683" y="3118731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20123" y="3118731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32163" y="3009419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28683" y="3009419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20123" y="3009419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32163" y="290010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28683" y="290010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20123" y="290010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738918" y="3038358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35438" y="3038358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26878" y="3038358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4826782" y="2999411"/>
                <a:ext cx="155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82" y="2999411"/>
                <a:ext cx="155491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95" t="-166" r="-33447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457824" y="3009419"/>
                <a:ext cx="1862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4" y="3009419"/>
                <a:ext cx="186267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40" t="-83" r="11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4504746" y="2807774"/>
                <a:ext cx="1480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46" y="2807774"/>
                <a:ext cx="148053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38" t="-238" r="-53937" b="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5071263" y="2676803"/>
                <a:ext cx="2903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3" y="2676803"/>
                <a:ext cx="29033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53" t="-151" r="-3248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5826263" y="2802271"/>
                <a:ext cx="1569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63" y="2802271"/>
                <a:ext cx="156966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88" t="-9" r="-47976" b="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4385154" y="3981223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81674" y="3981223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73114" y="3981223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669634" y="3981223"/>
            <a:ext cx="101600" cy="109312"/>
          </a:xfrm>
          <a:prstGeom prst="rect">
            <a:avLst/>
          </a:prstGeom>
          <a:solidFill>
            <a:srgbClr val="789BB5"/>
          </a:solidFill>
          <a:ln>
            <a:solidFill>
              <a:srgbClr val="548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26504" y="418008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23024" y="418008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14464" y="418008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26504" y="4062866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23024" y="4062866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14464" y="4062866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26504" y="3953554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23024" y="3953554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214464" y="3953554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6504" y="384424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23024" y="384424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14464" y="3844242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733259" y="3982493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29779" y="3982493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921219" y="3982493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4821123" y="3943546"/>
                <a:ext cx="155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23" y="3943546"/>
                <a:ext cx="155491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131" t="-106" r="-3341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5452165" y="3953554"/>
                <a:ext cx="1862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65" y="3953554"/>
                <a:ext cx="186267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0" t="-24" r="143" b="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4499087" y="3751909"/>
                <a:ext cx="1480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87" y="3751909"/>
                <a:ext cx="148053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6" t="-178" r="-53900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5065604" y="3620938"/>
                <a:ext cx="2839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04" y="3620938"/>
                <a:ext cx="283924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74" t="-91" r="-3322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5820604" y="3746406"/>
                <a:ext cx="14593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04" y="3746406"/>
                <a:ext cx="145937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3" t="-293" r="-52159" b="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图片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3831" y="1415660"/>
            <a:ext cx="1179569" cy="2387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99085" y="4508747"/>
                <a:ext cx="408509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85" y="4508747"/>
                <a:ext cx="4085093" cy="715902"/>
              </a:xfrm>
              <a:prstGeom prst="rect">
                <a:avLst/>
              </a:prstGeom>
              <a:blipFill rotWithShape="1">
                <a:blip r:embed="rId12"/>
                <a:stretch>
                  <a:fillRect l="-14" t="-35" r="-21994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3409618" y="5440332"/>
                <a:ext cx="467705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       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18" y="5440332"/>
                <a:ext cx="4677050" cy="622350"/>
              </a:xfrm>
              <a:prstGeom prst="rect">
                <a:avLst/>
              </a:prstGeom>
              <a:blipFill rotWithShape="1">
                <a:blip r:embed="rId13"/>
                <a:stretch>
                  <a:fillRect l="-6" t="-46" r="-24698" b="-6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6660091" y="55612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756611" y="55612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848051" y="5561218"/>
            <a:ext cx="101600" cy="109312"/>
          </a:xfrm>
          <a:prstGeom prst="rect">
            <a:avLst/>
          </a:prstGeom>
          <a:solidFill>
            <a:srgbClr val="75A380"/>
          </a:solidFill>
          <a:ln>
            <a:solidFill>
              <a:srgbClr val="547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6747436" y="5325131"/>
                <a:ext cx="153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36" y="5325131"/>
                <a:ext cx="153568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365" t="-11" r="-45599" b="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/>
          <p:cNvSpPr/>
          <p:nvPr/>
        </p:nvSpPr>
        <p:spPr>
          <a:xfrm>
            <a:off x="7358283" y="5331525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358283" y="5439766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358283" y="5554967"/>
            <a:ext cx="101600" cy="109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7340331" y="5100795"/>
                <a:ext cx="2391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331" y="5100795"/>
                <a:ext cx="239104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153" t="-257" r="-40336" b="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/>
          <p:cNvSpPr/>
          <p:nvPr/>
        </p:nvSpPr>
        <p:spPr>
          <a:xfrm>
            <a:off x="8145836" y="5653551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242356" y="5653551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333796" y="5653551"/>
            <a:ext cx="101600" cy="109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8233181" y="5417464"/>
                <a:ext cx="14593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181" y="5417464"/>
                <a:ext cx="145937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78" t="-151" r="-52014" b="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5331138" y="6159213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38" y="6159213"/>
                <a:ext cx="242053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129" t="-126" r="-36549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/>
          <p:cNvSpPr/>
          <p:nvPr/>
        </p:nvSpPr>
        <p:spPr>
          <a:xfrm>
            <a:off x="5674791" y="6285256"/>
            <a:ext cx="101600" cy="109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771311" y="6285256"/>
            <a:ext cx="101600" cy="109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62751" y="6285256"/>
            <a:ext cx="101600" cy="109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5746084" y="6081636"/>
                <a:ext cx="14003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84" y="6081636"/>
                <a:ext cx="14003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431" t="-131" r="-55101" b="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825365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内容１：基于注意力机制的</a:t>
            </a:r>
            <a:r>
              <a:rPr lang="en-US" altLang="zh-CN" dirty="0">
                <a:sym typeface="+mn-ea"/>
              </a:rPr>
              <a:t>CRNN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48455" y="1632848"/>
                <a:ext cx="4029853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55" y="1632848"/>
                <a:ext cx="4029853" cy="605807"/>
              </a:xfrm>
              <a:prstGeom prst="rect">
                <a:avLst/>
              </a:prstGeom>
              <a:blipFill rotWithShape="1">
                <a:blip r:embed="rId2"/>
                <a:stretch>
                  <a:fillRect t="-43" r="4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1765300"/>
            <a:ext cx="3621338" cy="458458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62" y="2419350"/>
            <a:ext cx="3844038" cy="3832632"/>
          </a:xfrm>
          <a:prstGeom prst="rect">
            <a:avLst/>
          </a:prstGeom>
        </p:spPr>
      </p:pic>
      <p:sp>
        <p:nvSpPr>
          <p:cNvPr id="221" name="文本框 220"/>
          <p:cNvSpPr txBox="1"/>
          <p:nvPr/>
        </p:nvSpPr>
        <p:spPr>
          <a:xfrm>
            <a:off x="7689215" y="1765300"/>
            <a:ext cx="4432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>
                <a:sym typeface="+mn-ea"/>
              </a:rPr>
              <a:t>(1)</a:t>
            </a:r>
            <a:endParaRPr lang="zh-CN" altLang="en-US" sz="16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基于注意力机制的</a:t>
            </a:r>
            <a:r>
              <a:rPr lang="en-US" altLang="zh-CN" dirty="0">
                <a:sym typeface="+mn-ea"/>
              </a:rPr>
              <a:t>TCN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63" y="1741421"/>
            <a:ext cx="2752490" cy="3352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1" y="5301086"/>
            <a:ext cx="2892218" cy="107150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408853" y="4680373"/>
            <a:ext cx="0" cy="620713"/>
          </a:xfrm>
          <a:prstGeom prst="straightConnector1">
            <a:avLst/>
          </a:prstGeom>
          <a:ln w="28575">
            <a:solidFill>
              <a:srgbClr val="75A3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047066" y="2069362"/>
                <a:ext cx="3920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𝑇𝐶𝑁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𝐷𝐹𝐶𝑁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𝑐𝑎𝑢𝑠𝑎𝑙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𝑐𝑜𝑛𝑣𝑜𝑙𝑢𝑡𝑖𝑜𝑛𝑠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66" y="2069362"/>
                <a:ext cx="3920240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5" t="-192" r="-2562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989281" y="2512165"/>
            <a:ext cx="494919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膨胀卷积使得有效窗口的大小随着层数呈指数型增长。卷积网络用比较少的层获得较大感受野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49511" y="3306242"/>
                <a:ext cx="3878819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11" y="3306242"/>
                <a:ext cx="3878819" cy="784767"/>
              </a:xfrm>
              <a:prstGeom prst="rect">
                <a:avLst/>
              </a:prstGeom>
              <a:blipFill rotWithShape="1">
                <a:blip r:embed="rId5"/>
                <a:stretch>
                  <a:fillRect l="-11" t="-55" r="-1687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49511" y="4379381"/>
                <a:ext cx="2569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11" y="4379381"/>
                <a:ext cx="2569614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6" t="-152" r="-19045" b="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388534" y="5049581"/>
                <a:ext cx="4578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34" y="5049581"/>
                <a:ext cx="457877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" t="-17" r="13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8065589" y="2038853"/>
            <a:ext cx="4432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>
                <a:sym typeface="+mn-ea"/>
              </a:rPr>
              <a:t>(1)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132445" y="3538790"/>
            <a:ext cx="44275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dirty="0">
                <a:sym typeface="+mn-ea"/>
              </a:rPr>
              <a:t>(2)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169322" y="4349287"/>
            <a:ext cx="44275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dirty="0">
                <a:sym typeface="+mn-ea"/>
              </a:rPr>
              <a:t>(3)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15630" y="5060666"/>
            <a:ext cx="44275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dirty="0">
                <a:sym typeface="+mn-ea"/>
              </a:rPr>
              <a:t>(4)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研究内容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6250" y="824230"/>
            <a:ext cx="4908550" cy="545465"/>
          </a:xfrm>
          <a:prstGeom prst="rect">
            <a:avLst/>
          </a:prstGeom>
          <a:solidFill>
            <a:srgbClr val="548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基于注意力机制的</a:t>
            </a:r>
            <a:r>
              <a:rPr lang="en-US" altLang="zh-CN" dirty="0">
                <a:sym typeface="+mn-ea"/>
              </a:rPr>
              <a:t>TCN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gray">
          <a:xfrm>
            <a:off x="663575" y="2260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9215" y="1765300"/>
            <a:ext cx="4432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>
                <a:sym typeface="+mn-ea"/>
              </a:rPr>
              <a:t>(1)</a:t>
            </a:r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4148455" y="1638317"/>
                <a:ext cx="4029853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55" y="1638317"/>
                <a:ext cx="4029853" cy="605807"/>
              </a:xfrm>
              <a:prstGeom prst="rect">
                <a:avLst/>
              </a:prstGeom>
              <a:blipFill rotWithShape="1">
                <a:blip r:embed="rId2"/>
                <a:stretch>
                  <a:fillRect t="-3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05" y="2371106"/>
            <a:ext cx="3859319" cy="4042747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0" y="1587795"/>
            <a:ext cx="2670279" cy="49016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444138"/>
            <a:ext cx="9144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39704" y="3152001"/>
            <a:ext cx="369331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5482A3"/>
                </a:solidFill>
                <a:latin typeface="+mn-ea"/>
              </a:rPr>
              <a:t>后期计划基本调研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1165</Words>
  <Application>Microsoft Office PowerPoint</Application>
  <PresentationFormat>全屏显示(4:3)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楷体</vt:lpstr>
      <vt:lpstr>隶书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1576301115@qq.com</cp:lastModifiedBy>
  <cp:revision>593</cp:revision>
  <cp:lastPrinted>2020-09-28T09:32:28Z</cp:lastPrinted>
  <dcterms:created xsi:type="dcterms:W3CDTF">2020-09-28T09:32:28Z</dcterms:created>
  <dcterms:modified xsi:type="dcterms:W3CDTF">2020-09-28T09:52:58Z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