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2" r:id="rId3"/>
    <p:sldId id="256" r:id="rId4"/>
    <p:sldId id="258" r:id="rId5"/>
    <p:sldId id="263" r:id="rId6"/>
    <p:sldId id="273" r:id="rId7"/>
    <p:sldId id="264" r:id="rId8"/>
    <p:sldId id="259" r:id="rId9"/>
    <p:sldId id="261" r:id="rId10"/>
    <p:sldId id="260" r:id="rId11"/>
    <p:sldId id="265" r:id="rId12"/>
    <p:sldId id="266"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AD817-516D-4EF9-9C8A-DECD32B64BA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78FBCD-EE3A-439C-9F43-421386253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F8D90FE-2BB9-42FE-A085-0D37EFB2160C}"/>
              </a:ext>
            </a:extLst>
          </p:cNvPr>
          <p:cNvSpPr>
            <a:spLocks noGrp="1"/>
          </p:cNvSpPr>
          <p:nvPr>
            <p:ph type="dt" sz="half" idx="10"/>
          </p:nvPr>
        </p:nvSpPr>
        <p:spPr/>
        <p:txBody>
          <a:bodyPr/>
          <a:lstStyle/>
          <a:p>
            <a:fld id="{294FD50C-BE76-4572-A28A-D919F7E731EB}" type="datetimeFigureOut">
              <a:rPr lang="zh-CN" altLang="en-US" smtClean="0"/>
              <a:t>2020/4/6</a:t>
            </a:fld>
            <a:endParaRPr lang="zh-CN" altLang="en-US"/>
          </a:p>
        </p:txBody>
      </p:sp>
      <p:sp>
        <p:nvSpPr>
          <p:cNvPr id="5" name="页脚占位符 4">
            <a:extLst>
              <a:ext uri="{FF2B5EF4-FFF2-40B4-BE49-F238E27FC236}">
                <a16:creationId xmlns:a16="http://schemas.microsoft.com/office/drawing/2014/main" id="{B88ED5CD-A78D-4B18-A867-6C4F4AE36C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298AAD-103C-4997-86FF-EC02CB7E08B7}"/>
              </a:ext>
            </a:extLst>
          </p:cNvPr>
          <p:cNvSpPr>
            <a:spLocks noGrp="1"/>
          </p:cNvSpPr>
          <p:nvPr>
            <p:ph type="sldNum" sz="quarter" idx="12"/>
          </p:nvPr>
        </p:nvSpPr>
        <p:spPr/>
        <p:txBody>
          <a:bodyPr/>
          <a:lstStyle/>
          <a:p>
            <a:fld id="{0BCFE564-2729-4BC9-A20A-EEAC8F392F72}" type="slidenum">
              <a:rPr lang="zh-CN" altLang="en-US" smtClean="0"/>
              <a:t>‹#›</a:t>
            </a:fld>
            <a:endParaRPr lang="zh-CN" altLang="en-US"/>
          </a:p>
        </p:txBody>
      </p:sp>
    </p:spTree>
    <p:extLst>
      <p:ext uri="{BB962C8B-B14F-4D97-AF65-F5344CB8AC3E}">
        <p14:creationId xmlns:p14="http://schemas.microsoft.com/office/powerpoint/2010/main" val="371065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68CDBB-F0FA-4844-BD13-83FE626FB04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D20118-4272-4E3C-8352-CFFEBA2EBE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418964-72CF-489E-8557-34EC6D82B358}"/>
              </a:ext>
            </a:extLst>
          </p:cNvPr>
          <p:cNvSpPr>
            <a:spLocks noGrp="1"/>
          </p:cNvSpPr>
          <p:nvPr>
            <p:ph type="dt" sz="half" idx="10"/>
          </p:nvPr>
        </p:nvSpPr>
        <p:spPr/>
        <p:txBody>
          <a:bodyPr/>
          <a:lstStyle/>
          <a:p>
            <a:fld id="{294FD50C-BE76-4572-A28A-D919F7E731EB}" type="datetimeFigureOut">
              <a:rPr lang="zh-CN" altLang="en-US" smtClean="0"/>
              <a:t>2020/4/6</a:t>
            </a:fld>
            <a:endParaRPr lang="zh-CN" altLang="en-US"/>
          </a:p>
        </p:txBody>
      </p:sp>
      <p:sp>
        <p:nvSpPr>
          <p:cNvPr id="5" name="页脚占位符 4">
            <a:extLst>
              <a:ext uri="{FF2B5EF4-FFF2-40B4-BE49-F238E27FC236}">
                <a16:creationId xmlns:a16="http://schemas.microsoft.com/office/drawing/2014/main" id="{1F813E48-FA9D-4C3E-A8EA-6CDA5BC9EC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421C42-752B-4A0A-B98E-5BD11E9A3CFF}"/>
              </a:ext>
            </a:extLst>
          </p:cNvPr>
          <p:cNvSpPr>
            <a:spLocks noGrp="1"/>
          </p:cNvSpPr>
          <p:nvPr>
            <p:ph type="sldNum" sz="quarter" idx="12"/>
          </p:nvPr>
        </p:nvSpPr>
        <p:spPr/>
        <p:txBody>
          <a:bodyPr/>
          <a:lstStyle/>
          <a:p>
            <a:fld id="{0BCFE564-2729-4BC9-A20A-EEAC8F392F72}" type="slidenum">
              <a:rPr lang="zh-CN" altLang="en-US" smtClean="0"/>
              <a:t>‹#›</a:t>
            </a:fld>
            <a:endParaRPr lang="zh-CN" altLang="en-US"/>
          </a:p>
        </p:txBody>
      </p:sp>
    </p:spTree>
    <p:extLst>
      <p:ext uri="{BB962C8B-B14F-4D97-AF65-F5344CB8AC3E}">
        <p14:creationId xmlns:p14="http://schemas.microsoft.com/office/powerpoint/2010/main" val="205539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B72C65-BEC2-4EDB-9D65-F48514E0D2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CAA91F7-4CE7-4A72-8C7B-54462825684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A42D15-C938-470F-9275-E013D2EFB7D4}"/>
              </a:ext>
            </a:extLst>
          </p:cNvPr>
          <p:cNvSpPr>
            <a:spLocks noGrp="1"/>
          </p:cNvSpPr>
          <p:nvPr>
            <p:ph type="dt" sz="half" idx="10"/>
          </p:nvPr>
        </p:nvSpPr>
        <p:spPr/>
        <p:txBody>
          <a:bodyPr/>
          <a:lstStyle/>
          <a:p>
            <a:fld id="{294FD50C-BE76-4572-A28A-D919F7E731EB}" type="datetimeFigureOut">
              <a:rPr lang="zh-CN" altLang="en-US" smtClean="0"/>
              <a:t>2020/4/6</a:t>
            </a:fld>
            <a:endParaRPr lang="zh-CN" altLang="en-US"/>
          </a:p>
        </p:txBody>
      </p:sp>
      <p:sp>
        <p:nvSpPr>
          <p:cNvPr id="5" name="页脚占位符 4">
            <a:extLst>
              <a:ext uri="{FF2B5EF4-FFF2-40B4-BE49-F238E27FC236}">
                <a16:creationId xmlns:a16="http://schemas.microsoft.com/office/drawing/2014/main" id="{D734D8A1-96E3-4CBC-ADA8-CAE1275542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DF7E01-7D94-47B2-B51F-308FB8685997}"/>
              </a:ext>
            </a:extLst>
          </p:cNvPr>
          <p:cNvSpPr>
            <a:spLocks noGrp="1"/>
          </p:cNvSpPr>
          <p:nvPr>
            <p:ph type="sldNum" sz="quarter" idx="12"/>
          </p:nvPr>
        </p:nvSpPr>
        <p:spPr/>
        <p:txBody>
          <a:bodyPr/>
          <a:lstStyle/>
          <a:p>
            <a:fld id="{0BCFE564-2729-4BC9-A20A-EEAC8F392F72}" type="slidenum">
              <a:rPr lang="zh-CN" altLang="en-US" smtClean="0"/>
              <a:t>‹#›</a:t>
            </a:fld>
            <a:endParaRPr lang="zh-CN" altLang="en-US"/>
          </a:p>
        </p:txBody>
      </p:sp>
    </p:spTree>
    <p:extLst>
      <p:ext uri="{BB962C8B-B14F-4D97-AF65-F5344CB8AC3E}">
        <p14:creationId xmlns:p14="http://schemas.microsoft.com/office/powerpoint/2010/main" val="171137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791E4-4DE9-4044-9C46-AA95F23A95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6D8C5D-6912-49F3-A770-87830913337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F090FC-B6E4-4B21-B074-2D3BAF7A3CB4}"/>
              </a:ext>
            </a:extLst>
          </p:cNvPr>
          <p:cNvSpPr>
            <a:spLocks noGrp="1"/>
          </p:cNvSpPr>
          <p:nvPr>
            <p:ph type="dt" sz="half" idx="10"/>
          </p:nvPr>
        </p:nvSpPr>
        <p:spPr/>
        <p:txBody>
          <a:bodyPr/>
          <a:lstStyle/>
          <a:p>
            <a:fld id="{294FD50C-BE76-4572-A28A-D919F7E731EB}" type="datetimeFigureOut">
              <a:rPr lang="zh-CN" altLang="en-US" smtClean="0"/>
              <a:t>2020/4/6</a:t>
            </a:fld>
            <a:endParaRPr lang="zh-CN" altLang="en-US"/>
          </a:p>
        </p:txBody>
      </p:sp>
      <p:sp>
        <p:nvSpPr>
          <p:cNvPr id="5" name="页脚占位符 4">
            <a:extLst>
              <a:ext uri="{FF2B5EF4-FFF2-40B4-BE49-F238E27FC236}">
                <a16:creationId xmlns:a16="http://schemas.microsoft.com/office/drawing/2014/main" id="{CE7E126B-B8DF-44BF-B2BF-56B39D1A51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891A54-8266-4A79-B231-D76128BB6537}"/>
              </a:ext>
            </a:extLst>
          </p:cNvPr>
          <p:cNvSpPr>
            <a:spLocks noGrp="1"/>
          </p:cNvSpPr>
          <p:nvPr>
            <p:ph type="sldNum" sz="quarter" idx="12"/>
          </p:nvPr>
        </p:nvSpPr>
        <p:spPr/>
        <p:txBody>
          <a:bodyPr/>
          <a:lstStyle/>
          <a:p>
            <a:fld id="{0BCFE564-2729-4BC9-A20A-EEAC8F392F72}" type="slidenum">
              <a:rPr lang="zh-CN" altLang="en-US" smtClean="0"/>
              <a:t>‹#›</a:t>
            </a:fld>
            <a:endParaRPr lang="zh-CN" altLang="en-US"/>
          </a:p>
        </p:txBody>
      </p:sp>
    </p:spTree>
    <p:extLst>
      <p:ext uri="{BB962C8B-B14F-4D97-AF65-F5344CB8AC3E}">
        <p14:creationId xmlns:p14="http://schemas.microsoft.com/office/powerpoint/2010/main" val="36559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97A9D-86AE-48CD-9EA0-246713B835F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8DAC44-68D2-4CE9-838E-D606D6B6DD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DE02010-C1C3-4371-ACBA-F13615EA5CC4}"/>
              </a:ext>
            </a:extLst>
          </p:cNvPr>
          <p:cNvSpPr>
            <a:spLocks noGrp="1"/>
          </p:cNvSpPr>
          <p:nvPr>
            <p:ph type="dt" sz="half" idx="10"/>
          </p:nvPr>
        </p:nvSpPr>
        <p:spPr/>
        <p:txBody>
          <a:bodyPr/>
          <a:lstStyle/>
          <a:p>
            <a:fld id="{294FD50C-BE76-4572-A28A-D919F7E731EB}" type="datetimeFigureOut">
              <a:rPr lang="zh-CN" altLang="en-US" smtClean="0"/>
              <a:t>2020/4/6</a:t>
            </a:fld>
            <a:endParaRPr lang="zh-CN" altLang="en-US"/>
          </a:p>
        </p:txBody>
      </p:sp>
      <p:sp>
        <p:nvSpPr>
          <p:cNvPr id="5" name="页脚占位符 4">
            <a:extLst>
              <a:ext uri="{FF2B5EF4-FFF2-40B4-BE49-F238E27FC236}">
                <a16:creationId xmlns:a16="http://schemas.microsoft.com/office/drawing/2014/main" id="{402CB290-4059-412D-8CC4-4BC55EE9F3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968704-2F94-4202-A8E3-473ED87E72C8}"/>
              </a:ext>
            </a:extLst>
          </p:cNvPr>
          <p:cNvSpPr>
            <a:spLocks noGrp="1"/>
          </p:cNvSpPr>
          <p:nvPr>
            <p:ph type="sldNum" sz="quarter" idx="12"/>
          </p:nvPr>
        </p:nvSpPr>
        <p:spPr/>
        <p:txBody>
          <a:bodyPr/>
          <a:lstStyle/>
          <a:p>
            <a:fld id="{0BCFE564-2729-4BC9-A20A-EEAC8F392F72}" type="slidenum">
              <a:rPr lang="zh-CN" altLang="en-US" smtClean="0"/>
              <a:t>‹#›</a:t>
            </a:fld>
            <a:endParaRPr lang="zh-CN" altLang="en-US"/>
          </a:p>
        </p:txBody>
      </p:sp>
    </p:spTree>
    <p:extLst>
      <p:ext uri="{BB962C8B-B14F-4D97-AF65-F5344CB8AC3E}">
        <p14:creationId xmlns:p14="http://schemas.microsoft.com/office/powerpoint/2010/main" val="180833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9CA5C-7713-4661-B8BB-7348F942B7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ED5716-C6A9-4CDE-983D-4C61754313D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3051D8E-DF24-425E-B145-D4CDD33B8E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F3D1C94-44B6-499C-B306-DEE9EA50E8FA}"/>
              </a:ext>
            </a:extLst>
          </p:cNvPr>
          <p:cNvSpPr>
            <a:spLocks noGrp="1"/>
          </p:cNvSpPr>
          <p:nvPr>
            <p:ph type="dt" sz="half" idx="10"/>
          </p:nvPr>
        </p:nvSpPr>
        <p:spPr/>
        <p:txBody>
          <a:bodyPr/>
          <a:lstStyle/>
          <a:p>
            <a:fld id="{294FD50C-BE76-4572-A28A-D919F7E731EB}" type="datetimeFigureOut">
              <a:rPr lang="zh-CN" altLang="en-US" smtClean="0"/>
              <a:t>2020/4/6</a:t>
            </a:fld>
            <a:endParaRPr lang="zh-CN" altLang="en-US"/>
          </a:p>
        </p:txBody>
      </p:sp>
      <p:sp>
        <p:nvSpPr>
          <p:cNvPr id="6" name="页脚占位符 5">
            <a:extLst>
              <a:ext uri="{FF2B5EF4-FFF2-40B4-BE49-F238E27FC236}">
                <a16:creationId xmlns:a16="http://schemas.microsoft.com/office/drawing/2014/main" id="{B76611C5-1C22-4AAC-9765-26678999B2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BF1EEA-107D-4CE1-A266-4A729444AD4C}"/>
              </a:ext>
            </a:extLst>
          </p:cNvPr>
          <p:cNvSpPr>
            <a:spLocks noGrp="1"/>
          </p:cNvSpPr>
          <p:nvPr>
            <p:ph type="sldNum" sz="quarter" idx="12"/>
          </p:nvPr>
        </p:nvSpPr>
        <p:spPr/>
        <p:txBody>
          <a:bodyPr/>
          <a:lstStyle/>
          <a:p>
            <a:fld id="{0BCFE564-2729-4BC9-A20A-EEAC8F392F72}" type="slidenum">
              <a:rPr lang="zh-CN" altLang="en-US" smtClean="0"/>
              <a:t>‹#›</a:t>
            </a:fld>
            <a:endParaRPr lang="zh-CN" altLang="en-US"/>
          </a:p>
        </p:txBody>
      </p:sp>
    </p:spTree>
    <p:extLst>
      <p:ext uri="{BB962C8B-B14F-4D97-AF65-F5344CB8AC3E}">
        <p14:creationId xmlns:p14="http://schemas.microsoft.com/office/powerpoint/2010/main" val="122778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F7888-ABF8-43FE-838C-085C45FBE95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FF595A-9936-4B36-9B0B-330DEF175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72D36C3-F91B-4A4F-BE67-013C1B2D2C0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979B83-B37C-4FC4-A374-90A173F14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FD0ABA2-49B2-4CD1-B6B8-1A1C3D9154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02CE937-A53C-4508-96FD-F24E3CDE4065}"/>
              </a:ext>
            </a:extLst>
          </p:cNvPr>
          <p:cNvSpPr>
            <a:spLocks noGrp="1"/>
          </p:cNvSpPr>
          <p:nvPr>
            <p:ph type="dt" sz="half" idx="10"/>
          </p:nvPr>
        </p:nvSpPr>
        <p:spPr/>
        <p:txBody>
          <a:bodyPr/>
          <a:lstStyle/>
          <a:p>
            <a:fld id="{294FD50C-BE76-4572-A28A-D919F7E731EB}" type="datetimeFigureOut">
              <a:rPr lang="zh-CN" altLang="en-US" smtClean="0"/>
              <a:t>2020/4/6</a:t>
            </a:fld>
            <a:endParaRPr lang="zh-CN" altLang="en-US"/>
          </a:p>
        </p:txBody>
      </p:sp>
      <p:sp>
        <p:nvSpPr>
          <p:cNvPr id="8" name="页脚占位符 7">
            <a:extLst>
              <a:ext uri="{FF2B5EF4-FFF2-40B4-BE49-F238E27FC236}">
                <a16:creationId xmlns:a16="http://schemas.microsoft.com/office/drawing/2014/main" id="{AF8119C9-48E5-4F5E-8B2A-0B3C078F377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ABD2A9-3A69-435A-9C25-EB3FA7BA031E}"/>
              </a:ext>
            </a:extLst>
          </p:cNvPr>
          <p:cNvSpPr>
            <a:spLocks noGrp="1"/>
          </p:cNvSpPr>
          <p:nvPr>
            <p:ph type="sldNum" sz="quarter" idx="12"/>
          </p:nvPr>
        </p:nvSpPr>
        <p:spPr/>
        <p:txBody>
          <a:bodyPr/>
          <a:lstStyle/>
          <a:p>
            <a:fld id="{0BCFE564-2729-4BC9-A20A-EEAC8F392F72}" type="slidenum">
              <a:rPr lang="zh-CN" altLang="en-US" smtClean="0"/>
              <a:t>‹#›</a:t>
            </a:fld>
            <a:endParaRPr lang="zh-CN" altLang="en-US"/>
          </a:p>
        </p:txBody>
      </p:sp>
    </p:spTree>
    <p:extLst>
      <p:ext uri="{BB962C8B-B14F-4D97-AF65-F5344CB8AC3E}">
        <p14:creationId xmlns:p14="http://schemas.microsoft.com/office/powerpoint/2010/main" val="3534906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F3E5D-CC04-4BC0-9109-5CDF4BBD634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11EBE24-1B4F-4039-840E-6ABE03873AC2}"/>
              </a:ext>
            </a:extLst>
          </p:cNvPr>
          <p:cNvSpPr>
            <a:spLocks noGrp="1"/>
          </p:cNvSpPr>
          <p:nvPr>
            <p:ph type="dt" sz="half" idx="10"/>
          </p:nvPr>
        </p:nvSpPr>
        <p:spPr/>
        <p:txBody>
          <a:bodyPr/>
          <a:lstStyle/>
          <a:p>
            <a:fld id="{294FD50C-BE76-4572-A28A-D919F7E731EB}" type="datetimeFigureOut">
              <a:rPr lang="zh-CN" altLang="en-US" smtClean="0"/>
              <a:t>2020/4/6</a:t>
            </a:fld>
            <a:endParaRPr lang="zh-CN" altLang="en-US"/>
          </a:p>
        </p:txBody>
      </p:sp>
      <p:sp>
        <p:nvSpPr>
          <p:cNvPr id="4" name="页脚占位符 3">
            <a:extLst>
              <a:ext uri="{FF2B5EF4-FFF2-40B4-BE49-F238E27FC236}">
                <a16:creationId xmlns:a16="http://schemas.microsoft.com/office/drawing/2014/main" id="{E72D8867-000E-4F62-A032-EA6231AFD1A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A548D23-EC61-4A27-93EE-E2DE1A680FE5}"/>
              </a:ext>
            </a:extLst>
          </p:cNvPr>
          <p:cNvSpPr>
            <a:spLocks noGrp="1"/>
          </p:cNvSpPr>
          <p:nvPr>
            <p:ph type="sldNum" sz="quarter" idx="12"/>
          </p:nvPr>
        </p:nvSpPr>
        <p:spPr/>
        <p:txBody>
          <a:bodyPr/>
          <a:lstStyle/>
          <a:p>
            <a:fld id="{0BCFE564-2729-4BC9-A20A-EEAC8F392F72}" type="slidenum">
              <a:rPr lang="zh-CN" altLang="en-US" smtClean="0"/>
              <a:t>‹#›</a:t>
            </a:fld>
            <a:endParaRPr lang="zh-CN" altLang="en-US"/>
          </a:p>
        </p:txBody>
      </p:sp>
    </p:spTree>
    <p:extLst>
      <p:ext uri="{BB962C8B-B14F-4D97-AF65-F5344CB8AC3E}">
        <p14:creationId xmlns:p14="http://schemas.microsoft.com/office/powerpoint/2010/main" val="289331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250FAF-6A07-408A-856A-A15F3B286FC2}"/>
              </a:ext>
            </a:extLst>
          </p:cNvPr>
          <p:cNvSpPr>
            <a:spLocks noGrp="1"/>
          </p:cNvSpPr>
          <p:nvPr>
            <p:ph type="dt" sz="half" idx="10"/>
          </p:nvPr>
        </p:nvSpPr>
        <p:spPr/>
        <p:txBody>
          <a:bodyPr/>
          <a:lstStyle/>
          <a:p>
            <a:fld id="{294FD50C-BE76-4572-A28A-D919F7E731EB}" type="datetimeFigureOut">
              <a:rPr lang="zh-CN" altLang="en-US" smtClean="0"/>
              <a:t>2020/4/6</a:t>
            </a:fld>
            <a:endParaRPr lang="zh-CN" altLang="en-US"/>
          </a:p>
        </p:txBody>
      </p:sp>
      <p:sp>
        <p:nvSpPr>
          <p:cNvPr id="3" name="页脚占位符 2">
            <a:extLst>
              <a:ext uri="{FF2B5EF4-FFF2-40B4-BE49-F238E27FC236}">
                <a16:creationId xmlns:a16="http://schemas.microsoft.com/office/drawing/2014/main" id="{AD016934-2314-4D2B-9C94-6D0CDC60295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AF0164F-22E2-4EBA-B114-E583F26859C7}"/>
              </a:ext>
            </a:extLst>
          </p:cNvPr>
          <p:cNvSpPr>
            <a:spLocks noGrp="1"/>
          </p:cNvSpPr>
          <p:nvPr>
            <p:ph type="sldNum" sz="quarter" idx="12"/>
          </p:nvPr>
        </p:nvSpPr>
        <p:spPr/>
        <p:txBody>
          <a:bodyPr/>
          <a:lstStyle/>
          <a:p>
            <a:fld id="{0BCFE564-2729-4BC9-A20A-EEAC8F392F72}" type="slidenum">
              <a:rPr lang="zh-CN" altLang="en-US" smtClean="0"/>
              <a:t>‹#›</a:t>
            </a:fld>
            <a:endParaRPr lang="zh-CN" altLang="en-US"/>
          </a:p>
        </p:txBody>
      </p:sp>
    </p:spTree>
    <p:extLst>
      <p:ext uri="{BB962C8B-B14F-4D97-AF65-F5344CB8AC3E}">
        <p14:creationId xmlns:p14="http://schemas.microsoft.com/office/powerpoint/2010/main" val="292090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65F55-D5DE-4E01-84CA-5AEF2FA2D8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3BBCBA8-EAB1-4359-8D1A-F7EC95434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1C484ED-40C5-4816-9AB7-3CD6B9DC5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A2BD2E9-BCB1-46C8-9BDD-B91783B787B5}"/>
              </a:ext>
            </a:extLst>
          </p:cNvPr>
          <p:cNvSpPr>
            <a:spLocks noGrp="1"/>
          </p:cNvSpPr>
          <p:nvPr>
            <p:ph type="dt" sz="half" idx="10"/>
          </p:nvPr>
        </p:nvSpPr>
        <p:spPr/>
        <p:txBody>
          <a:bodyPr/>
          <a:lstStyle/>
          <a:p>
            <a:fld id="{294FD50C-BE76-4572-A28A-D919F7E731EB}" type="datetimeFigureOut">
              <a:rPr lang="zh-CN" altLang="en-US" smtClean="0"/>
              <a:t>2020/4/6</a:t>
            </a:fld>
            <a:endParaRPr lang="zh-CN" altLang="en-US"/>
          </a:p>
        </p:txBody>
      </p:sp>
      <p:sp>
        <p:nvSpPr>
          <p:cNvPr id="6" name="页脚占位符 5">
            <a:extLst>
              <a:ext uri="{FF2B5EF4-FFF2-40B4-BE49-F238E27FC236}">
                <a16:creationId xmlns:a16="http://schemas.microsoft.com/office/drawing/2014/main" id="{FF3C5C90-73E3-44F7-87BA-AF8FB9AFEE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8B7E52-EC5E-464C-B9E3-19EE0A24631A}"/>
              </a:ext>
            </a:extLst>
          </p:cNvPr>
          <p:cNvSpPr>
            <a:spLocks noGrp="1"/>
          </p:cNvSpPr>
          <p:nvPr>
            <p:ph type="sldNum" sz="quarter" idx="12"/>
          </p:nvPr>
        </p:nvSpPr>
        <p:spPr/>
        <p:txBody>
          <a:bodyPr/>
          <a:lstStyle/>
          <a:p>
            <a:fld id="{0BCFE564-2729-4BC9-A20A-EEAC8F392F72}" type="slidenum">
              <a:rPr lang="zh-CN" altLang="en-US" smtClean="0"/>
              <a:t>‹#›</a:t>
            </a:fld>
            <a:endParaRPr lang="zh-CN" altLang="en-US"/>
          </a:p>
        </p:txBody>
      </p:sp>
    </p:spTree>
    <p:extLst>
      <p:ext uri="{BB962C8B-B14F-4D97-AF65-F5344CB8AC3E}">
        <p14:creationId xmlns:p14="http://schemas.microsoft.com/office/powerpoint/2010/main" val="310763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6E4CE-EFEC-4509-B1AA-C89E5FC574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3A5273-D721-449D-89E5-8E11B24F2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E5606C-9A20-4363-9469-7B6B4B125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BCE1D0-67BC-44E0-8940-70AA738F0795}"/>
              </a:ext>
            </a:extLst>
          </p:cNvPr>
          <p:cNvSpPr>
            <a:spLocks noGrp="1"/>
          </p:cNvSpPr>
          <p:nvPr>
            <p:ph type="dt" sz="half" idx="10"/>
          </p:nvPr>
        </p:nvSpPr>
        <p:spPr/>
        <p:txBody>
          <a:bodyPr/>
          <a:lstStyle/>
          <a:p>
            <a:fld id="{294FD50C-BE76-4572-A28A-D919F7E731EB}" type="datetimeFigureOut">
              <a:rPr lang="zh-CN" altLang="en-US" smtClean="0"/>
              <a:t>2020/4/6</a:t>
            </a:fld>
            <a:endParaRPr lang="zh-CN" altLang="en-US"/>
          </a:p>
        </p:txBody>
      </p:sp>
      <p:sp>
        <p:nvSpPr>
          <p:cNvPr id="6" name="页脚占位符 5">
            <a:extLst>
              <a:ext uri="{FF2B5EF4-FFF2-40B4-BE49-F238E27FC236}">
                <a16:creationId xmlns:a16="http://schemas.microsoft.com/office/drawing/2014/main" id="{C6092F98-85A0-4727-B826-48DE802107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11FCD9-3F44-4968-A8B5-4B708DA339E7}"/>
              </a:ext>
            </a:extLst>
          </p:cNvPr>
          <p:cNvSpPr>
            <a:spLocks noGrp="1"/>
          </p:cNvSpPr>
          <p:nvPr>
            <p:ph type="sldNum" sz="quarter" idx="12"/>
          </p:nvPr>
        </p:nvSpPr>
        <p:spPr/>
        <p:txBody>
          <a:bodyPr/>
          <a:lstStyle/>
          <a:p>
            <a:fld id="{0BCFE564-2729-4BC9-A20A-EEAC8F392F72}" type="slidenum">
              <a:rPr lang="zh-CN" altLang="en-US" smtClean="0"/>
              <a:t>‹#›</a:t>
            </a:fld>
            <a:endParaRPr lang="zh-CN" altLang="en-US"/>
          </a:p>
        </p:txBody>
      </p:sp>
    </p:spTree>
    <p:extLst>
      <p:ext uri="{BB962C8B-B14F-4D97-AF65-F5344CB8AC3E}">
        <p14:creationId xmlns:p14="http://schemas.microsoft.com/office/powerpoint/2010/main" val="29496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77AA70F-70AC-4C46-B383-E28E62EDFB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630B0A-2624-49DA-AFDC-BB79914D57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5EC1F7-C276-4A76-A624-FA0C9F934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FD50C-BE76-4572-A28A-D919F7E731EB}" type="datetimeFigureOut">
              <a:rPr lang="zh-CN" altLang="en-US" smtClean="0"/>
              <a:t>2020/4/6</a:t>
            </a:fld>
            <a:endParaRPr lang="zh-CN" altLang="en-US"/>
          </a:p>
        </p:txBody>
      </p:sp>
      <p:sp>
        <p:nvSpPr>
          <p:cNvPr id="5" name="页脚占位符 4">
            <a:extLst>
              <a:ext uri="{FF2B5EF4-FFF2-40B4-BE49-F238E27FC236}">
                <a16:creationId xmlns:a16="http://schemas.microsoft.com/office/drawing/2014/main" id="{D4143F2D-53D1-4C4D-BA93-2E088DADE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3CF61C-8D87-40C7-8236-798D94F00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FE564-2729-4BC9-A20A-EEAC8F392F72}" type="slidenum">
              <a:rPr lang="zh-CN" altLang="en-US" smtClean="0"/>
              <a:t>‹#›</a:t>
            </a:fld>
            <a:endParaRPr lang="zh-CN" altLang="en-US"/>
          </a:p>
        </p:txBody>
      </p:sp>
    </p:spTree>
    <p:extLst>
      <p:ext uri="{BB962C8B-B14F-4D97-AF65-F5344CB8AC3E}">
        <p14:creationId xmlns:p14="http://schemas.microsoft.com/office/powerpoint/2010/main" val="1593580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189AC0C-CD4D-4178-B7D7-654772B55DDE}"/>
              </a:ext>
            </a:extLst>
          </p:cNvPr>
          <p:cNvSpPr/>
          <p:nvPr/>
        </p:nvSpPr>
        <p:spPr>
          <a:xfrm>
            <a:off x="1947494" y="2782669"/>
            <a:ext cx="8166018" cy="646331"/>
          </a:xfrm>
          <a:prstGeom prst="rect">
            <a:avLst/>
          </a:prstGeom>
        </p:spPr>
        <p:txBody>
          <a:bodyPr wrap="none">
            <a:spAutoFit/>
          </a:bodyPr>
          <a:lstStyle/>
          <a:p>
            <a:r>
              <a:rPr lang="zh-CN" altLang="en-US" sz="3600" dirty="0"/>
              <a:t>An Attentive Survey of Attention Models</a:t>
            </a:r>
          </a:p>
        </p:txBody>
      </p:sp>
      <p:sp>
        <p:nvSpPr>
          <p:cNvPr id="6" name="矩形 5">
            <a:extLst>
              <a:ext uri="{FF2B5EF4-FFF2-40B4-BE49-F238E27FC236}">
                <a16:creationId xmlns:a16="http://schemas.microsoft.com/office/drawing/2014/main" id="{D3213367-9137-4438-8712-B2314CF58621}"/>
              </a:ext>
            </a:extLst>
          </p:cNvPr>
          <p:cNvSpPr/>
          <p:nvPr/>
        </p:nvSpPr>
        <p:spPr>
          <a:xfrm>
            <a:off x="8571992" y="4946073"/>
            <a:ext cx="752117" cy="369332"/>
          </a:xfrm>
          <a:prstGeom prst="rect">
            <a:avLst/>
          </a:prstGeom>
        </p:spPr>
        <p:txBody>
          <a:bodyPr wrap="square">
            <a:spAutoFit/>
          </a:bodyPr>
          <a:lstStyle/>
          <a:p>
            <a:r>
              <a:rPr lang="zh-CN" altLang="en-US" dirty="0"/>
              <a:t>李安</a:t>
            </a:r>
          </a:p>
        </p:txBody>
      </p:sp>
    </p:spTree>
    <p:extLst>
      <p:ext uri="{BB962C8B-B14F-4D97-AF65-F5344CB8AC3E}">
        <p14:creationId xmlns:p14="http://schemas.microsoft.com/office/powerpoint/2010/main" val="351879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EBD43A3-222C-4781-B98C-E2CEB95ECF2A}"/>
              </a:ext>
            </a:extLst>
          </p:cNvPr>
          <p:cNvSpPr txBox="1"/>
          <p:nvPr/>
        </p:nvSpPr>
        <p:spPr>
          <a:xfrm>
            <a:off x="1692166" y="557048"/>
            <a:ext cx="3520965" cy="369332"/>
          </a:xfrm>
          <a:prstGeom prst="rect">
            <a:avLst/>
          </a:prstGeom>
          <a:noFill/>
        </p:spPr>
        <p:txBody>
          <a:bodyPr wrap="square" rtlCol="0">
            <a:spAutoFit/>
          </a:bodyPr>
          <a:lstStyle/>
          <a:p>
            <a:r>
              <a:rPr lang="zh-CN" altLang="en-US" dirty="0"/>
              <a:t>多层注意力模型：</a:t>
            </a:r>
            <a:endParaRPr lang="en-US" altLang="zh-CN" dirty="0"/>
          </a:p>
        </p:txBody>
      </p:sp>
      <p:pic>
        <p:nvPicPr>
          <p:cNvPr id="2" name="图片 1">
            <a:extLst>
              <a:ext uri="{FF2B5EF4-FFF2-40B4-BE49-F238E27FC236}">
                <a16:creationId xmlns:a16="http://schemas.microsoft.com/office/drawing/2014/main" id="{98D4AF9D-1B35-4E6F-B793-458D253C473E}"/>
              </a:ext>
            </a:extLst>
          </p:cNvPr>
          <p:cNvPicPr>
            <a:picLocks noChangeAspect="1"/>
          </p:cNvPicPr>
          <p:nvPr/>
        </p:nvPicPr>
        <p:blipFill>
          <a:blip r:embed="rId2"/>
          <a:stretch>
            <a:fillRect/>
          </a:stretch>
        </p:blipFill>
        <p:spPr>
          <a:xfrm>
            <a:off x="1544782" y="1371600"/>
            <a:ext cx="3200400" cy="1371600"/>
          </a:xfrm>
          <a:prstGeom prst="rect">
            <a:avLst/>
          </a:prstGeom>
        </p:spPr>
      </p:pic>
      <p:pic>
        <p:nvPicPr>
          <p:cNvPr id="6" name="图片 5">
            <a:extLst>
              <a:ext uri="{FF2B5EF4-FFF2-40B4-BE49-F238E27FC236}">
                <a16:creationId xmlns:a16="http://schemas.microsoft.com/office/drawing/2014/main" id="{7DCB7A3B-3DD4-4E6B-BA20-40EAAB199BDE}"/>
              </a:ext>
            </a:extLst>
          </p:cNvPr>
          <p:cNvPicPr>
            <a:picLocks noChangeAspect="1"/>
          </p:cNvPicPr>
          <p:nvPr/>
        </p:nvPicPr>
        <p:blipFill>
          <a:blip r:embed="rId3"/>
          <a:stretch>
            <a:fillRect/>
          </a:stretch>
        </p:blipFill>
        <p:spPr>
          <a:xfrm>
            <a:off x="1731341" y="3552825"/>
            <a:ext cx="2971800" cy="1933575"/>
          </a:xfrm>
          <a:prstGeom prst="rect">
            <a:avLst/>
          </a:prstGeom>
        </p:spPr>
      </p:pic>
      <p:pic>
        <p:nvPicPr>
          <p:cNvPr id="7" name="图片 6">
            <a:extLst>
              <a:ext uri="{FF2B5EF4-FFF2-40B4-BE49-F238E27FC236}">
                <a16:creationId xmlns:a16="http://schemas.microsoft.com/office/drawing/2014/main" id="{DE06A221-08D3-4A1E-99EF-79AF58CFE33E}"/>
              </a:ext>
            </a:extLst>
          </p:cNvPr>
          <p:cNvPicPr>
            <a:picLocks noChangeAspect="1"/>
          </p:cNvPicPr>
          <p:nvPr/>
        </p:nvPicPr>
        <p:blipFill>
          <a:blip r:embed="rId4"/>
          <a:stretch>
            <a:fillRect/>
          </a:stretch>
        </p:blipFill>
        <p:spPr>
          <a:xfrm>
            <a:off x="5317293" y="1371600"/>
            <a:ext cx="3057525" cy="1047750"/>
          </a:xfrm>
          <a:prstGeom prst="rect">
            <a:avLst/>
          </a:prstGeom>
        </p:spPr>
      </p:pic>
      <p:pic>
        <p:nvPicPr>
          <p:cNvPr id="8" name="图片 7">
            <a:extLst>
              <a:ext uri="{FF2B5EF4-FFF2-40B4-BE49-F238E27FC236}">
                <a16:creationId xmlns:a16="http://schemas.microsoft.com/office/drawing/2014/main" id="{26375727-4214-4F09-818A-38B4E483307E}"/>
              </a:ext>
            </a:extLst>
          </p:cNvPr>
          <p:cNvPicPr>
            <a:picLocks noChangeAspect="1"/>
          </p:cNvPicPr>
          <p:nvPr/>
        </p:nvPicPr>
        <p:blipFill>
          <a:blip r:embed="rId5"/>
          <a:stretch>
            <a:fillRect/>
          </a:stretch>
        </p:blipFill>
        <p:spPr>
          <a:xfrm>
            <a:off x="5488742" y="3533775"/>
            <a:ext cx="2714625" cy="1952625"/>
          </a:xfrm>
          <a:prstGeom prst="rect">
            <a:avLst/>
          </a:prstGeom>
        </p:spPr>
      </p:pic>
      <p:pic>
        <p:nvPicPr>
          <p:cNvPr id="9" name="图片 8">
            <a:extLst>
              <a:ext uri="{FF2B5EF4-FFF2-40B4-BE49-F238E27FC236}">
                <a16:creationId xmlns:a16="http://schemas.microsoft.com/office/drawing/2014/main" id="{81C7AC22-C7AE-48EA-AEC9-4A8F2B034EEB}"/>
              </a:ext>
            </a:extLst>
          </p:cNvPr>
          <p:cNvPicPr>
            <a:picLocks noChangeAspect="1"/>
          </p:cNvPicPr>
          <p:nvPr/>
        </p:nvPicPr>
        <p:blipFill>
          <a:blip r:embed="rId6"/>
          <a:stretch>
            <a:fillRect/>
          </a:stretch>
        </p:blipFill>
        <p:spPr>
          <a:xfrm>
            <a:off x="9110230" y="1654752"/>
            <a:ext cx="2876550" cy="400050"/>
          </a:xfrm>
          <a:prstGeom prst="rect">
            <a:avLst/>
          </a:prstGeom>
        </p:spPr>
      </p:pic>
      <p:pic>
        <p:nvPicPr>
          <p:cNvPr id="10" name="图片 9">
            <a:extLst>
              <a:ext uri="{FF2B5EF4-FFF2-40B4-BE49-F238E27FC236}">
                <a16:creationId xmlns:a16="http://schemas.microsoft.com/office/drawing/2014/main" id="{A23DD5FD-E839-4B09-9AC7-2D776A53DAE5}"/>
              </a:ext>
            </a:extLst>
          </p:cNvPr>
          <p:cNvPicPr>
            <a:picLocks noChangeAspect="1"/>
          </p:cNvPicPr>
          <p:nvPr/>
        </p:nvPicPr>
        <p:blipFill>
          <a:blip r:embed="rId7"/>
          <a:stretch>
            <a:fillRect/>
          </a:stretch>
        </p:blipFill>
        <p:spPr>
          <a:xfrm>
            <a:off x="9314585" y="2714625"/>
            <a:ext cx="2152650" cy="714375"/>
          </a:xfrm>
          <a:prstGeom prst="rect">
            <a:avLst/>
          </a:prstGeom>
        </p:spPr>
      </p:pic>
      <p:pic>
        <p:nvPicPr>
          <p:cNvPr id="11" name="图片 10">
            <a:extLst>
              <a:ext uri="{FF2B5EF4-FFF2-40B4-BE49-F238E27FC236}">
                <a16:creationId xmlns:a16="http://schemas.microsoft.com/office/drawing/2014/main" id="{C914A4D7-6E81-4F7F-81BB-241EC3220249}"/>
              </a:ext>
            </a:extLst>
          </p:cNvPr>
          <p:cNvPicPr>
            <a:picLocks noChangeAspect="1"/>
          </p:cNvPicPr>
          <p:nvPr/>
        </p:nvPicPr>
        <p:blipFill>
          <a:blip r:embed="rId8"/>
          <a:stretch>
            <a:fillRect/>
          </a:stretch>
        </p:blipFill>
        <p:spPr>
          <a:xfrm>
            <a:off x="9164782" y="4156029"/>
            <a:ext cx="2199794" cy="2553459"/>
          </a:xfrm>
          <a:prstGeom prst="rect">
            <a:avLst/>
          </a:prstGeom>
        </p:spPr>
      </p:pic>
    </p:spTree>
    <p:extLst>
      <p:ext uri="{BB962C8B-B14F-4D97-AF65-F5344CB8AC3E}">
        <p14:creationId xmlns:p14="http://schemas.microsoft.com/office/powerpoint/2010/main" val="304511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EBD43A3-222C-4781-B98C-E2CEB95ECF2A}"/>
              </a:ext>
            </a:extLst>
          </p:cNvPr>
          <p:cNvSpPr txBox="1"/>
          <p:nvPr/>
        </p:nvSpPr>
        <p:spPr>
          <a:xfrm>
            <a:off x="1692166" y="557048"/>
            <a:ext cx="3520965" cy="369332"/>
          </a:xfrm>
          <a:prstGeom prst="rect">
            <a:avLst/>
          </a:prstGeom>
          <a:noFill/>
        </p:spPr>
        <p:txBody>
          <a:bodyPr wrap="square" rtlCol="0">
            <a:spAutoFit/>
          </a:bodyPr>
          <a:lstStyle/>
          <a:p>
            <a:r>
              <a:rPr lang="zh-CN" altLang="en-US" dirty="0"/>
              <a:t>多层注意力模型：</a:t>
            </a:r>
            <a:endParaRPr lang="en-US" altLang="zh-CN" dirty="0"/>
          </a:p>
        </p:txBody>
      </p:sp>
      <p:sp>
        <p:nvSpPr>
          <p:cNvPr id="3" name="矩形 2">
            <a:extLst>
              <a:ext uri="{FF2B5EF4-FFF2-40B4-BE49-F238E27FC236}">
                <a16:creationId xmlns:a16="http://schemas.microsoft.com/office/drawing/2014/main" id="{9BA95F08-31ED-4287-87E3-D3FBB28F1A43}"/>
              </a:ext>
            </a:extLst>
          </p:cNvPr>
          <p:cNvSpPr/>
          <p:nvPr/>
        </p:nvSpPr>
        <p:spPr>
          <a:xfrm>
            <a:off x="1794163" y="1589222"/>
            <a:ext cx="6096000" cy="1754326"/>
          </a:xfrm>
          <a:prstGeom prst="rect">
            <a:avLst/>
          </a:prstGeom>
        </p:spPr>
        <p:txBody>
          <a:bodyPr>
            <a:spAutoFit/>
          </a:bodyPr>
          <a:lstStyle/>
          <a:p>
            <a:r>
              <a:rPr lang="zh-CN" altLang="en-US" dirty="0"/>
              <a:t>其中蓝色的程度越深，说明该单词所获得的权重越大，粉色程度越深，说明该句子所获得的权重越大。从图中分析可以看出，像“</a:t>
            </a:r>
            <a:r>
              <a:rPr lang="en-US" altLang="zh-CN" dirty="0"/>
              <a:t>delicious”</a:t>
            </a:r>
            <a:r>
              <a:rPr lang="zh-CN" altLang="en-US" dirty="0"/>
              <a:t>、“</a:t>
            </a:r>
            <a:r>
              <a:rPr lang="en-US" altLang="zh-CN" dirty="0"/>
              <a:t>terrible”</a:t>
            </a:r>
            <a:r>
              <a:rPr lang="zh-CN" altLang="en-US" dirty="0"/>
              <a:t>、“</a:t>
            </a:r>
            <a:r>
              <a:rPr lang="en-US" altLang="zh-CN" dirty="0"/>
              <a:t>amazing”</a:t>
            </a:r>
            <a:r>
              <a:rPr lang="zh-CN" altLang="en-US" dirty="0"/>
              <a:t>这样的形容词会获得较大的权重，而其对应的句子也会获得较大的权重。因此该模型确实能够捕获到有助于对文本进行分类的词汇。</a:t>
            </a:r>
          </a:p>
        </p:txBody>
      </p:sp>
      <p:pic>
        <p:nvPicPr>
          <p:cNvPr id="5" name="图片 4">
            <a:extLst>
              <a:ext uri="{FF2B5EF4-FFF2-40B4-BE49-F238E27FC236}">
                <a16:creationId xmlns:a16="http://schemas.microsoft.com/office/drawing/2014/main" id="{D1659342-71CE-42F8-9B69-BD3F7B93A623}"/>
              </a:ext>
            </a:extLst>
          </p:cNvPr>
          <p:cNvPicPr>
            <a:picLocks noChangeAspect="1"/>
          </p:cNvPicPr>
          <p:nvPr/>
        </p:nvPicPr>
        <p:blipFill>
          <a:blip r:embed="rId2"/>
          <a:stretch>
            <a:fillRect/>
          </a:stretch>
        </p:blipFill>
        <p:spPr>
          <a:xfrm>
            <a:off x="1849291" y="3811763"/>
            <a:ext cx="6727680" cy="2489189"/>
          </a:xfrm>
          <a:prstGeom prst="rect">
            <a:avLst/>
          </a:prstGeom>
        </p:spPr>
      </p:pic>
    </p:spTree>
    <p:extLst>
      <p:ext uri="{BB962C8B-B14F-4D97-AF65-F5344CB8AC3E}">
        <p14:creationId xmlns:p14="http://schemas.microsoft.com/office/powerpoint/2010/main" val="364241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7AF7534-CB6B-45F9-8033-9A308ECAB539}"/>
              </a:ext>
            </a:extLst>
          </p:cNvPr>
          <p:cNvSpPr/>
          <p:nvPr/>
        </p:nvSpPr>
        <p:spPr>
          <a:xfrm>
            <a:off x="914399" y="1077523"/>
            <a:ext cx="10231582" cy="2585323"/>
          </a:xfrm>
          <a:prstGeom prst="rect">
            <a:avLst/>
          </a:prstGeom>
        </p:spPr>
        <p:txBody>
          <a:bodyPr wrap="square">
            <a:spAutoFit/>
          </a:bodyPr>
          <a:lstStyle/>
          <a:p>
            <a:r>
              <a:rPr lang="zh-CN" altLang="en-US" dirty="0"/>
              <a:t> </a:t>
            </a:r>
            <a:r>
              <a:rPr lang="en-US" altLang="zh-CN" dirty="0"/>
              <a:t>Number of position</a:t>
            </a:r>
          </a:p>
          <a:p>
            <a:endParaRPr lang="en-US" altLang="zh-CN" dirty="0"/>
          </a:p>
          <a:p>
            <a:r>
              <a:rPr lang="zh-CN" altLang="en-US" dirty="0"/>
              <a:t>在第三类中，差异来自于计算注意力函数的输入序列的位置。</a:t>
            </a:r>
            <a:endParaRPr lang="en-US" altLang="zh-CN" dirty="0"/>
          </a:p>
          <a:p>
            <a:r>
              <a:rPr lang="en-US" altLang="zh-CN" dirty="0"/>
              <a:t>soft attention</a:t>
            </a:r>
            <a:r>
              <a:rPr lang="zh-CN" altLang="en-US" dirty="0"/>
              <a:t>：顾名思义，它使用输入序列所有隐藏状态的加权平均值来构建内容向量。软加权方法的应用使得神经网络易于通过反向传播进行有效的学习，现有的注意力模型主要是基于</a:t>
            </a:r>
            <a:r>
              <a:rPr lang="en-US" altLang="zh-CN" dirty="0"/>
              <a:t>soft attention</a:t>
            </a:r>
            <a:r>
              <a:rPr lang="zh-CN" altLang="en-US" dirty="0"/>
              <a:t>的，所有信息在被聚合之前会以自适应的方式进行重新加权。这样可以分离出重要信息，并避免这些信息受到不重要信息的干扰，从而提高准确性。随着不同信息之间相互作用的复杂度的降低，学习就变得越有效。。</a:t>
            </a:r>
          </a:p>
          <a:p>
            <a:endParaRPr lang="zh-CN" altLang="en-US" dirty="0"/>
          </a:p>
        </p:txBody>
      </p:sp>
      <p:pic>
        <p:nvPicPr>
          <p:cNvPr id="4" name="图片 3">
            <a:extLst>
              <a:ext uri="{FF2B5EF4-FFF2-40B4-BE49-F238E27FC236}">
                <a16:creationId xmlns:a16="http://schemas.microsoft.com/office/drawing/2014/main" id="{CAF39C59-0ADF-470E-8160-1BEDA341F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94" y="3241964"/>
            <a:ext cx="3296303" cy="3432514"/>
          </a:xfrm>
          <a:prstGeom prst="rect">
            <a:avLst/>
          </a:prstGeom>
        </p:spPr>
      </p:pic>
    </p:spTree>
    <p:extLst>
      <p:ext uri="{BB962C8B-B14F-4D97-AF65-F5344CB8AC3E}">
        <p14:creationId xmlns:p14="http://schemas.microsoft.com/office/powerpoint/2010/main" val="302511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7AF7534-CB6B-45F9-8033-9A308ECAB539}"/>
              </a:ext>
            </a:extLst>
          </p:cNvPr>
          <p:cNvSpPr/>
          <p:nvPr/>
        </p:nvSpPr>
        <p:spPr>
          <a:xfrm>
            <a:off x="914399" y="1077523"/>
            <a:ext cx="10231582" cy="369332"/>
          </a:xfrm>
          <a:prstGeom prst="rect">
            <a:avLst/>
          </a:prstGeom>
        </p:spPr>
        <p:txBody>
          <a:bodyPr wrap="square">
            <a:spAutoFit/>
          </a:bodyPr>
          <a:lstStyle/>
          <a:p>
            <a:r>
              <a:rPr lang="zh-CN" altLang="en-US" dirty="0"/>
              <a:t> </a:t>
            </a:r>
            <a:r>
              <a:rPr lang="en-US" altLang="zh-CN" dirty="0"/>
              <a:t>Number of position</a:t>
            </a:r>
          </a:p>
        </p:txBody>
      </p:sp>
      <p:pic>
        <p:nvPicPr>
          <p:cNvPr id="4" name="图片 3">
            <a:extLst>
              <a:ext uri="{FF2B5EF4-FFF2-40B4-BE49-F238E27FC236}">
                <a16:creationId xmlns:a16="http://schemas.microsoft.com/office/drawing/2014/main" id="{CAF39C59-0ADF-470E-8160-1BEDA341F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74" y="1923184"/>
            <a:ext cx="2892123" cy="3011632"/>
          </a:xfrm>
          <a:prstGeom prst="rect">
            <a:avLst/>
          </a:prstGeom>
        </p:spPr>
      </p:pic>
      <p:pic>
        <p:nvPicPr>
          <p:cNvPr id="2" name="图片 1">
            <a:extLst>
              <a:ext uri="{FF2B5EF4-FFF2-40B4-BE49-F238E27FC236}">
                <a16:creationId xmlns:a16="http://schemas.microsoft.com/office/drawing/2014/main" id="{2C7716AA-3D4E-40D9-8664-85CFE735220F}"/>
              </a:ext>
            </a:extLst>
          </p:cNvPr>
          <p:cNvPicPr>
            <a:picLocks noChangeAspect="1"/>
          </p:cNvPicPr>
          <p:nvPr/>
        </p:nvPicPr>
        <p:blipFill>
          <a:blip r:embed="rId3"/>
          <a:stretch>
            <a:fillRect/>
          </a:stretch>
        </p:blipFill>
        <p:spPr>
          <a:xfrm>
            <a:off x="5301096" y="1091378"/>
            <a:ext cx="2628900" cy="1809750"/>
          </a:xfrm>
          <a:prstGeom prst="rect">
            <a:avLst/>
          </a:prstGeom>
        </p:spPr>
      </p:pic>
      <p:pic>
        <p:nvPicPr>
          <p:cNvPr id="6" name="图片 5">
            <a:extLst>
              <a:ext uri="{FF2B5EF4-FFF2-40B4-BE49-F238E27FC236}">
                <a16:creationId xmlns:a16="http://schemas.microsoft.com/office/drawing/2014/main" id="{AE03BD62-1EE2-4A2B-851D-77B3C8CAAD2E}"/>
              </a:ext>
            </a:extLst>
          </p:cNvPr>
          <p:cNvPicPr>
            <a:picLocks noChangeAspect="1"/>
          </p:cNvPicPr>
          <p:nvPr/>
        </p:nvPicPr>
        <p:blipFill>
          <a:blip r:embed="rId4"/>
          <a:stretch>
            <a:fillRect/>
          </a:stretch>
        </p:blipFill>
        <p:spPr>
          <a:xfrm>
            <a:off x="4232996" y="3748087"/>
            <a:ext cx="5457825" cy="1800225"/>
          </a:xfrm>
          <a:prstGeom prst="rect">
            <a:avLst/>
          </a:prstGeom>
        </p:spPr>
      </p:pic>
    </p:spTree>
    <p:extLst>
      <p:ext uri="{BB962C8B-B14F-4D97-AF65-F5344CB8AC3E}">
        <p14:creationId xmlns:p14="http://schemas.microsoft.com/office/powerpoint/2010/main" val="2915647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7AF7534-CB6B-45F9-8033-9A308ECAB539}"/>
              </a:ext>
            </a:extLst>
          </p:cNvPr>
          <p:cNvSpPr/>
          <p:nvPr/>
        </p:nvSpPr>
        <p:spPr>
          <a:xfrm>
            <a:off x="914399" y="1077523"/>
            <a:ext cx="10231582" cy="369332"/>
          </a:xfrm>
          <a:prstGeom prst="rect">
            <a:avLst/>
          </a:prstGeom>
        </p:spPr>
        <p:txBody>
          <a:bodyPr wrap="square">
            <a:spAutoFit/>
          </a:bodyPr>
          <a:lstStyle/>
          <a:p>
            <a:r>
              <a:rPr lang="zh-CN" altLang="en-US" dirty="0"/>
              <a:t> </a:t>
            </a:r>
            <a:endParaRPr lang="en-US" altLang="zh-CN" dirty="0"/>
          </a:p>
        </p:txBody>
      </p:sp>
      <p:sp>
        <p:nvSpPr>
          <p:cNvPr id="5" name="矩形 4">
            <a:extLst>
              <a:ext uri="{FF2B5EF4-FFF2-40B4-BE49-F238E27FC236}">
                <a16:creationId xmlns:a16="http://schemas.microsoft.com/office/drawing/2014/main" id="{53CA1129-CA23-46EC-A5F1-8410B472AF0C}"/>
              </a:ext>
            </a:extLst>
          </p:cNvPr>
          <p:cNvSpPr/>
          <p:nvPr/>
        </p:nvSpPr>
        <p:spPr>
          <a:xfrm>
            <a:off x="633028" y="470027"/>
            <a:ext cx="2031325" cy="369332"/>
          </a:xfrm>
          <a:prstGeom prst="rect">
            <a:avLst/>
          </a:prstGeom>
        </p:spPr>
        <p:txBody>
          <a:bodyPr wrap="none">
            <a:spAutoFit/>
          </a:bodyPr>
          <a:lstStyle/>
          <a:p>
            <a:r>
              <a:rPr lang="zh-CN" altLang="en-US" dirty="0"/>
              <a:t>键值对</a:t>
            </a:r>
            <a:r>
              <a:rPr lang="zh-CN" altLang="en-US"/>
              <a:t>注意力模型</a:t>
            </a:r>
            <a:endParaRPr lang="zh-CN" altLang="en-US" dirty="0"/>
          </a:p>
        </p:txBody>
      </p:sp>
      <p:pic>
        <p:nvPicPr>
          <p:cNvPr id="7" name="图片 6">
            <a:extLst>
              <a:ext uri="{FF2B5EF4-FFF2-40B4-BE49-F238E27FC236}">
                <a16:creationId xmlns:a16="http://schemas.microsoft.com/office/drawing/2014/main" id="{76B16CBB-6566-4858-AC35-E9611A65DA86}"/>
              </a:ext>
            </a:extLst>
          </p:cNvPr>
          <p:cNvPicPr>
            <a:picLocks noChangeAspect="1"/>
          </p:cNvPicPr>
          <p:nvPr/>
        </p:nvPicPr>
        <p:blipFill>
          <a:blip r:embed="rId2"/>
          <a:stretch>
            <a:fillRect/>
          </a:stretch>
        </p:blipFill>
        <p:spPr>
          <a:xfrm>
            <a:off x="447449" y="1446855"/>
            <a:ext cx="6024976" cy="4585855"/>
          </a:xfrm>
          <a:prstGeom prst="rect">
            <a:avLst/>
          </a:prstGeom>
        </p:spPr>
      </p:pic>
      <p:sp>
        <p:nvSpPr>
          <p:cNvPr id="8" name="矩形 7">
            <a:extLst>
              <a:ext uri="{FF2B5EF4-FFF2-40B4-BE49-F238E27FC236}">
                <a16:creationId xmlns:a16="http://schemas.microsoft.com/office/drawing/2014/main" id="{7A0C6AD4-C191-4E48-B760-8BD9EA696BD4}"/>
              </a:ext>
            </a:extLst>
          </p:cNvPr>
          <p:cNvSpPr/>
          <p:nvPr/>
        </p:nvSpPr>
        <p:spPr>
          <a:xfrm>
            <a:off x="6296891" y="886905"/>
            <a:ext cx="5126182" cy="4524315"/>
          </a:xfrm>
          <a:prstGeom prst="rect">
            <a:avLst/>
          </a:prstGeom>
        </p:spPr>
        <p:txBody>
          <a:bodyPr wrap="square">
            <a:spAutoFit/>
          </a:bodyPr>
          <a:lstStyle/>
          <a:p>
            <a:r>
              <a:rPr lang="zh-CN" altLang="en-US" dirty="0"/>
              <a:t>第一步：根据</a:t>
            </a:r>
            <a:r>
              <a:rPr lang="en-US" altLang="zh-CN" dirty="0"/>
              <a:t>Query</a:t>
            </a:r>
            <a:r>
              <a:rPr lang="zh-CN" altLang="en-US" dirty="0"/>
              <a:t>和</a:t>
            </a:r>
            <a:r>
              <a:rPr lang="en-US" altLang="zh-CN" dirty="0"/>
              <a:t>Key</a:t>
            </a:r>
            <a:r>
              <a:rPr lang="zh-CN" altLang="en-US" dirty="0"/>
              <a:t>计算二者的相似度。可以用上面所列出的加性模型、点积模型或余弦相似度来计算，得到注意力得分</a:t>
            </a:r>
            <a:r>
              <a:rPr lang="en-US" altLang="zh-CN" dirty="0" err="1"/>
              <a:t>si</a:t>
            </a:r>
            <a:r>
              <a:rPr lang="zh-CN" altLang="en-US" dirty="0"/>
              <a:t>；</a:t>
            </a:r>
            <a:endParaRPr lang="en-US" altLang="zh-CN" dirty="0"/>
          </a:p>
          <a:p>
            <a:endParaRPr lang="zh-CN" altLang="en-US" dirty="0"/>
          </a:p>
          <a:p>
            <a:endParaRPr lang="zh-CN" altLang="en-US" dirty="0"/>
          </a:p>
          <a:p>
            <a:r>
              <a:rPr lang="zh-CN" altLang="en-US" dirty="0"/>
              <a:t>第二步：用</a:t>
            </a:r>
            <a:r>
              <a:rPr lang="en-US" altLang="zh-CN" dirty="0" err="1"/>
              <a:t>softmax</a:t>
            </a:r>
            <a:r>
              <a:rPr lang="zh-CN" altLang="en-US" dirty="0"/>
              <a:t>函数对注意力得分进行数值转换。一方面可以进行归一化，得到所有权重系数之和为</a:t>
            </a:r>
            <a:r>
              <a:rPr lang="en-US" altLang="zh-CN" dirty="0"/>
              <a:t>1</a:t>
            </a:r>
            <a:r>
              <a:rPr lang="zh-CN" altLang="en-US" dirty="0"/>
              <a:t>的概率分布，另一方面可以用</a:t>
            </a:r>
            <a:r>
              <a:rPr lang="en-US" altLang="zh-CN" dirty="0" err="1"/>
              <a:t>softmax</a:t>
            </a:r>
            <a:r>
              <a:rPr lang="zh-CN" altLang="en-US" dirty="0"/>
              <a:t>函数的特性突出重要元素的权重；</a:t>
            </a:r>
            <a:endParaRPr lang="en-US" altLang="zh-CN" dirty="0"/>
          </a:p>
          <a:p>
            <a:endParaRPr lang="zh-CN" altLang="en-US" dirty="0"/>
          </a:p>
          <a:p>
            <a:endParaRPr lang="zh-CN" altLang="en-US" dirty="0"/>
          </a:p>
          <a:p>
            <a:endParaRPr lang="en-US" altLang="zh-CN" dirty="0"/>
          </a:p>
          <a:p>
            <a:endParaRPr lang="en-US" altLang="zh-CN" dirty="0"/>
          </a:p>
          <a:p>
            <a:r>
              <a:rPr lang="zh-CN" altLang="en-US" dirty="0"/>
              <a:t>第三步：根据权重系数对</a:t>
            </a:r>
            <a:r>
              <a:rPr lang="en-US" altLang="zh-CN" dirty="0"/>
              <a:t>Value</a:t>
            </a:r>
            <a:r>
              <a:rPr lang="zh-CN" altLang="en-US" dirty="0"/>
              <a:t>进行加权求和：</a:t>
            </a:r>
            <a:endParaRPr lang="en-US" altLang="zh-CN" dirty="0"/>
          </a:p>
          <a:p>
            <a:endParaRPr lang="zh-CN" altLang="en-US" dirty="0"/>
          </a:p>
          <a:p>
            <a:endParaRPr lang="zh-CN" altLang="en-US" dirty="0"/>
          </a:p>
        </p:txBody>
      </p:sp>
      <p:pic>
        <p:nvPicPr>
          <p:cNvPr id="9" name="图片 8">
            <a:extLst>
              <a:ext uri="{FF2B5EF4-FFF2-40B4-BE49-F238E27FC236}">
                <a16:creationId xmlns:a16="http://schemas.microsoft.com/office/drawing/2014/main" id="{389C981E-0FB3-4955-8B6B-411730F0AFF4}"/>
              </a:ext>
            </a:extLst>
          </p:cNvPr>
          <p:cNvPicPr>
            <a:picLocks noChangeAspect="1"/>
          </p:cNvPicPr>
          <p:nvPr/>
        </p:nvPicPr>
        <p:blipFill>
          <a:blip r:embed="rId3"/>
          <a:stretch>
            <a:fillRect/>
          </a:stretch>
        </p:blipFill>
        <p:spPr>
          <a:xfrm>
            <a:off x="8082828" y="1867332"/>
            <a:ext cx="1304925" cy="352425"/>
          </a:xfrm>
          <a:prstGeom prst="rect">
            <a:avLst/>
          </a:prstGeom>
        </p:spPr>
      </p:pic>
      <p:pic>
        <p:nvPicPr>
          <p:cNvPr id="10" name="图片 9">
            <a:extLst>
              <a:ext uri="{FF2B5EF4-FFF2-40B4-BE49-F238E27FC236}">
                <a16:creationId xmlns:a16="http://schemas.microsoft.com/office/drawing/2014/main" id="{239F2E52-700E-4053-8ABA-677CAAF7D2CA}"/>
              </a:ext>
            </a:extLst>
          </p:cNvPr>
          <p:cNvPicPr>
            <a:picLocks noChangeAspect="1"/>
          </p:cNvPicPr>
          <p:nvPr/>
        </p:nvPicPr>
        <p:blipFill>
          <a:blip r:embed="rId4"/>
          <a:stretch>
            <a:fillRect/>
          </a:stretch>
        </p:blipFill>
        <p:spPr>
          <a:xfrm>
            <a:off x="7471374" y="3484419"/>
            <a:ext cx="2952750" cy="895350"/>
          </a:xfrm>
          <a:prstGeom prst="rect">
            <a:avLst/>
          </a:prstGeom>
        </p:spPr>
      </p:pic>
      <p:pic>
        <p:nvPicPr>
          <p:cNvPr id="11" name="图片 10">
            <a:extLst>
              <a:ext uri="{FF2B5EF4-FFF2-40B4-BE49-F238E27FC236}">
                <a16:creationId xmlns:a16="http://schemas.microsoft.com/office/drawing/2014/main" id="{687F8EA6-8DE7-4530-9A4A-8B391ACD9312}"/>
              </a:ext>
            </a:extLst>
          </p:cNvPr>
          <p:cNvPicPr>
            <a:picLocks noChangeAspect="1"/>
          </p:cNvPicPr>
          <p:nvPr/>
        </p:nvPicPr>
        <p:blipFill>
          <a:blip r:embed="rId5"/>
          <a:stretch>
            <a:fillRect/>
          </a:stretch>
        </p:blipFill>
        <p:spPr>
          <a:xfrm>
            <a:off x="7515290" y="4993264"/>
            <a:ext cx="3000375" cy="542925"/>
          </a:xfrm>
          <a:prstGeom prst="rect">
            <a:avLst/>
          </a:prstGeom>
        </p:spPr>
      </p:pic>
    </p:spTree>
    <p:extLst>
      <p:ext uri="{BB962C8B-B14F-4D97-AF65-F5344CB8AC3E}">
        <p14:creationId xmlns:p14="http://schemas.microsoft.com/office/powerpoint/2010/main" val="57724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D40C02A-E2B3-415B-91F5-703DC7059E3D}"/>
              </a:ext>
            </a:extLst>
          </p:cNvPr>
          <p:cNvPicPr>
            <a:picLocks noChangeAspect="1"/>
          </p:cNvPicPr>
          <p:nvPr/>
        </p:nvPicPr>
        <p:blipFill>
          <a:blip r:embed="rId2"/>
          <a:stretch>
            <a:fillRect/>
          </a:stretch>
        </p:blipFill>
        <p:spPr>
          <a:xfrm>
            <a:off x="2535054" y="755072"/>
            <a:ext cx="6868717" cy="3325523"/>
          </a:xfrm>
          <a:prstGeom prst="rect">
            <a:avLst/>
          </a:prstGeom>
        </p:spPr>
      </p:pic>
      <p:sp>
        <p:nvSpPr>
          <p:cNvPr id="5" name="矩形 4">
            <a:extLst>
              <a:ext uri="{FF2B5EF4-FFF2-40B4-BE49-F238E27FC236}">
                <a16:creationId xmlns:a16="http://schemas.microsoft.com/office/drawing/2014/main" id="{E8FE30DE-3861-4EEE-878D-C5FFDDC81F13}"/>
              </a:ext>
            </a:extLst>
          </p:cNvPr>
          <p:cNvSpPr/>
          <p:nvPr/>
        </p:nvSpPr>
        <p:spPr>
          <a:xfrm>
            <a:off x="1906566" y="4710977"/>
            <a:ext cx="8125691" cy="1200329"/>
          </a:xfrm>
          <a:prstGeom prst="rect">
            <a:avLst/>
          </a:prstGeom>
        </p:spPr>
        <p:txBody>
          <a:bodyPr wrap="square">
            <a:spAutoFit/>
          </a:bodyPr>
          <a:lstStyle/>
          <a:p>
            <a:r>
              <a:rPr lang="en-US" altLang="zh-CN" dirty="0"/>
              <a:t>Query</a:t>
            </a:r>
            <a:r>
              <a:rPr lang="zh-CN" altLang="en-US" dirty="0"/>
              <a:t>，</a:t>
            </a:r>
            <a:r>
              <a:rPr lang="en-US" altLang="zh-CN" dirty="0"/>
              <a:t>Key</a:t>
            </a:r>
            <a:r>
              <a:rPr lang="zh-CN" altLang="en-US" dirty="0"/>
              <a:t>，</a:t>
            </a:r>
            <a:r>
              <a:rPr lang="en-US" altLang="zh-CN" dirty="0"/>
              <a:t>Value</a:t>
            </a:r>
            <a:r>
              <a:rPr lang="zh-CN" altLang="en-US"/>
              <a:t>首先经过一</a:t>
            </a:r>
            <a:r>
              <a:rPr lang="zh-CN" altLang="en-US" dirty="0"/>
              <a:t>个线性变换，然后输入到放缩点积</a:t>
            </a:r>
            <a:r>
              <a:rPr lang="en-US" altLang="zh-CN" dirty="0"/>
              <a:t>attention</a:t>
            </a:r>
            <a:r>
              <a:rPr lang="zh-CN" altLang="en-US" dirty="0"/>
              <a:t>，注意这里要做</a:t>
            </a:r>
            <a:r>
              <a:rPr lang="en-US" altLang="zh-CN" dirty="0"/>
              <a:t>h</a:t>
            </a:r>
            <a:r>
              <a:rPr lang="zh-CN" altLang="en-US" dirty="0"/>
              <a:t>次，也就是所谓的多头，每一次算一个头，头之间参数不共享，每次</a:t>
            </a:r>
            <a:r>
              <a:rPr lang="en-US" altLang="zh-CN" dirty="0"/>
              <a:t>Q</a:t>
            </a:r>
            <a:r>
              <a:rPr lang="zh-CN" altLang="en-US" dirty="0"/>
              <a:t>，</a:t>
            </a:r>
            <a:r>
              <a:rPr lang="en-US" altLang="zh-CN" dirty="0"/>
              <a:t>K</a:t>
            </a:r>
            <a:r>
              <a:rPr lang="zh-CN" altLang="en-US" dirty="0"/>
              <a:t>，</a:t>
            </a:r>
            <a:r>
              <a:rPr lang="en-US" altLang="zh-CN" dirty="0"/>
              <a:t>V</a:t>
            </a:r>
            <a:r>
              <a:rPr lang="zh-CN" altLang="en-US" dirty="0"/>
              <a:t>进行线性变换的参数</a:t>
            </a:r>
            <a:r>
              <a:rPr lang="en-US" altLang="zh-CN" dirty="0"/>
              <a:t>W</a:t>
            </a:r>
            <a:r>
              <a:rPr lang="zh-CN" altLang="en-US" dirty="0"/>
              <a:t>是不一样的。然后将</a:t>
            </a:r>
            <a:r>
              <a:rPr lang="en-US" altLang="zh-CN" dirty="0"/>
              <a:t>h</a:t>
            </a:r>
            <a:r>
              <a:rPr lang="zh-CN" altLang="en-US" dirty="0"/>
              <a:t>次的放缩点积</a:t>
            </a:r>
            <a:r>
              <a:rPr lang="en-US" altLang="zh-CN" dirty="0"/>
              <a:t>attention</a:t>
            </a:r>
            <a:r>
              <a:rPr lang="zh-CN" altLang="en-US" dirty="0"/>
              <a:t>结果进行拼接，再进行一次线性变换得到的值作为多头</a:t>
            </a:r>
            <a:r>
              <a:rPr lang="en-US" altLang="zh-CN" dirty="0"/>
              <a:t>attention</a:t>
            </a:r>
            <a:r>
              <a:rPr lang="zh-CN" altLang="en-US" dirty="0"/>
              <a:t>的结果。</a:t>
            </a:r>
          </a:p>
        </p:txBody>
      </p:sp>
    </p:spTree>
    <p:extLst>
      <p:ext uri="{BB962C8B-B14F-4D97-AF65-F5344CB8AC3E}">
        <p14:creationId xmlns:p14="http://schemas.microsoft.com/office/powerpoint/2010/main" val="282178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4C284B6-D816-4A2B-BB91-06163C141F16}"/>
              </a:ext>
            </a:extLst>
          </p:cNvPr>
          <p:cNvSpPr/>
          <p:nvPr/>
        </p:nvSpPr>
        <p:spPr>
          <a:xfrm>
            <a:off x="4461162" y="3105834"/>
            <a:ext cx="2729347" cy="646331"/>
          </a:xfrm>
          <a:prstGeom prst="rect">
            <a:avLst/>
          </a:prstGeom>
        </p:spPr>
        <p:txBody>
          <a:bodyPr wrap="square">
            <a:spAutoFit/>
          </a:bodyPr>
          <a:lstStyle/>
          <a:p>
            <a:r>
              <a:rPr lang="en-US" altLang="zh-CN" sz="3600" dirty="0"/>
              <a:t>THANK YOU</a:t>
            </a:r>
            <a:endParaRPr lang="zh-CN" altLang="en-US" sz="3600" dirty="0"/>
          </a:p>
        </p:txBody>
      </p:sp>
    </p:spTree>
    <p:extLst>
      <p:ext uri="{BB962C8B-B14F-4D97-AF65-F5344CB8AC3E}">
        <p14:creationId xmlns:p14="http://schemas.microsoft.com/office/powerpoint/2010/main" val="2901970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C976011-162E-4F31-94A6-CB24DA2F5FB0}"/>
              </a:ext>
            </a:extLst>
          </p:cNvPr>
          <p:cNvPicPr>
            <a:picLocks noChangeAspect="1"/>
          </p:cNvPicPr>
          <p:nvPr/>
        </p:nvPicPr>
        <p:blipFill>
          <a:blip r:embed="rId2"/>
          <a:stretch>
            <a:fillRect/>
          </a:stretch>
        </p:blipFill>
        <p:spPr>
          <a:xfrm>
            <a:off x="1050706" y="1096689"/>
            <a:ext cx="4667250" cy="3676650"/>
          </a:xfrm>
          <a:prstGeom prst="rect">
            <a:avLst/>
          </a:prstGeom>
        </p:spPr>
      </p:pic>
      <p:pic>
        <p:nvPicPr>
          <p:cNvPr id="3" name="图片 2">
            <a:extLst>
              <a:ext uri="{FF2B5EF4-FFF2-40B4-BE49-F238E27FC236}">
                <a16:creationId xmlns:a16="http://schemas.microsoft.com/office/drawing/2014/main" id="{A34A08D4-1AE8-4A1C-862D-D47391BF121A}"/>
              </a:ext>
            </a:extLst>
          </p:cNvPr>
          <p:cNvPicPr>
            <a:picLocks noChangeAspect="1"/>
          </p:cNvPicPr>
          <p:nvPr/>
        </p:nvPicPr>
        <p:blipFill>
          <a:blip r:embed="rId3"/>
          <a:stretch>
            <a:fillRect/>
          </a:stretch>
        </p:blipFill>
        <p:spPr>
          <a:xfrm>
            <a:off x="7189076" y="1504174"/>
            <a:ext cx="2347584" cy="458303"/>
          </a:xfrm>
          <a:prstGeom prst="rect">
            <a:avLst/>
          </a:prstGeom>
        </p:spPr>
      </p:pic>
      <p:sp>
        <p:nvSpPr>
          <p:cNvPr id="4" name="矩形 3">
            <a:extLst>
              <a:ext uri="{FF2B5EF4-FFF2-40B4-BE49-F238E27FC236}">
                <a16:creationId xmlns:a16="http://schemas.microsoft.com/office/drawing/2014/main" id="{C03FA027-1D21-43E1-A26C-A9653816F366}"/>
              </a:ext>
            </a:extLst>
          </p:cNvPr>
          <p:cNvSpPr/>
          <p:nvPr/>
        </p:nvSpPr>
        <p:spPr>
          <a:xfrm>
            <a:off x="6029683" y="3429000"/>
            <a:ext cx="6096000" cy="1200329"/>
          </a:xfrm>
          <a:prstGeom prst="rect">
            <a:avLst/>
          </a:prstGeom>
        </p:spPr>
        <p:txBody>
          <a:bodyPr>
            <a:spAutoFit/>
          </a:bodyPr>
          <a:lstStyle/>
          <a:p>
            <a:r>
              <a:rPr lang="zh-CN" altLang="en-US" dirty="0"/>
              <a:t>注意力权重是通过在体系结构中加入一个额外的前馈神经网络来学习的。该前馈网络学习一个特殊</a:t>
            </a:r>
            <a:r>
              <a:rPr lang="en-US" altLang="zh-CN" dirty="0"/>
              <a:t>α</a:t>
            </a:r>
            <a:r>
              <a:rPr lang="en-US" altLang="zh-CN" dirty="0" err="1"/>
              <a:t>ij</a:t>
            </a:r>
            <a:r>
              <a:rPr lang="zh-CN" altLang="en-US" dirty="0"/>
              <a:t>，作为两种状态</a:t>
            </a:r>
            <a:r>
              <a:rPr lang="en-US" altLang="zh-CN" dirty="0"/>
              <a:t>h(</a:t>
            </a:r>
            <a:r>
              <a:rPr lang="en-US" altLang="zh-CN" dirty="0" err="1"/>
              <a:t>i</a:t>
            </a:r>
            <a:r>
              <a:rPr lang="en-US" altLang="zh-CN" dirty="0"/>
              <a:t>)</a:t>
            </a:r>
            <a:r>
              <a:rPr lang="zh-CN" altLang="en-US" dirty="0"/>
              <a:t>和</a:t>
            </a:r>
            <a:r>
              <a:rPr lang="en-US" altLang="zh-CN" dirty="0"/>
              <a:t>s(j-1)</a:t>
            </a:r>
            <a:r>
              <a:rPr lang="zh-CN" altLang="en-US" dirty="0"/>
              <a:t>的函数。简单地说，就是用这两种状态作为神经网络的输入，进而学习</a:t>
            </a:r>
            <a:r>
              <a:rPr lang="en-US" altLang="zh-CN" dirty="0"/>
              <a:t>α</a:t>
            </a:r>
            <a:r>
              <a:rPr lang="en-US" altLang="zh-CN" dirty="0" err="1"/>
              <a:t>ij</a:t>
            </a:r>
            <a:r>
              <a:rPr lang="zh-CN" altLang="en-US" dirty="0"/>
              <a:t>关于他们的函数。</a:t>
            </a:r>
          </a:p>
        </p:txBody>
      </p:sp>
    </p:spTree>
    <p:extLst>
      <p:ext uri="{BB962C8B-B14F-4D97-AF65-F5344CB8AC3E}">
        <p14:creationId xmlns:p14="http://schemas.microsoft.com/office/powerpoint/2010/main" val="348552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167CDDC-F5E1-40B3-89ED-3CE4A5238FC0}"/>
              </a:ext>
            </a:extLst>
          </p:cNvPr>
          <p:cNvPicPr>
            <a:picLocks noChangeAspect="1"/>
          </p:cNvPicPr>
          <p:nvPr/>
        </p:nvPicPr>
        <p:blipFill>
          <a:blip r:embed="rId2"/>
          <a:stretch>
            <a:fillRect/>
          </a:stretch>
        </p:blipFill>
        <p:spPr>
          <a:xfrm>
            <a:off x="2767012" y="1953058"/>
            <a:ext cx="6657975" cy="2771775"/>
          </a:xfrm>
          <a:prstGeom prst="rect">
            <a:avLst/>
          </a:prstGeom>
        </p:spPr>
      </p:pic>
    </p:spTree>
    <p:extLst>
      <p:ext uri="{BB962C8B-B14F-4D97-AF65-F5344CB8AC3E}">
        <p14:creationId xmlns:p14="http://schemas.microsoft.com/office/powerpoint/2010/main" val="24941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E3E813F-6C6C-4976-A294-3AFA315F4803}"/>
              </a:ext>
            </a:extLst>
          </p:cNvPr>
          <p:cNvPicPr>
            <a:picLocks noChangeAspect="1"/>
          </p:cNvPicPr>
          <p:nvPr/>
        </p:nvPicPr>
        <p:blipFill>
          <a:blip r:embed="rId2"/>
          <a:stretch>
            <a:fillRect/>
          </a:stretch>
        </p:blipFill>
        <p:spPr>
          <a:xfrm>
            <a:off x="830316" y="1261241"/>
            <a:ext cx="11361683" cy="4677340"/>
          </a:xfrm>
          <a:prstGeom prst="rect">
            <a:avLst/>
          </a:prstGeom>
        </p:spPr>
      </p:pic>
    </p:spTree>
    <p:extLst>
      <p:ext uri="{BB962C8B-B14F-4D97-AF65-F5344CB8AC3E}">
        <p14:creationId xmlns:p14="http://schemas.microsoft.com/office/powerpoint/2010/main" val="3145308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7AF7534-CB6B-45F9-8033-9A308ECAB539}"/>
              </a:ext>
            </a:extLst>
          </p:cNvPr>
          <p:cNvSpPr/>
          <p:nvPr/>
        </p:nvSpPr>
        <p:spPr>
          <a:xfrm>
            <a:off x="914399" y="1077523"/>
            <a:ext cx="10231582" cy="3139321"/>
          </a:xfrm>
          <a:prstGeom prst="rect">
            <a:avLst/>
          </a:prstGeom>
        </p:spPr>
        <p:txBody>
          <a:bodyPr wrap="square">
            <a:spAutoFit/>
          </a:bodyPr>
          <a:lstStyle/>
          <a:p>
            <a:r>
              <a:rPr lang="zh-CN" altLang="en-US" dirty="0"/>
              <a:t> Number of sequences</a:t>
            </a:r>
          </a:p>
          <a:p>
            <a:endParaRPr lang="zh-CN" altLang="en-US" dirty="0"/>
          </a:p>
          <a:p>
            <a:r>
              <a:rPr lang="zh-CN" altLang="en-US" dirty="0"/>
              <a:t>当候选状态(candidate state)和查询状态(query state)分别属于两个不同的输入和输出序列时，使用这种注意模型的我们称之为区别性distinctive。</a:t>
            </a:r>
            <a:endParaRPr lang="en-US" altLang="zh-CN" dirty="0"/>
          </a:p>
          <a:p>
            <a:r>
              <a:rPr lang="zh-CN" altLang="en-US" dirty="0"/>
              <a:t>大多数用于翻译[Bahdanau et al., 2014]、总结[Rush et al., 2015]、图像字幕[Xu et al., 2015]和语音识别[Chan et al., 2016]的注意力模型都属于区别性distinctive的注意力类型。</a:t>
            </a:r>
          </a:p>
          <a:p>
            <a:endParaRPr lang="zh-CN" altLang="en-US" dirty="0"/>
          </a:p>
          <a:p>
            <a:r>
              <a:rPr lang="zh-CN" altLang="en-US" dirty="0"/>
              <a:t>co-attention同时对多个输入序列进行操作，并共同学习它们的注意力权重，以捕获这些输入之间的交互作用。作者认为，除了对输入图像进行视觉注意建模外，对问题注意建模也很重要，因为问题文本中的所有单词对问题的答案并不同等重要。此外，基于注意力的图像表示用于引导问题的注意力，反之亦然，这基本上有助于同时检测问题中的关键短语和与答案相关的图像的相应区域。</a:t>
            </a:r>
          </a:p>
        </p:txBody>
      </p:sp>
      <p:pic>
        <p:nvPicPr>
          <p:cNvPr id="2" name="图片 1">
            <a:extLst>
              <a:ext uri="{FF2B5EF4-FFF2-40B4-BE49-F238E27FC236}">
                <a16:creationId xmlns:a16="http://schemas.microsoft.com/office/drawing/2014/main" id="{43BDD83A-755C-44B8-886E-87DC1B8F4EBF}"/>
              </a:ext>
            </a:extLst>
          </p:cNvPr>
          <p:cNvPicPr>
            <a:picLocks noChangeAspect="1"/>
          </p:cNvPicPr>
          <p:nvPr/>
        </p:nvPicPr>
        <p:blipFill>
          <a:blip r:embed="rId2"/>
          <a:stretch>
            <a:fillRect/>
          </a:stretch>
        </p:blipFill>
        <p:spPr>
          <a:xfrm>
            <a:off x="3027218" y="4370995"/>
            <a:ext cx="5105400" cy="2427158"/>
          </a:xfrm>
          <a:prstGeom prst="rect">
            <a:avLst/>
          </a:prstGeom>
        </p:spPr>
      </p:pic>
    </p:spTree>
    <p:extLst>
      <p:ext uri="{BB962C8B-B14F-4D97-AF65-F5344CB8AC3E}">
        <p14:creationId xmlns:p14="http://schemas.microsoft.com/office/powerpoint/2010/main" val="2333360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7AF7534-CB6B-45F9-8033-9A308ECAB539}"/>
              </a:ext>
            </a:extLst>
          </p:cNvPr>
          <p:cNvSpPr/>
          <p:nvPr/>
        </p:nvSpPr>
        <p:spPr>
          <a:xfrm>
            <a:off x="914399" y="1077523"/>
            <a:ext cx="10231582" cy="1754326"/>
          </a:xfrm>
          <a:prstGeom prst="rect">
            <a:avLst/>
          </a:prstGeom>
        </p:spPr>
        <p:txBody>
          <a:bodyPr wrap="square">
            <a:spAutoFit/>
          </a:bodyPr>
          <a:lstStyle/>
          <a:p>
            <a:r>
              <a:rPr lang="zh-CN" altLang="en-US" dirty="0"/>
              <a:t> Number of sequences</a:t>
            </a:r>
          </a:p>
          <a:p>
            <a:endParaRPr lang="zh-CN" altLang="en-US" dirty="0"/>
          </a:p>
          <a:p>
            <a:r>
              <a:rPr lang="zh-CN" altLang="en-US" dirty="0"/>
              <a:t>相反，对于文本分类和推荐等任务，输入是序列，但输出不是序列。在相同的输入序列中，注意力模型可以用于学习输入序列中每个tokens的相关tokens。换句话说，对于这类关注模型，查询和候选状态属于相同的序列。为此，Yang等人[Yang et al. ,2016]提出了</a:t>
            </a:r>
            <a:r>
              <a:rPr lang="en-US" altLang="zh-CN" dirty="0"/>
              <a:t>self-attention</a:t>
            </a:r>
            <a:r>
              <a:rPr lang="zh-CN" altLang="en-US" dirty="0"/>
              <a:t>，也就是</a:t>
            </a:r>
            <a:r>
              <a:rPr lang="en-US" altLang="zh-CN" dirty="0"/>
              <a:t>self</a:t>
            </a:r>
            <a:r>
              <a:rPr lang="zh-CN" altLang="en-US" dirty="0"/>
              <a:t> </a:t>
            </a:r>
            <a:r>
              <a:rPr lang="en-US" altLang="zh-CN" dirty="0"/>
              <a:t>attention</a:t>
            </a:r>
            <a:r>
              <a:rPr lang="zh-CN" altLang="en-US" dirty="0"/>
              <a:t>模型。</a:t>
            </a:r>
          </a:p>
        </p:txBody>
      </p:sp>
    </p:spTree>
    <p:extLst>
      <p:ext uri="{BB962C8B-B14F-4D97-AF65-F5344CB8AC3E}">
        <p14:creationId xmlns:p14="http://schemas.microsoft.com/office/powerpoint/2010/main" val="18521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7AF7534-CB6B-45F9-8033-9A308ECAB539}"/>
              </a:ext>
            </a:extLst>
          </p:cNvPr>
          <p:cNvSpPr/>
          <p:nvPr/>
        </p:nvSpPr>
        <p:spPr>
          <a:xfrm>
            <a:off x="914399" y="1077523"/>
            <a:ext cx="10231582" cy="2585323"/>
          </a:xfrm>
          <a:prstGeom prst="rect">
            <a:avLst/>
          </a:prstGeom>
        </p:spPr>
        <p:txBody>
          <a:bodyPr wrap="square">
            <a:spAutoFit/>
          </a:bodyPr>
          <a:lstStyle/>
          <a:p>
            <a:r>
              <a:rPr lang="en-US" altLang="zh-CN" dirty="0"/>
              <a:t>Number of abstraction levels</a:t>
            </a:r>
          </a:p>
          <a:p>
            <a:endParaRPr lang="en-US" altLang="zh-CN" dirty="0"/>
          </a:p>
          <a:p>
            <a:r>
              <a:rPr lang="zh-CN" altLang="en-US" dirty="0"/>
              <a:t>在最一般的情况下，只为原始输入序列计算注意力权重。这种注意力模型可以称为单一水平</a:t>
            </a:r>
            <a:r>
              <a:rPr lang="en-US" altLang="zh-CN" b="1" dirty="0"/>
              <a:t>single-level</a:t>
            </a:r>
            <a:r>
              <a:rPr lang="zh-CN" altLang="en-US" dirty="0"/>
              <a:t>。另一方面，注意力可以按顺序应用于输入序列的多个抽象层次。较低抽象级别的输出（内容向量）成为较高抽象级别的查询状态。</a:t>
            </a:r>
            <a:endParaRPr lang="en-US" altLang="zh-CN" dirty="0"/>
          </a:p>
          <a:p>
            <a:endParaRPr lang="en-US" altLang="zh-CN" dirty="0"/>
          </a:p>
          <a:p>
            <a:r>
              <a:rPr lang="zh-CN" altLang="en-US" dirty="0"/>
              <a:t>在两个不同的抽象级别（即单词级别和句子级别）使用注意力模型来完成文档分类任务</a:t>
            </a:r>
            <a:r>
              <a:rPr lang="en-US" altLang="zh-CN" dirty="0"/>
              <a:t>[Yang et al., 2016]</a:t>
            </a:r>
            <a:r>
              <a:rPr lang="zh-CN" altLang="en-US" dirty="0"/>
              <a:t>。该模型被称为“层次注意力模型”（</a:t>
            </a:r>
            <a:r>
              <a:rPr lang="en-US" altLang="zh-CN" dirty="0"/>
              <a:t>HAM</a:t>
            </a:r>
            <a:r>
              <a:rPr lang="zh-CN" altLang="en-US" dirty="0"/>
              <a:t>），因为它捕获了文档的自然层次结构，即文档由句子组成，句子由单词组成。多层次的注意力模型允许提取句子中重要的单词和文档中重要的句子</a:t>
            </a:r>
          </a:p>
        </p:txBody>
      </p:sp>
    </p:spTree>
    <p:extLst>
      <p:ext uri="{BB962C8B-B14F-4D97-AF65-F5344CB8AC3E}">
        <p14:creationId xmlns:p14="http://schemas.microsoft.com/office/powerpoint/2010/main" val="320656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A3D41FC-3DB1-4095-A9B6-8405E9315851}"/>
              </a:ext>
            </a:extLst>
          </p:cNvPr>
          <p:cNvPicPr>
            <a:picLocks noChangeAspect="1"/>
          </p:cNvPicPr>
          <p:nvPr/>
        </p:nvPicPr>
        <p:blipFill rotWithShape="1">
          <a:blip r:embed="rId2"/>
          <a:srcRect t="9453" r="48750" b="3447"/>
          <a:stretch/>
        </p:blipFill>
        <p:spPr>
          <a:xfrm>
            <a:off x="1050052" y="1124608"/>
            <a:ext cx="4709617" cy="4067504"/>
          </a:xfrm>
          <a:prstGeom prst="rect">
            <a:avLst/>
          </a:prstGeom>
        </p:spPr>
      </p:pic>
      <p:sp>
        <p:nvSpPr>
          <p:cNvPr id="4" name="文本框 3">
            <a:extLst>
              <a:ext uri="{FF2B5EF4-FFF2-40B4-BE49-F238E27FC236}">
                <a16:creationId xmlns:a16="http://schemas.microsoft.com/office/drawing/2014/main" id="{FEBD43A3-222C-4781-B98C-E2CEB95ECF2A}"/>
              </a:ext>
            </a:extLst>
          </p:cNvPr>
          <p:cNvSpPr txBox="1"/>
          <p:nvPr/>
        </p:nvSpPr>
        <p:spPr>
          <a:xfrm>
            <a:off x="1692166" y="557048"/>
            <a:ext cx="3520965" cy="369332"/>
          </a:xfrm>
          <a:prstGeom prst="rect">
            <a:avLst/>
          </a:prstGeom>
          <a:noFill/>
        </p:spPr>
        <p:txBody>
          <a:bodyPr wrap="square" rtlCol="0">
            <a:spAutoFit/>
          </a:bodyPr>
          <a:lstStyle/>
          <a:p>
            <a:r>
              <a:rPr lang="zh-CN" altLang="en-US" dirty="0"/>
              <a:t>多层注意力模型：</a:t>
            </a:r>
            <a:endParaRPr lang="en-US" altLang="zh-CN" dirty="0"/>
          </a:p>
        </p:txBody>
      </p:sp>
      <p:sp>
        <p:nvSpPr>
          <p:cNvPr id="5" name="矩形 4">
            <a:extLst>
              <a:ext uri="{FF2B5EF4-FFF2-40B4-BE49-F238E27FC236}">
                <a16:creationId xmlns:a16="http://schemas.microsoft.com/office/drawing/2014/main" id="{D3782478-5DF4-4803-97E6-87D4B04464CA}"/>
              </a:ext>
            </a:extLst>
          </p:cNvPr>
          <p:cNvSpPr/>
          <p:nvPr/>
        </p:nvSpPr>
        <p:spPr>
          <a:xfrm>
            <a:off x="5980386" y="1542928"/>
            <a:ext cx="6096000" cy="2031325"/>
          </a:xfrm>
          <a:prstGeom prst="rect">
            <a:avLst/>
          </a:prstGeom>
        </p:spPr>
        <p:txBody>
          <a:bodyPr>
            <a:spAutoFit/>
          </a:bodyPr>
          <a:lstStyle/>
          <a:p>
            <a:r>
              <a:rPr lang="zh-CN" altLang="en-US" dirty="0"/>
              <a:t>捕获了文档的自然层次结构，即文档由句子组成，句子由单词组成。多层次的注意力模型允许提取句子中重要的单词和文档中重要的句子，如下所示。它首先建立了一种基于attention的句子表示法，并将第一级attention应用于单词嵌入向量序列。然后，它使用第二级</a:t>
            </a:r>
            <a:r>
              <a:rPr lang="en-US" altLang="zh-CN" dirty="0"/>
              <a:t>attention</a:t>
            </a:r>
            <a:r>
              <a:rPr lang="zh-CN" altLang="en-US" dirty="0"/>
              <a:t>来聚合这些句子表示，以形成文档的表示。文档的最终表示形式用作分类任务的特征向量。</a:t>
            </a:r>
          </a:p>
        </p:txBody>
      </p:sp>
    </p:spTree>
    <p:extLst>
      <p:ext uri="{BB962C8B-B14F-4D97-AF65-F5344CB8AC3E}">
        <p14:creationId xmlns:p14="http://schemas.microsoft.com/office/powerpoint/2010/main" val="221229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EBD43A3-222C-4781-B98C-E2CEB95ECF2A}"/>
              </a:ext>
            </a:extLst>
          </p:cNvPr>
          <p:cNvSpPr txBox="1"/>
          <p:nvPr/>
        </p:nvSpPr>
        <p:spPr>
          <a:xfrm>
            <a:off x="1692166" y="557048"/>
            <a:ext cx="3520965" cy="369332"/>
          </a:xfrm>
          <a:prstGeom prst="rect">
            <a:avLst/>
          </a:prstGeom>
          <a:noFill/>
        </p:spPr>
        <p:txBody>
          <a:bodyPr wrap="square" rtlCol="0">
            <a:spAutoFit/>
          </a:bodyPr>
          <a:lstStyle/>
          <a:p>
            <a:r>
              <a:rPr lang="zh-CN" altLang="en-US" dirty="0"/>
              <a:t>多层注意力模型：</a:t>
            </a:r>
            <a:endParaRPr lang="en-US" altLang="zh-CN" dirty="0"/>
          </a:p>
        </p:txBody>
      </p:sp>
      <p:pic>
        <p:nvPicPr>
          <p:cNvPr id="2" name="图片 1">
            <a:extLst>
              <a:ext uri="{FF2B5EF4-FFF2-40B4-BE49-F238E27FC236}">
                <a16:creationId xmlns:a16="http://schemas.microsoft.com/office/drawing/2014/main" id="{3AD4FF3D-0726-48D9-9FB1-8C73B62DEC3E}"/>
              </a:ext>
            </a:extLst>
          </p:cNvPr>
          <p:cNvPicPr>
            <a:picLocks noChangeAspect="1"/>
          </p:cNvPicPr>
          <p:nvPr/>
        </p:nvPicPr>
        <p:blipFill>
          <a:blip r:embed="rId2"/>
          <a:stretch>
            <a:fillRect/>
          </a:stretch>
        </p:blipFill>
        <p:spPr>
          <a:xfrm>
            <a:off x="3652181" y="257175"/>
            <a:ext cx="5686425" cy="6600825"/>
          </a:xfrm>
          <a:prstGeom prst="rect">
            <a:avLst/>
          </a:prstGeom>
        </p:spPr>
      </p:pic>
    </p:spTree>
    <p:extLst>
      <p:ext uri="{BB962C8B-B14F-4D97-AF65-F5344CB8AC3E}">
        <p14:creationId xmlns:p14="http://schemas.microsoft.com/office/powerpoint/2010/main" val="9503989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986</Words>
  <Application>Microsoft Office PowerPoint</Application>
  <PresentationFormat>宽屏</PresentationFormat>
  <Paragraphs>41</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8615929975357</dc:creator>
  <cp:lastModifiedBy>8615929975357</cp:lastModifiedBy>
  <cp:revision>36</cp:revision>
  <dcterms:created xsi:type="dcterms:W3CDTF">2020-04-01T16:13:06Z</dcterms:created>
  <dcterms:modified xsi:type="dcterms:W3CDTF">2020-04-06T01:03:18Z</dcterms:modified>
</cp:coreProperties>
</file>