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1" r:id="rId5"/>
    <p:sldId id="262" r:id="rId6"/>
    <p:sldId id="263" r:id="rId7"/>
    <p:sldId id="264" r:id="rId8"/>
    <p:sldId id="269" r:id="rId9"/>
    <p:sldId id="272" r:id="rId10"/>
    <p:sldId id="271" r:id="rId11"/>
    <p:sldId id="265" r:id="rId12"/>
    <p:sldId id="258" r:id="rId13"/>
    <p:sldId id="259" r:id="rId14"/>
    <p:sldId id="268" r:id="rId15"/>
    <p:sldId id="26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3670" y="1967865"/>
            <a:ext cx="8862060" cy="2186940"/>
          </a:xfrm>
        </p:spPr>
        <p:txBody>
          <a:bodyPr>
            <a:normAutofit fontScale="90000"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GCN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Graph Convolutional Networks</a:t>
            </a:r>
            <a:r>
              <a:rPr lang="en-US" altLang="zh-CN" sz="4800"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1555" y="2414270"/>
            <a:ext cx="7305675" cy="2714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897255"/>
            <a:ext cx="891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GCNs将传统数据的卷积算子泛化到图数据，这个算法的关键是学习一个函数f，能够结合vi邻居节点的特征Xj和其本身特征Xi生成vi的新表示，j∈N(vi)。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9160" y="5324475"/>
            <a:ext cx="2450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GCN</a:t>
            </a:r>
            <a:r>
              <a:rPr lang="zh-CN" altLang="en-US"/>
              <a:t>的多层变体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2375" y="834390"/>
            <a:ext cx="9558020" cy="5371465"/>
          </a:xfrm>
        </p:spPr>
        <p:txBody>
          <a:bodyPr/>
          <a:p>
            <a:pPr marL="0" indent="0">
              <a:buNone/>
            </a:pPr>
            <a:br>
              <a:rPr lang="zh-CN" altLang="en-US"/>
            </a:b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GCN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通过用谱图理论和空间局部性重新定义图卷积，试图在图数据上重复CNN的成功。使用图结构和节点信息作为输入，GCN的输出能够利用以下的一种机制用于不同的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图分析任务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Node-level输出用于点回归和分类任务。图卷积模型直接给定节点的潜在表示，然后一个多层感知机或者softmax层用作GCN最后一层。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Edge-level输出与边分类和链路预测任务相关。为了预测一条边的便签或者连接强度，附加函数从图卷积模型中提取两个节点的潜在表示作为输入。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Graph-level输出和图分类任务相关，池化模块用于粗化（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coarse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）一个图为子图或者对节点表示求和/求平均，以获得图级别上的紧凑表示。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>
          <a:xfrm>
            <a:off x="647700" y="836295"/>
            <a:ext cx="10515600" cy="53409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GCNs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基于图谱的GCN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spectral-based：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从图信号处理的角度引入滤波器来定义图卷积，此使图卷积被解释为从图信号中去除噪声。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从研究的时间进程来看：首先研究GSP（graph signal processing）的学者定义了graph上的傅里叶变换，进而定义了graph上的卷积，最后与深度学习结合提出了Graph convolutional network.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Q1 什么是Spectral graph theory？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简单的概括就是**借助于图的拉普拉斯矩阵的特征值和特征向量来研究图的性质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i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46430"/>
            <a:ext cx="10515600" cy="5530850"/>
          </a:xfrm>
        </p:spPr>
        <p:txBody>
          <a:bodyPr/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拉普拉斯矩阵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Graph Fourier Transformation及Graph Convolution定义都用到图的拉普拉斯矩阵，那么首先来介绍一下拉普拉斯矩阵。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对于图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G=(V,E)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，其Laplacian 矩阵的定义为 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L=D-A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，其中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是Laplacian 矩阵，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是顶点的度矩阵（对角矩阵）,对角线上元素依次为各个顶点的度，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是图的邻接矩阵。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070" y="3418840"/>
            <a:ext cx="8354695" cy="1875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>
          <a:xfrm>
            <a:off x="647700" y="836295"/>
            <a:ext cx="10515600" cy="5340985"/>
          </a:xfrm>
        </p:spPr>
        <p:txBody>
          <a:bodyPr/>
          <a:p>
            <a:pPr>
              <a:buFont typeface="Wingdings" panose="05000000000000000000" charset="0"/>
              <a:buChar char="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基于空间的GCN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spatial-based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将图卷积表示为来自邻居节点的特征信息的结合。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提取拓扑图上的空间特征，就是把每个顶点的相邻neighbors找出来。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a.按照什么条件去找中心vertex的neighbors，如何确定receptive filed？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b.确定了receptive field之后，按照什么方式处理包含不同数目neighbors的特征？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Learning Convolutional Neural Networks for Graphs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4198620"/>
            <a:ext cx="10058400" cy="1585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810" y="932180"/>
            <a:ext cx="9783445" cy="4046855"/>
          </a:xfrm>
        </p:spPr>
        <p:txBody>
          <a:bodyPr>
            <a:normAutofit fontScale="90000"/>
          </a:bodyPr>
          <a:p>
            <a:r>
              <a:rPr lang="zh-CN" altLang="en-US" sz="3200" b="0">
                <a:latin typeface="微软雅黑" panose="020B0503020204020204" charset="-122"/>
                <a:ea typeface="微软雅黑" panose="020B0503020204020204" charset="-122"/>
              </a:rPr>
              <a:t>欧式距离：</a:t>
            </a:r>
            <a:br>
              <a:rPr lang="zh-CN" altLang="en-US" sz="3200" b="0"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zh-CN" altLang="en-US" sz="3200" b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</a:rPr>
              <a:t>针对二维平面，欧式距离就是sqrt(x^2+y^2);</a:t>
            </a:r>
            <a:br>
              <a:rPr lang="zh-CN" altLang="en-US" sz="2800" b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</a:rPr>
              <a:t>欧式距离指在m维空间中两个点之间的真实距离，或者向量的自然长度（即该点到原点的距离）。</a:t>
            </a:r>
            <a:br>
              <a:rPr lang="zh-CN" altLang="en-US" sz="2800" b="0"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zh-CN" altLang="en-US" sz="2800" b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</a:rPr>
              <a:t>在二维和三维空间中的欧氏距离就是两点之间的实际距离。</a:t>
            </a:r>
            <a:br>
              <a:rPr lang="zh-CN" altLang="en-US" sz="2800" b="0"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zh-CN" altLang="en-US" sz="2800" b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类似于grids, sequences… 这样的数据，例如图像就可以看作是2D的grid数据，语音信号就可以看作是1D的grid数据。</a:t>
            </a:r>
            <a:br>
              <a:rPr lang="zh-CN" altLang="en-US" sz="2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800" b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１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9445" y="1025525"/>
            <a:ext cx="3219450" cy="3057525"/>
          </a:xfrm>
          <a:prstGeom prst="rect">
            <a:avLst/>
          </a:prstGeom>
        </p:spPr>
      </p:pic>
      <p:pic>
        <p:nvPicPr>
          <p:cNvPr id="5" name="图片 4" descr="２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895" y="1263650"/>
            <a:ext cx="3267075" cy="2819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04315" y="4272915"/>
            <a:ext cx="40303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（a）2D卷积。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对图表进行分析，图像中的每个像素都被视为一个节点，其中邻居由过滤器大小决定。 2D卷积采用红色节点及其邻居的像素值的加权平均值。 节点的邻居是有序的并且具有固定的大小。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6895" y="4272915"/>
            <a:ext cx="39585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（b）带GCN的图形自动编码器。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编码器使用GCN层为每个节点获得潜在的重新表示。 解码器计算编码器产生的节点潜在表示之间的成对距离。 在应用非线性激活函数之后，解码器重建图形邻接矩阵。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25" y="497840"/>
            <a:ext cx="6300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2D Convolution vs. Graph Convolution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３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1640" y="1946910"/>
            <a:ext cx="5543550" cy="3524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6265" y="699770"/>
            <a:ext cx="7419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Network Embedding v.s. Graph Neural Networks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2170" y="1541145"/>
            <a:ext cx="10106025" cy="3629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2170" y="513715"/>
            <a:ext cx="4245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GNN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有关符号定义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8150" y="1042035"/>
            <a:ext cx="5829300" cy="3343275"/>
          </a:xfrm>
          <a:prstGeom prst="rect">
            <a:avLst/>
          </a:prstGeom>
        </p:spPr>
      </p:pic>
      <p:pic>
        <p:nvPicPr>
          <p:cNvPr id="7" name="图片 6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0" y="2709545"/>
            <a:ext cx="5762625" cy="933450"/>
          </a:xfrm>
          <a:prstGeom prst="rect">
            <a:avLst/>
          </a:prstGeom>
        </p:spPr>
      </p:pic>
      <p:pic>
        <p:nvPicPr>
          <p:cNvPr id="8" name="图片 7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145" y="3539490"/>
            <a:ext cx="5343525" cy="542925"/>
          </a:xfrm>
          <a:prstGeom prst="rect">
            <a:avLst/>
          </a:prstGeom>
        </p:spPr>
      </p:pic>
      <p:pic>
        <p:nvPicPr>
          <p:cNvPr id="9" name="图片 8" descr="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970" y="5133975"/>
            <a:ext cx="5715000" cy="1047750"/>
          </a:xfrm>
          <a:prstGeom prst="rect">
            <a:avLst/>
          </a:prstGeom>
        </p:spPr>
      </p:pic>
      <p:sp>
        <p:nvSpPr>
          <p:cNvPr id="10" name="右弧形箭头 9"/>
          <p:cNvSpPr/>
          <p:nvPr/>
        </p:nvSpPr>
        <p:spPr>
          <a:xfrm rot="17280000">
            <a:off x="6584950" y="1445895"/>
            <a:ext cx="494030" cy="1360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7108825" y="4274820"/>
            <a:ext cx="181610" cy="777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图神经网络（</a:t>
            </a:r>
            <a:r>
              <a:rPr lang="en-US" alt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GNN</a:t>
            </a: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）的一个基本思想，就是基于节点的局部邻居信息对节点进行embedding。直观来讲，就是通过神经网络来聚合每个节点及其周围节点的信息。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内容占位符 3" descr="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5085" y="1281430"/>
            <a:ext cx="9020175" cy="3724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635" y="5255260"/>
            <a:ext cx="63411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、节点在每一层都会有embedding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、模型可以达到任意深度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、第零层的节点的embedding就是他的输入特征向量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</a:rPr>
              <a:t>节点如何获取它的邻居节点的信息。最基本的想法就是聚合一个节点的邻居节点信息时，采用平均的方法，并使用神经网络作聚合操作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 descr="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8725" y="1584325"/>
            <a:ext cx="935355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内容占位符 7" descr="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2955" y="3991610"/>
            <a:ext cx="4152900" cy="838200"/>
          </a:xfrm>
          <a:prstGeom prst="rect">
            <a:avLst/>
          </a:prstGeom>
        </p:spPr>
      </p:pic>
      <p:sp>
        <p:nvSpPr>
          <p:cNvPr id="9" name="标题 8"/>
          <p:cNvSpPr/>
          <p:nvPr>
            <p:ph type="title"/>
          </p:nvPr>
        </p:nvSpPr>
        <p:spPr/>
        <p:txBody>
          <a:bodyPr/>
          <a:p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GCN 的逐层传播规则 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2955" y="5001895"/>
            <a:ext cx="99618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l+1 表示 l 层之后一层。在 l=0 层，H 矩阵是输入的图矩阵 G。W 是神经网络第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层的参数矩阵，A 和 D 分别是邻接矩阵和度矩阵。激活函数（非线性） σ 可根据情况选择，比如 ReLU 函数。（当信息运动到下一层时，网络通过逐层传播传递所有消息）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34940" y="4226560"/>
            <a:ext cx="30130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Kipf &amp; Welling(ICLR 2017)</a:t>
            </a:r>
            <a:endParaRPr lang="zh-CN" altLang="en-US"/>
          </a:p>
        </p:txBody>
      </p:sp>
      <p:pic>
        <p:nvPicPr>
          <p:cNvPr id="12" name="图片 11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" y="1185545"/>
            <a:ext cx="2935605" cy="5219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806825" y="1308735"/>
            <a:ext cx="75831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wl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是神经网第l层的参数矩阵，σ是非线性的激活函数，比如ReLU。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5000" y="2359660"/>
            <a:ext cx="342265" cy="105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50210" y="2359660"/>
            <a:ext cx="77946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给模型加两个限制：</a:t>
            </a:r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、对邻接矩阵A加上一个单位矩阵I强制变成带自循环的邻接矩阵。</a:t>
            </a:r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、正规化A。</a:t>
            </a:r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1956</Words>
  <Application>WPS 演示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宋体</vt:lpstr>
      <vt:lpstr>Wingdings</vt:lpstr>
      <vt:lpstr>Arial Unicode MS</vt:lpstr>
      <vt:lpstr>Arial Black</vt:lpstr>
      <vt:lpstr>微软雅黑</vt:lpstr>
      <vt:lpstr>华文仿宋</vt:lpstr>
      <vt:lpstr>华文细黑</vt:lpstr>
      <vt:lpstr>AR PL UKai TW MBE</vt:lpstr>
      <vt:lpstr>文泉驿微米黑</vt:lpstr>
      <vt:lpstr>等线</vt:lpstr>
      <vt:lpstr>隶书</vt:lpstr>
      <vt:lpstr>黑体</vt:lpstr>
      <vt:lpstr>Times New Roman</vt:lpstr>
      <vt:lpstr>新宋体</vt:lpstr>
      <vt:lpstr>DejaVu Sans</vt:lpstr>
      <vt:lpstr>Wingdings</vt:lpstr>
      <vt:lpstr>BatangChe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节点如何获取它的邻居节点的信息。最基本的想法就是聚合一个节点的邻居节点信息时，采用平均的方法，并使用神经网络作聚合操作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yukki</dc:creator>
  <cp:lastModifiedBy>yukki</cp:lastModifiedBy>
  <cp:revision>12</cp:revision>
  <dcterms:created xsi:type="dcterms:W3CDTF">2019-10-18T00:50:32Z</dcterms:created>
  <dcterms:modified xsi:type="dcterms:W3CDTF">2019-10-18T00:50:32Z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