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85" r:id="rId2"/>
    <p:sldId id="390" r:id="rId3"/>
    <p:sldId id="414" r:id="rId4"/>
    <p:sldId id="415" r:id="rId5"/>
    <p:sldId id="416" r:id="rId6"/>
    <p:sldId id="417" r:id="rId7"/>
    <p:sldId id="418" r:id="rId8"/>
    <p:sldId id="419" r:id="rId9"/>
    <p:sldId id="420" r:id="rId10"/>
    <p:sldId id="421" r:id="rId11"/>
    <p:sldId id="426" r:id="rId12"/>
    <p:sldId id="422" r:id="rId13"/>
    <p:sldId id="423" r:id="rId14"/>
    <p:sldId id="424" r:id="rId15"/>
    <p:sldId id="425" r:id="rId16"/>
    <p:sldId id="427" r:id="rId17"/>
    <p:sldId id="428" r:id="rId18"/>
    <p:sldId id="429" r:id="rId19"/>
    <p:sldId id="430" r:id="rId20"/>
    <p:sldId id="431" r:id="rId21"/>
    <p:sldId id="433" r:id="rId22"/>
    <p:sldId id="31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2" d="100"/>
          <a:sy n="92" d="100"/>
        </p:scale>
        <p:origin x="64" y="112"/>
      </p:cViewPr>
      <p:guideLst>
        <p:guide orient="horz" pos="213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2020/5/12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0" y="0"/>
            <a:ext cx="12192000" cy="6856551"/>
            <a:chOff x="0" y="0"/>
            <a:chExt cx="12192000" cy="6856551"/>
          </a:xfrm>
        </p:grpSpPr>
        <p:pic>
          <p:nvPicPr>
            <p:cNvPr id="5" name="图片 4"/>
            <p:cNvPicPr>
              <a:picLocks noChangeAspect="1"/>
            </p:cNvPicPr>
            <p:nvPr/>
          </p:nvPicPr>
          <p:blipFill rotWithShape="1">
            <a:blip r:embed="rId2" cstate="screen"/>
            <a:srcRect r="-1"/>
            <a:stretch>
              <a:fillRect/>
            </a:stretch>
          </p:blipFill>
          <p:spPr>
            <a:xfrm flipH="1">
              <a:off x="1724400" y="0"/>
              <a:ext cx="10467600" cy="6855102"/>
            </a:xfrm>
            <a:prstGeom prst="rect">
              <a:avLst/>
            </a:prstGeom>
          </p:spPr>
        </p:pic>
        <p:pic>
          <p:nvPicPr>
            <p:cNvPr id="6" name="图片 5"/>
            <p:cNvPicPr>
              <a:picLocks noChangeAspect="1"/>
            </p:cNvPicPr>
            <p:nvPr/>
          </p:nvPicPr>
          <p:blipFill rotWithShape="1">
            <a:blip r:embed="rId3" cstate="screen"/>
            <a:srcRect r="-35"/>
            <a:stretch>
              <a:fillRect/>
            </a:stretch>
          </p:blipFill>
          <p:spPr>
            <a:xfrm flipH="1">
              <a:off x="0" y="1449"/>
              <a:ext cx="2095500" cy="6855102"/>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斜纹 3"/>
          <p:cNvSpPr/>
          <p:nvPr userDrawn="1"/>
        </p:nvSpPr>
        <p:spPr>
          <a:xfrm>
            <a:off x="0" y="0"/>
            <a:ext cx="2068025" cy="1688841"/>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4.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7.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4.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8"/>
          <p:cNvSpPr txBox="1"/>
          <p:nvPr/>
        </p:nvSpPr>
        <p:spPr>
          <a:xfrm>
            <a:off x="555653" y="2018715"/>
            <a:ext cx="11080750" cy="1076325"/>
          </a:xfrm>
          <a:prstGeom prst="rect">
            <a:avLst/>
          </a:prstGeom>
          <a:noFill/>
        </p:spPr>
        <p:txBody>
          <a:bodyPr wrap="none" rtlCol="0">
            <a:spAutoFit/>
          </a:bodyPr>
          <a:lstStyle/>
          <a:p>
            <a:pPr algn="ctr"/>
            <a:r>
              <a:rPr lang="zh-CN" altLang="en-US" sz="3200" dirty="0">
                <a:solidFill>
                  <a:srgbClr val="3C767A"/>
                </a:solidFill>
                <a:latin typeface="等线" panose="02010600030101010101" pitchFamily="2" charset="-122"/>
                <a:ea typeface="等线" panose="02010600030101010101" pitchFamily="2" charset="-122"/>
              </a:rPr>
              <a:t>HAN-ECG: An Interpretable Atrial Fibrillation Detection Model </a:t>
            </a:r>
          </a:p>
          <a:p>
            <a:pPr algn="ctr"/>
            <a:r>
              <a:rPr lang="zh-CN" altLang="en-US" sz="3200" dirty="0">
                <a:solidFill>
                  <a:srgbClr val="3C767A"/>
                </a:solidFill>
                <a:latin typeface="等线" panose="02010600030101010101" pitchFamily="2" charset="-122"/>
                <a:ea typeface="等线" panose="02010600030101010101" pitchFamily="2" charset="-122"/>
              </a:rPr>
              <a:t>Using Hierarchical Attention Networks</a:t>
            </a:r>
          </a:p>
        </p:txBody>
      </p:sp>
      <p:sp>
        <p:nvSpPr>
          <p:cNvPr id="30" name="_3"/>
          <p:cNvSpPr/>
          <p:nvPr/>
        </p:nvSpPr>
        <p:spPr>
          <a:xfrm>
            <a:off x="5699788" y="4966819"/>
            <a:ext cx="792480" cy="460375"/>
          </a:xfrm>
          <a:prstGeom prst="rect">
            <a:avLst/>
          </a:prstGeom>
          <a:effectLst/>
        </p:spPr>
        <p:txBody>
          <a:bodyPr wrap="none">
            <a:spAutoFit/>
          </a:bodyPr>
          <a:lstStyle/>
          <a:p>
            <a:r>
              <a:rPr lang="zh-CN" altLang="en-US" sz="2400" dirty="0">
                <a:solidFill>
                  <a:schemeClr val="accent2">
                    <a:lumMod val="65000"/>
                    <a:lumOff val="35000"/>
                  </a:schemeClr>
                </a:solidFill>
                <a:latin typeface="Agency FB" panose="020B0503020202020204" pitchFamily="34" charset="0"/>
                <a:ea typeface="造字工房力黑（非商用）常规体" pitchFamily="50" charset="-122"/>
              </a:rPr>
              <a:t>李安</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686560"/>
            <a:ext cx="10409555" cy="368300"/>
          </a:xfrm>
          <a:prstGeom prst="rect">
            <a:avLst/>
          </a:prstGeom>
          <a:noFill/>
          <a:ln w="9525">
            <a:noFill/>
          </a:ln>
        </p:spPr>
        <p:txBody>
          <a:bodyPr wrap="square">
            <a:spAutoFit/>
          </a:bodyPr>
          <a:lstStyle/>
          <a:p>
            <a:pPr indent="0"/>
            <a:r>
              <a:rPr lang="en-US">
                <a:cs typeface="宋体" charset="0"/>
                <a:sym typeface="+mn-ea"/>
              </a:rPr>
              <a:t>•Model-Wave Encoder and Wave Attention</a:t>
            </a:r>
          </a:p>
        </p:txBody>
      </p:sp>
      <p:sp>
        <p:nvSpPr>
          <p:cNvPr id="8" name="文本框 7"/>
          <p:cNvSpPr txBox="1"/>
          <p:nvPr/>
        </p:nvSpPr>
        <p:spPr>
          <a:xfrm>
            <a:off x="1380490" y="2275205"/>
            <a:ext cx="10153419" cy="2118529"/>
          </a:xfrm>
          <a:prstGeom prst="rect">
            <a:avLst/>
          </a:prstGeom>
          <a:noFill/>
        </p:spPr>
        <p:txBody>
          <a:bodyPr wrap="square" rtlCol="0" anchor="t">
            <a:spAutoFit/>
          </a:bodyPr>
          <a:lstStyle/>
          <a:p>
            <a:pPr>
              <a:lnSpc>
                <a:spcPct val="150000"/>
              </a:lnSpc>
            </a:pPr>
            <a:r>
              <a:rPr lang="zh-CN" altLang="en-US" dirty="0"/>
              <a:t>A sequence of waves, wave</a:t>
            </a:r>
            <a:r>
              <a:rPr lang="zh-CN" altLang="en-US" baseline="-25000" dirty="0"/>
              <a:t>it</a:t>
            </a:r>
            <a:r>
              <a:rPr lang="zh-CN" altLang="en-US" dirty="0"/>
              <a:t> t ∈ [1,T</a:t>
            </a:r>
            <a:r>
              <a:rPr lang="zh-CN" altLang="en-US" baseline="-25000" dirty="0"/>
              <a:t>i</a:t>
            </a:r>
            <a:r>
              <a:rPr lang="zh-CN" altLang="en-US" dirty="0"/>
              <a:t>], for i</a:t>
            </a:r>
            <a:r>
              <a:rPr lang="zh-CN" altLang="en-US" baseline="30000" dirty="0"/>
              <a:t>t</a:t>
            </a:r>
            <a:r>
              <a:rPr lang="en-US" altLang="zh-CN" baseline="30000" dirty="0"/>
              <a:t>h</a:t>
            </a:r>
            <a:r>
              <a:rPr lang="zh-CN" altLang="en-US" dirty="0"/>
              <a:t> heartbeat, is fed into BiRNN to encode the wave sequence. The forward network of the BiRNN gets the heartbeat, i in a normal time order of waves from wave</a:t>
            </a:r>
            <a:r>
              <a:rPr lang="zh-CN" altLang="en-US" baseline="-25000" dirty="0"/>
              <a:t>i1 </a:t>
            </a:r>
            <a:r>
              <a:rPr lang="zh-CN" altLang="en-US" dirty="0"/>
              <a:t>towave</a:t>
            </a:r>
            <a:r>
              <a:rPr lang="zh-CN" altLang="en-US" baseline="-25000" dirty="0"/>
              <a:t>iT</a:t>
            </a:r>
            <a:r>
              <a:rPr lang="zh-CN" altLang="en-US" dirty="0"/>
              <a:t> and the backward network gets the heartbeat, i in a reverse time order of waves from wave</a:t>
            </a:r>
            <a:r>
              <a:rPr lang="zh-CN" altLang="en-US" baseline="-25000" dirty="0"/>
              <a:t>iT</a:t>
            </a:r>
            <a:r>
              <a:rPr lang="zh-CN" altLang="en-US" dirty="0"/>
              <a:t> to wave</a:t>
            </a:r>
            <a:r>
              <a:rPr lang="zh-CN" altLang="en-US" baseline="-25000" dirty="0"/>
              <a:t>i1</a:t>
            </a:r>
            <a:r>
              <a:rPr lang="zh-CN" altLang="en-US" dirty="0"/>
              <a:t>. Then, the BiRNN outputs, h</a:t>
            </a:r>
            <a:r>
              <a:rPr lang="zh-CN" altLang="en-US" baseline="-25000" dirty="0"/>
              <a:t>it</a:t>
            </a:r>
            <a:r>
              <a:rPr lang="zh-CN" altLang="en-US" dirty="0"/>
              <a:t> representing a low dimensional latent vector representation of the heartbeat, i</a:t>
            </a:r>
            <a:r>
              <a:rPr lang="en-US" altLang="zh-CN" dirty="0"/>
              <a:t>.</a:t>
            </a:r>
            <a:endParaRPr lang="zh-CN" altLang="en-US" dirty="0"/>
          </a:p>
        </p:txBody>
      </p:sp>
    </p:spTree>
    <p:custDataLst>
      <p:tags r:id="rId1"/>
    </p:custData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686560"/>
            <a:ext cx="10409555" cy="368300"/>
          </a:xfrm>
          <a:prstGeom prst="rect">
            <a:avLst/>
          </a:prstGeom>
          <a:noFill/>
          <a:ln w="9525">
            <a:noFill/>
          </a:ln>
        </p:spPr>
        <p:txBody>
          <a:bodyPr wrap="square">
            <a:spAutoFit/>
          </a:bodyPr>
          <a:lstStyle/>
          <a:p>
            <a:pPr indent="0"/>
            <a:r>
              <a:rPr lang="en-US">
                <a:cs typeface="宋体" charset="0"/>
                <a:sym typeface="+mn-ea"/>
              </a:rPr>
              <a:t>•Model-Wave Encoder and Wave Attention</a:t>
            </a:r>
          </a:p>
        </p:txBody>
      </p:sp>
      <p:pic>
        <p:nvPicPr>
          <p:cNvPr id="3" name="图片 2"/>
          <p:cNvPicPr>
            <a:picLocks noChangeAspect="1"/>
          </p:cNvPicPr>
          <p:nvPr/>
        </p:nvPicPr>
        <p:blipFill>
          <a:blip r:embed="rId5"/>
          <a:stretch>
            <a:fillRect/>
          </a:stretch>
        </p:blipFill>
        <p:spPr>
          <a:xfrm>
            <a:off x="3044883" y="2054860"/>
            <a:ext cx="4686300" cy="3028950"/>
          </a:xfrm>
          <a:prstGeom prst="rect">
            <a:avLst/>
          </a:prstGeom>
        </p:spPr>
      </p:pic>
      <p:sp>
        <p:nvSpPr>
          <p:cNvPr id="4" name="文本框 3"/>
          <p:cNvSpPr txBox="1"/>
          <p:nvPr/>
        </p:nvSpPr>
        <p:spPr>
          <a:xfrm>
            <a:off x="1334135" y="5426710"/>
            <a:ext cx="10282555" cy="922020"/>
          </a:xfrm>
          <a:prstGeom prst="rect">
            <a:avLst/>
          </a:prstGeom>
          <a:noFill/>
        </p:spPr>
        <p:txBody>
          <a:bodyPr wrap="square" rtlCol="0" anchor="t">
            <a:spAutoFit/>
          </a:bodyPr>
          <a:lstStyle/>
          <a:p>
            <a:r>
              <a:rPr lang="zh-CN" altLang="en-US"/>
              <a:t>all waves of a heartbeat do not have the same weights in representing the heartbeat. Therefore, an attention mechanism is able to extract the relevant waves of the heartbeat that contribute more to the meaning of the heartbeat.</a:t>
            </a:r>
          </a:p>
        </p:txBody>
      </p:sp>
      <p:pic>
        <p:nvPicPr>
          <p:cNvPr id="6" name="图片 5"/>
          <p:cNvPicPr>
            <a:picLocks noChangeAspect="1"/>
          </p:cNvPicPr>
          <p:nvPr/>
        </p:nvPicPr>
        <p:blipFill>
          <a:blip r:embed="rId6"/>
          <a:stretch>
            <a:fillRect/>
          </a:stretch>
        </p:blipFill>
        <p:spPr>
          <a:xfrm>
            <a:off x="8460105" y="3038475"/>
            <a:ext cx="2933700" cy="781050"/>
          </a:xfrm>
          <a:prstGeom prst="rect">
            <a:avLst/>
          </a:prstGeom>
        </p:spPr>
      </p:pic>
    </p:spTree>
    <p:custDataLst>
      <p:tags r:id="rId1"/>
    </p:custData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686560"/>
            <a:ext cx="10409555" cy="368300"/>
          </a:xfrm>
          <a:prstGeom prst="rect">
            <a:avLst/>
          </a:prstGeom>
          <a:noFill/>
          <a:ln w="9525">
            <a:noFill/>
          </a:ln>
        </p:spPr>
        <p:txBody>
          <a:bodyPr wrap="square">
            <a:spAutoFit/>
          </a:bodyPr>
          <a:lstStyle/>
          <a:p>
            <a:pPr indent="0"/>
            <a:r>
              <a:rPr lang="en-US">
                <a:cs typeface="宋体" charset="0"/>
                <a:sym typeface="+mn-ea"/>
              </a:rPr>
              <a:t>•Model-Beat Encoder and Beat Attention</a:t>
            </a:r>
          </a:p>
        </p:txBody>
      </p:sp>
      <p:sp>
        <p:nvSpPr>
          <p:cNvPr id="3" name="文本框 2"/>
          <p:cNvSpPr txBox="1"/>
          <p:nvPr/>
        </p:nvSpPr>
        <p:spPr>
          <a:xfrm>
            <a:off x="1270635" y="2430780"/>
            <a:ext cx="10104755" cy="1200329"/>
          </a:xfrm>
          <a:prstGeom prst="rect">
            <a:avLst/>
          </a:prstGeom>
          <a:noFill/>
        </p:spPr>
        <p:txBody>
          <a:bodyPr wrap="square" rtlCol="0" anchor="t">
            <a:spAutoFit/>
          </a:bodyPr>
          <a:lstStyle/>
          <a:p>
            <a:r>
              <a:rPr lang="zh-CN" altLang="en-US" dirty="0"/>
              <a:t>the BiRNN of the beat encoder part takes a sequence of wave context vectors, b</a:t>
            </a:r>
            <a:r>
              <a:rPr lang="zh-CN" altLang="en-US" baseline="-25000" dirty="0"/>
              <a:t>i </a:t>
            </a:r>
            <a:r>
              <a:rPr lang="zh-CN" altLang="en-US" dirty="0"/>
              <a:t>(i ∈ [1, B]) as input and produces vectors, h</a:t>
            </a:r>
            <a:r>
              <a:rPr lang="zh-CN" altLang="en-US" baseline="-25000" dirty="0"/>
              <a:t>i</a:t>
            </a:r>
            <a:r>
              <a:rPr lang="zh-CN" altLang="en-US" dirty="0"/>
              <a:t> (i ∈ [1, B]) which are latent representations of the input heartbeats. To put emphasise on the more important heartbeats in triggering the arrhythmia, another attention mechanism is used on the heartbeat level.</a:t>
            </a:r>
          </a:p>
        </p:txBody>
      </p:sp>
      <p:pic>
        <p:nvPicPr>
          <p:cNvPr id="4" name="图片 3"/>
          <p:cNvPicPr>
            <a:picLocks noChangeAspect="1"/>
          </p:cNvPicPr>
          <p:nvPr/>
        </p:nvPicPr>
        <p:blipFill>
          <a:blip r:embed="rId5"/>
          <a:stretch>
            <a:fillRect/>
          </a:stretch>
        </p:blipFill>
        <p:spPr>
          <a:xfrm>
            <a:off x="3693160" y="4554220"/>
            <a:ext cx="4233545" cy="892810"/>
          </a:xfrm>
          <a:prstGeom prst="rect">
            <a:avLst/>
          </a:prstGeom>
        </p:spPr>
      </p:pic>
    </p:spTree>
    <p:custDataLst>
      <p:tags r:id="rId1"/>
    </p:custData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686560"/>
            <a:ext cx="10409555" cy="368300"/>
          </a:xfrm>
          <a:prstGeom prst="rect">
            <a:avLst/>
          </a:prstGeom>
          <a:noFill/>
          <a:ln w="9525">
            <a:noFill/>
          </a:ln>
        </p:spPr>
        <p:txBody>
          <a:bodyPr wrap="square">
            <a:spAutoFit/>
          </a:bodyPr>
          <a:lstStyle/>
          <a:p>
            <a:pPr indent="0"/>
            <a:r>
              <a:rPr lang="en-US">
                <a:cs typeface="宋体" charset="0"/>
                <a:sym typeface="+mn-ea"/>
              </a:rPr>
              <a:t>•Model-Window Encoder and Window Attention</a:t>
            </a:r>
          </a:p>
        </p:txBody>
      </p:sp>
      <p:sp>
        <p:nvSpPr>
          <p:cNvPr id="3" name="文本框 2"/>
          <p:cNvSpPr txBox="1"/>
          <p:nvPr/>
        </p:nvSpPr>
        <p:spPr>
          <a:xfrm>
            <a:off x="1379855" y="2320925"/>
            <a:ext cx="10097135" cy="1198880"/>
          </a:xfrm>
          <a:prstGeom prst="rect">
            <a:avLst/>
          </a:prstGeom>
          <a:noFill/>
        </p:spPr>
        <p:txBody>
          <a:bodyPr wrap="square" rtlCol="0" anchor="t">
            <a:spAutoFit/>
          </a:bodyPr>
          <a:lstStyle/>
          <a:p>
            <a:r>
              <a:rPr lang="zh-CN" altLang="en-US"/>
              <a:t> we also consider a window level encoding module in which a window contains multiple heartbeats.</a:t>
            </a:r>
            <a:r>
              <a:rPr lang="zh-CN" altLang="en-US">
                <a:sym typeface="+mn-ea"/>
              </a:rPr>
              <a:t>The heartbeat context vectors,(r1,r2, . . . ,rB) are converted to a sequence of windows,</a:t>
            </a:r>
            <a:endParaRPr lang="zh-CN" altLang="en-US"/>
          </a:p>
          <a:p>
            <a:endParaRPr lang="zh-CN" altLang="en-US"/>
          </a:p>
        </p:txBody>
      </p:sp>
      <p:pic>
        <p:nvPicPr>
          <p:cNvPr id="6" name="图片 5"/>
          <p:cNvPicPr>
            <a:picLocks noChangeAspect="1"/>
          </p:cNvPicPr>
          <p:nvPr/>
        </p:nvPicPr>
        <p:blipFill>
          <a:blip r:embed="rId5"/>
          <a:stretch>
            <a:fillRect/>
          </a:stretch>
        </p:blipFill>
        <p:spPr>
          <a:xfrm>
            <a:off x="1449705" y="3290570"/>
            <a:ext cx="7533005" cy="3396615"/>
          </a:xfrm>
          <a:prstGeom prst="rect">
            <a:avLst/>
          </a:prstGeom>
        </p:spPr>
      </p:pic>
      <p:pic>
        <p:nvPicPr>
          <p:cNvPr id="8" name="图片 7"/>
          <p:cNvPicPr>
            <a:picLocks noChangeAspect="1"/>
          </p:cNvPicPr>
          <p:nvPr/>
        </p:nvPicPr>
        <p:blipFill>
          <a:blip r:embed="rId6"/>
          <a:stretch>
            <a:fillRect/>
          </a:stretch>
        </p:blipFill>
        <p:spPr>
          <a:xfrm>
            <a:off x="8773160" y="4574540"/>
            <a:ext cx="2819400" cy="828675"/>
          </a:xfrm>
          <a:prstGeom prst="rect">
            <a:avLst/>
          </a:prstGeom>
        </p:spPr>
      </p:pic>
    </p:spTree>
    <p:custDataLst>
      <p:tags r:id="rId1"/>
    </p:custData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686560"/>
            <a:ext cx="10409555" cy="368300"/>
          </a:xfrm>
          <a:prstGeom prst="rect">
            <a:avLst/>
          </a:prstGeom>
          <a:noFill/>
          <a:ln w="9525">
            <a:noFill/>
          </a:ln>
        </p:spPr>
        <p:txBody>
          <a:bodyPr wrap="square">
            <a:spAutoFit/>
          </a:bodyPr>
          <a:lstStyle/>
          <a:p>
            <a:pPr indent="0"/>
            <a:r>
              <a:rPr lang="en-US">
                <a:cs typeface="宋体" charset="0"/>
                <a:sym typeface="+mn-ea"/>
              </a:rPr>
              <a:t>•Model-Detection</a:t>
            </a:r>
          </a:p>
        </p:txBody>
      </p:sp>
      <p:sp>
        <p:nvSpPr>
          <p:cNvPr id="3" name="文本框 2"/>
          <p:cNvSpPr txBox="1"/>
          <p:nvPr/>
        </p:nvSpPr>
        <p:spPr>
          <a:xfrm>
            <a:off x="1270635" y="2361565"/>
            <a:ext cx="10107930" cy="1200329"/>
          </a:xfrm>
          <a:prstGeom prst="rect">
            <a:avLst/>
          </a:prstGeom>
          <a:noFill/>
        </p:spPr>
        <p:txBody>
          <a:bodyPr wrap="square" rtlCol="0" anchor="t">
            <a:spAutoFit/>
          </a:bodyPr>
          <a:lstStyle/>
          <a:p>
            <a:r>
              <a:rPr lang="zh-CN" altLang="en-US" dirty="0"/>
              <a:t> concatenate the window context vector, s and the last hidden state, em, to obtain a combined information of both vectors and then feed it into a shallow network followed by a softmax layer to produce a probability vector, p in which each element determines the probability of the input signal belonging to each class of interest(AF or non-AF)</a:t>
            </a:r>
          </a:p>
        </p:txBody>
      </p:sp>
      <p:pic>
        <p:nvPicPr>
          <p:cNvPr id="4" name="图片 3"/>
          <p:cNvPicPr>
            <a:picLocks noChangeAspect="1"/>
          </p:cNvPicPr>
          <p:nvPr/>
        </p:nvPicPr>
        <p:blipFill>
          <a:blip r:embed="rId5"/>
          <a:stretch>
            <a:fillRect/>
          </a:stretch>
        </p:blipFill>
        <p:spPr>
          <a:xfrm>
            <a:off x="4924425" y="4059555"/>
            <a:ext cx="1924050" cy="647700"/>
          </a:xfrm>
          <a:prstGeom prst="rect">
            <a:avLst/>
          </a:prstGeom>
        </p:spPr>
      </p:pic>
      <p:pic>
        <p:nvPicPr>
          <p:cNvPr id="6" name="图片 5"/>
          <p:cNvPicPr>
            <a:picLocks noChangeAspect="1"/>
          </p:cNvPicPr>
          <p:nvPr/>
        </p:nvPicPr>
        <p:blipFill>
          <a:blip r:embed="rId6"/>
          <a:stretch>
            <a:fillRect/>
          </a:stretch>
        </p:blipFill>
        <p:spPr>
          <a:xfrm>
            <a:off x="5290820" y="5312410"/>
            <a:ext cx="1190625" cy="447675"/>
          </a:xfrm>
          <a:prstGeom prst="rect">
            <a:avLst/>
          </a:prstGeom>
        </p:spPr>
      </p:pic>
    </p:spTree>
    <p:custDataLst>
      <p:tags r:id="rId1"/>
    </p:custData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686560"/>
            <a:ext cx="10409555" cy="368300"/>
          </a:xfrm>
          <a:prstGeom prst="rect">
            <a:avLst/>
          </a:prstGeom>
          <a:noFill/>
          <a:ln w="9525">
            <a:noFill/>
          </a:ln>
        </p:spPr>
        <p:txBody>
          <a:bodyPr wrap="square">
            <a:spAutoFit/>
          </a:bodyPr>
          <a:lstStyle/>
          <a:p>
            <a:pPr indent="0"/>
            <a:r>
              <a:rPr lang="en-US">
                <a:cs typeface="宋体" charset="0"/>
                <a:sym typeface="+mn-ea"/>
              </a:rPr>
              <a:t>•Model-Interpretation</a:t>
            </a:r>
          </a:p>
        </p:txBody>
      </p:sp>
      <p:sp>
        <p:nvSpPr>
          <p:cNvPr id="3" name="文本框 2"/>
          <p:cNvSpPr txBox="1"/>
          <p:nvPr/>
        </p:nvSpPr>
        <p:spPr>
          <a:xfrm>
            <a:off x="1506047" y="2364048"/>
            <a:ext cx="9923953" cy="2308324"/>
          </a:xfrm>
          <a:prstGeom prst="rect">
            <a:avLst/>
          </a:prstGeom>
          <a:noFill/>
        </p:spPr>
        <p:txBody>
          <a:bodyPr wrap="square" rtlCol="0" anchor="t">
            <a:spAutoFit/>
          </a:bodyPr>
          <a:lstStyle/>
          <a:p>
            <a:r>
              <a:rPr lang="zh-CN" altLang="en-US" dirty="0"/>
              <a:t> The proposed method has threelevels of the attention mechanism</a:t>
            </a:r>
            <a:r>
              <a:rPr lang="en-US" altLang="zh-CN" dirty="0"/>
              <a:t>:</a:t>
            </a:r>
          </a:p>
          <a:p>
            <a:endParaRPr lang="zh-CN" altLang="en-US" dirty="0"/>
          </a:p>
          <a:p>
            <a:pPr marL="285750" indent="-285750">
              <a:buFont typeface="Arial" panose="020B0604020202020204" pitchFamily="34" charset="0"/>
              <a:buChar char="•"/>
            </a:pPr>
            <a:r>
              <a:rPr lang="zh-CN" altLang="en-US" dirty="0"/>
              <a:t>the first level (i.e., the wave level)produces the wave weights, α</a:t>
            </a:r>
            <a:r>
              <a:rPr lang="zh-CN" altLang="en-US" baseline="-25000" dirty="0"/>
              <a:t>it</a:t>
            </a:r>
            <a:r>
              <a:rPr lang="zh-CN" altLang="en-US" dirty="0"/>
              <a:t> (t = 1, 2, ...,T</a:t>
            </a:r>
            <a:r>
              <a:rPr lang="zh-CN" altLang="en-US" baseline="-25000" dirty="0"/>
              <a:t>i</a:t>
            </a:r>
            <a:r>
              <a:rPr lang="zh-CN" altLang="en-US" dirty="0"/>
              <a:t>) representing the importance of the waves in a heartbeat</a:t>
            </a:r>
          </a:p>
          <a:p>
            <a:pPr marL="285750" indent="-285750">
              <a:buFont typeface="Arial" panose="020B0604020202020204" pitchFamily="34" charset="0"/>
              <a:buChar char="•"/>
            </a:pPr>
            <a:r>
              <a:rPr lang="zh-CN" altLang="en-US" dirty="0"/>
              <a:t>the second level (i.e., theheartbeat level) computes the heartbeat weights, α</a:t>
            </a:r>
            <a:r>
              <a:rPr lang="zh-CN" altLang="en-US" baseline="-25000" dirty="0"/>
              <a:t>i</a:t>
            </a:r>
            <a:r>
              <a:rPr lang="zh-CN" altLang="en-US" dirty="0"/>
              <a:t> (i = 1, 2, ..., B)showing the amount of the influence of each heartbeat on the occurrence of an arrhythmia, </a:t>
            </a:r>
          </a:p>
          <a:p>
            <a:pPr marL="285750" indent="-285750">
              <a:buFont typeface="Arial" panose="020B0604020202020204" pitchFamily="34" charset="0"/>
              <a:buChar char="•"/>
            </a:pPr>
            <a:r>
              <a:rPr lang="zh-CN" altLang="en-US" dirty="0"/>
              <a:t>third level (i.e., the window level)produces the window weights, γ</a:t>
            </a:r>
            <a:r>
              <a:rPr lang="zh-CN" altLang="en-US" baseline="-25000" dirty="0"/>
              <a:t>j </a:t>
            </a:r>
            <a:r>
              <a:rPr lang="zh-CN" altLang="en-US" dirty="0"/>
              <a:t>(j = 1, 2, ...,m) demonstratingthe importance of the combinations of the heartbeats. </a:t>
            </a:r>
          </a:p>
        </p:txBody>
      </p:sp>
    </p:spTree>
    <p:custDataLst>
      <p:tags r:id="rId1"/>
    </p:custData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686560"/>
            <a:ext cx="10409555" cy="368300"/>
          </a:xfrm>
          <a:prstGeom prst="rect">
            <a:avLst/>
          </a:prstGeom>
          <a:noFill/>
          <a:ln w="9525">
            <a:noFill/>
          </a:ln>
        </p:spPr>
        <p:txBody>
          <a:bodyPr wrap="square">
            <a:spAutoFit/>
          </a:bodyPr>
          <a:lstStyle/>
          <a:p>
            <a:pPr indent="0"/>
            <a:r>
              <a:rPr lang="en-US">
                <a:cs typeface="宋体" charset="0"/>
                <a:sym typeface="+mn-ea"/>
              </a:rPr>
              <a:t>•Model-Interpretation</a:t>
            </a:r>
          </a:p>
        </p:txBody>
      </p:sp>
      <p:pic>
        <p:nvPicPr>
          <p:cNvPr id="4" name="图片 3"/>
          <p:cNvPicPr>
            <a:picLocks noChangeAspect="1"/>
          </p:cNvPicPr>
          <p:nvPr/>
        </p:nvPicPr>
        <p:blipFill>
          <a:blip r:embed="rId5"/>
          <a:stretch>
            <a:fillRect/>
          </a:stretch>
        </p:blipFill>
        <p:spPr>
          <a:xfrm>
            <a:off x="2485390" y="2144395"/>
            <a:ext cx="7980045" cy="4479925"/>
          </a:xfrm>
          <a:prstGeom prst="rect">
            <a:avLst/>
          </a:prstGeom>
        </p:spPr>
      </p:pic>
    </p:spTree>
    <p:custDataLst>
      <p:tags r:id="rId1"/>
    </p:custData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686560"/>
            <a:ext cx="10409555" cy="368300"/>
          </a:xfrm>
          <a:prstGeom prst="rect">
            <a:avLst/>
          </a:prstGeom>
          <a:noFill/>
          <a:ln w="9525">
            <a:noFill/>
          </a:ln>
        </p:spPr>
        <p:txBody>
          <a:bodyPr wrap="square">
            <a:spAutoFit/>
          </a:bodyPr>
          <a:lstStyle/>
          <a:p>
            <a:pPr indent="0"/>
            <a:r>
              <a:rPr lang="en-US">
                <a:cs typeface="宋体" charset="0"/>
                <a:sym typeface="+mn-ea"/>
              </a:rPr>
              <a:t>•Model-Interpretation</a:t>
            </a:r>
          </a:p>
        </p:txBody>
      </p:sp>
      <p:pic>
        <p:nvPicPr>
          <p:cNvPr id="3" name="图片 2"/>
          <p:cNvPicPr>
            <a:picLocks noChangeAspect="1"/>
          </p:cNvPicPr>
          <p:nvPr/>
        </p:nvPicPr>
        <p:blipFill>
          <a:blip r:embed="rId5"/>
          <a:stretch>
            <a:fillRect/>
          </a:stretch>
        </p:blipFill>
        <p:spPr>
          <a:xfrm>
            <a:off x="1379855" y="2458720"/>
            <a:ext cx="9772650" cy="3314700"/>
          </a:xfrm>
          <a:prstGeom prst="rect">
            <a:avLst/>
          </a:prstGeom>
        </p:spPr>
      </p:pic>
    </p:spTree>
    <p:custDataLst>
      <p:tags r:id="rId1"/>
    </p:custData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3198495" cy="460375"/>
          </a:xfrm>
          <a:prstGeom prst="rect">
            <a:avLst/>
          </a:prstGeom>
          <a:noFill/>
        </p:spPr>
        <p:txBody>
          <a:bodyPr wrap="none" rtlCol="0" anchor="t">
            <a:spAutoFit/>
          </a:bodyPr>
          <a:lstStyle/>
          <a:p>
            <a:pPr algn="l"/>
            <a:r>
              <a:rPr lang="en-US" altLang="zh-CN" sz="2400">
                <a:solidFill>
                  <a:schemeClr val="accent1"/>
                </a:solidFill>
                <a:sym typeface="+mn-ea"/>
              </a:rPr>
              <a:t>Experimental Setup</a:t>
            </a:r>
          </a:p>
        </p:txBody>
      </p:sp>
      <p:sp>
        <p:nvSpPr>
          <p:cNvPr id="5" name="文本框 4"/>
          <p:cNvSpPr txBox="1"/>
          <p:nvPr/>
        </p:nvSpPr>
        <p:spPr>
          <a:xfrm>
            <a:off x="1270635" y="1652270"/>
            <a:ext cx="10409555" cy="3693319"/>
          </a:xfrm>
          <a:prstGeom prst="rect">
            <a:avLst/>
          </a:prstGeom>
          <a:noFill/>
          <a:ln w="9525">
            <a:noFill/>
          </a:ln>
        </p:spPr>
        <p:txBody>
          <a:bodyPr wrap="square">
            <a:spAutoFit/>
          </a:bodyPr>
          <a:lstStyle/>
          <a:p>
            <a:pPr indent="0"/>
            <a:r>
              <a:rPr lang="en-US" dirty="0">
                <a:cs typeface="宋体" charset="0"/>
                <a:sym typeface="+mn-ea"/>
              </a:rPr>
              <a:t>•The proposed approach is based on the hierarchical attention networks and has employed three levels of attention. To show the performance of this proposed model, in our experiments, we consider the model without the attention mechanism (denoted as RNN containing just the </a:t>
            </a:r>
            <a:r>
              <a:rPr lang="en-US" dirty="0" err="1">
                <a:cs typeface="宋体" charset="0"/>
                <a:sym typeface="+mn-ea"/>
              </a:rPr>
              <a:t>BiRNNs</a:t>
            </a:r>
            <a:r>
              <a:rPr lang="en-US" dirty="0">
                <a:cs typeface="宋体" charset="0"/>
                <a:sym typeface="+mn-ea"/>
              </a:rPr>
              <a:t>), one- (denoted as HAN-ECG1), two-(denoted as HAN-ECG2) and three- levels (denoted as HAN-ECG3) of the attention mechanism.</a:t>
            </a:r>
          </a:p>
          <a:p>
            <a:pPr indent="0"/>
            <a:endParaRPr lang="en-US" dirty="0">
              <a:cs typeface="宋体" charset="0"/>
              <a:sym typeface="+mn-ea"/>
            </a:endParaRPr>
          </a:p>
          <a:p>
            <a:pPr indent="0"/>
            <a:r>
              <a:rPr lang="en-US" dirty="0">
                <a:cs typeface="宋体" charset="0"/>
                <a:sym typeface="+mn-ea"/>
              </a:rPr>
              <a:t>•Applied a 10-fold cross-validation approach to evaluate the model.</a:t>
            </a:r>
          </a:p>
          <a:p>
            <a:pPr indent="0"/>
            <a:endParaRPr lang="en-US" dirty="0">
              <a:cs typeface="宋体" charset="0"/>
              <a:sym typeface="+mn-ea"/>
            </a:endParaRPr>
          </a:p>
          <a:p>
            <a:pPr indent="0"/>
            <a:r>
              <a:rPr lang="en-US" dirty="0">
                <a:cs typeface="宋体" charset="0"/>
                <a:sym typeface="+mn-ea"/>
              </a:rPr>
              <a:t>•The models were trained with a maximum of 25 epochs and mini-batches of size 64. </a:t>
            </a:r>
          </a:p>
          <a:p>
            <a:pPr indent="0"/>
            <a:endParaRPr lang="en-US" dirty="0">
              <a:cs typeface="宋体" charset="0"/>
              <a:sym typeface="+mn-ea"/>
            </a:endParaRPr>
          </a:p>
          <a:p>
            <a:pPr indent="0"/>
            <a:r>
              <a:rPr lang="en-US" dirty="0">
                <a:cs typeface="宋体" charset="0"/>
                <a:sym typeface="+mn-ea"/>
              </a:rPr>
              <a:t>•The Adam optimizer was used to minimize the loss, L with a learning rate α = 0.001. A drop-out technique with a probability of dropping of 0.5 to reduce the effect of the overfitting problem during the training. The number of layers for the </a:t>
            </a:r>
            <a:r>
              <a:rPr lang="en-US" dirty="0" err="1">
                <a:cs typeface="宋体" charset="0"/>
                <a:sym typeface="+mn-ea"/>
              </a:rPr>
              <a:t>BiRNNs</a:t>
            </a:r>
            <a:r>
              <a:rPr lang="en-US" dirty="0">
                <a:cs typeface="宋体" charset="0"/>
                <a:sym typeface="+mn-ea"/>
              </a:rPr>
              <a:t> ware set to 2</a:t>
            </a:r>
            <a:r>
              <a:rPr lang="en-US">
                <a:cs typeface="宋体" charset="0"/>
                <a:sym typeface="+mn-ea"/>
              </a:rPr>
              <a:t>. </a:t>
            </a:r>
            <a:endParaRPr lang="en-US" dirty="0">
              <a:cs typeface="宋体" charset="0"/>
              <a:sym typeface="+mn-ea"/>
            </a:endParaRPr>
          </a:p>
        </p:txBody>
      </p:sp>
    </p:spTree>
    <p:custDataLst>
      <p:tags r:id="rId1"/>
    </p:custData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1282700" cy="460375"/>
          </a:xfrm>
          <a:prstGeom prst="rect">
            <a:avLst/>
          </a:prstGeom>
          <a:noFill/>
        </p:spPr>
        <p:txBody>
          <a:bodyPr wrap="none" rtlCol="0" anchor="t">
            <a:spAutoFit/>
          </a:bodyPr>
          <a:lstStyle/>
          <a:p>
            <a:pPr algn="l"/>
            <a:r>
              <a:rPr lang="en-US" altLang="zh-CN" sz="2400">
                <a:solidFill>
                  <a:schemeClr val="accent1"/>
                </a:solidFill>
                <a:sym typeface="+mn-ea"/>
              </a:rPr>
              <a:t>Results</a:t>
            </a:r>
          </a:p>
        </p:txBody>
      </p:sp>
      <p:pic>
        <p:nvPicPr>
          <p:cNvPr id="4" name="图片 3"/>
          <p:cNvPicPr>
            <a:picLocks noChangeAspect="1"/>
          </p:cNvPicPr>
          <p:nvPr/>
        </p:nvPicPr>
        <p:blipFill>
          <a:blip r:embed="rId5"/>
          <a:stretch>
            <a:fillRect/>
          </a:stretch>
        </p:blipFill>
        <p:spPr>
          <a:xfrm>
            <a:off x="2430145" y="1353185"/>
            <a:ext cx="6751320" cy="3720465"/>
          </a:xfrm>
          <a:prstGeom prst="rect">
            <a:avLst/>
          </a:prstGeom>
        </p:spPr>
      </p:pic>
      <p:pic>
        <p:nvPicPr>
          <p:cNvPr id="6" name="图片 5"/>
          <p:cNvPicPr>
            <a:picLocks noChangeAspect="1"/>
          </p:cNvPicPr>
          <p:nvPr/>
        </p:nvPicPr>
        <p:blipFill>
          <a:blip r:embed="rId6"/>
          <a:stretch>
            <a:fillRect/>
          </a:stretch>
        </p:blipFill>
        <p:spPr>
          <a:xfrm>
            <a:off x="3386455" y="5203190"/>
            <a:ext cx="4838700" cy="1628775"/>
          </a:xfrm>
          <a:prstGeom prst="rect">
            <a:avLst/>
          </a:prstGeom>
        </p:spPr>
      </p:pic>
    </p:spTree>
    <p:custDataLst>
      <p:tags r:id="rId1"/>
    </p:custData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000885" cy="460375"/>
          </a:xfrm>
          <a:prstGeom prst="rect">
            <a:avLst/>
          </a:prstGeom>
          <a:noFill/>
        </p:spPr>
        <p:txBody>
          <a:bodyPr wrap="none" rtlCol="0" anchor="t">
            <a:spAutoFit/>
          </a:bodyPr>
          <a:lstStyle/>
          <a:p>
            <a:r>
              <a:rPr lang="en-US" altLang="zh-CN" sz="2400">
                <a:solidFill>
                  <a:schemeClr val="accent1"/>
                </a:solidFill>
                <a:sym typeface="+mn-ea"/>
              </a:rPr>
              <a:t>Background</a:t>
            </a:r>
          </a:p>
        </p:txBody>
      </p:sp>
      <p:sp>
        <p:nvSpPr>
          <p:cNvPr id="5" name="文本框 4"/>
          <p:cNvSpPr txBox="1"/>
          <p:nvPr/>
        </p:nvSpPr>
        <p:spPr>
          <a:xfrm>
            <a:off x="1270635" y="1732280"/>
            <a:ext cx="9675495" cy="2534027"/>
          </a:xfrm>
          <a:prstGeom prst="rect">
            <a:avLst/>
          </a:prstGeom>
          <a:noFill/>
          <a:ln w="9525">
            <a:noFill/>
          </a:ln>
        </p:spPr>
        <p:txBody>
          <a:bodyPr wrap="square">
            <a:spAutoFit/>
          </a:bodyPr>
          <a:lstStyle/>
          <a:p>
            <a:pPr indent="0">
              <a:lnSpc>
                <a:spcPct val="150000"/>
              </a:lnSpc>
            </a:pPr>
            <a:r>
              <a:rPr lang="en-US" b="0" dirty="0">
                <a:cs typeface="宋体" charset="0"/>
              </a:rPr>
              <a:t>Question: The cardiologist level performance in detecting this arrhythmia is often achieved by deep learning-based methods, however, they suffer from the lack of interpretability. </a:t>
            </a:r>
          </a:p>
          <a:p>
            <a:pPr indent="0">
              <a:lnSpc>
                <a:spcPct val="150000"/>
              </a:lnSpc>
            </a:pPr>
            <a:endParaRPr lang="en-US" dirty="0">
              <a:cs typeface="宋体" charset="0"/>
            </a:endParaRPr>
          </a:p>
          <a:p>
            <a:pPr indent="0">
              <a:lnSpc>
                <a:spcPct val="150000"/>
              </a:lnSpc>
            </a:pPr>
            <a:r>
              <a:rPr lang="en-US" b="0" dirty="0">
                <a:cs typeface="宋体" charset="0"/>
              </a:rPr>
              <a:t>The lack of interpretability is a common challenge toward a wide application of machine learning (ML)-based approaches in the healthcare which limits the trust of clinicians in such methods.</a:t>
            </a:r>
            <a:endParaRPr b="0" dirty="0">
              <a:cs typeface="宋体" charset="0"/>
            </a:endParaRPr>
          </a:p>
        </p:txBody>
      </p:sp>
    </p:spTree>
    <p:custDataLst>
      <p:tags r:id="rId1"/>
    </p:custData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1282700" cy="460375"/>
          </a:xfrm>
          <a:prstGeom prst="rect">
            <a:avLst/>
          </a:prstGeom>
          <a:noFill/>
        </p:spPr>
        <p:txBody>
          <a:bodyPr wrap="none" rtlCol="0" anchor="t">
            <a:spAutoFit/>
          </a:bodyPr>
          <a:lstStyle/>
          <a:p>
            <a:pPr algn="l"/>
            <a:r>
              <a:rPr lang="en-US" altLang="zh-CN" sz="2400">
                <a:solidFill>
                  <a:schemeClr val="accent1"/>
                </a:solidFill>
                <a:sym typeface="+mn-ea"/>
              </a:rPr>
              <a:t>Results</a:t>
            </a:r>
          </a:p>
        </p:txBody>
      </p:sp>
      <p:pic>
        <p:nvPicPr>
          <p:cNvPr id="3" name="图片 2"/>
          <p:cNvPicPr>
            <a:picLocks noChangeAspect="1"/>
          </p:cNvPicPr>
          <p:nvPr/>
        </p:nvPicPr>
        <p:blipFill>
          <a:blip r:embed="rId5"/>
          <a:stretch>
            <a:fillRect/>
          </a:stretch>
        </p:blipFill>
        <p:spPr>
          <a:xfrm>
            <a:off x="3408680" y="1488440"/>
            <a:ext cx="6341110" cy="4911090"/>
          </a:xfrm>
          <a:prstGeom prst="rect">
            <a:avLst/>
          </a:prstGeom>
        </p:spPr>
      </p:pic>
    </p:spTree>
    <p:custDataLst>
      <p:tags r:id="rId1"/>
    </p:custData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1282700" cy="460375"/>
          </a:xfrm>
          <a:prstGeom prst="rect">
            <a:avLst/>
          </a:prstGeom>
          <a:noFill/>
        </p:spPr>
        <p:txBody>
          <a:bodyPr wrap="none" rtlCol="0" anchor="t">
            <a:spAutoFit/>
          </a:bodyPr>
          <a:lstStyle/>
          <a:p>
            <a:pPr algn="l"/>
            <a:r>
              <a:rPr lang="en-US" altLang="zh-CN" sz="2400">
                <a:solidFill>
                  <a:schemeClr val="accent1"/>
                </a:solidFill>
                <a:sym typeface="+mn-ea"/>
              </a:rPr>
              <a:t>Results</a:t>
            </a:r>
          </a:p>
        </p:txBody>
      </p:sp>
      <p:pic>
        <p:nvPicPr>
          <p:cNvPr id="4" name="图片 3"/>
          <p:cNvPicPr>
            <a:picLocks noChangeAspect="1"/>
          </p:cNvPicPr>
          <p:nvPr/>
        </p:nvPicPr>
        <p:blipFill>
          <a:blip r:embed="rId5"/>
          <a:stretch>
            <a:fillRect/>
          </a:stretch>
        </p:blipFill>
        <p:spPr>
          <a:xfrm>
            <a:off x="3495040" y="1837690"/>
            <a:ext cx="5270500" cy="1785620"/>
          </a:xfrm>
          <a:prstGeom prst="rect">
            <a:avLst/>
          </a:prstGeom>
        </p:spPr>
      </p:pic>
      <p:pic>
        <p:nvPicPr>
          <p:cNvPr id="5" name="图片 4"/>
          <p:cNvPicPr>
            <a:picLocks noChangeAspect="1"/>
          </p:cNvPicPr>
          <p:nvPr/>
        </p:nvPicPr>
        <p:blipFill>
          <a:blip r:embed="rId6"/>
          <a:stretch>
            <a:fillRect/>
          </a:stretch>
        </p:blipFill>
        <p:spPr>
          <a:xfrm>
            <a:off x="3495040" y="4098925"/>
            <a:ext cx="5360035" cy="1609090"/>
          </a:xfrm>
          <a:prstGeom prst="rect">
            <a:avLst/>
          </a:prstGeom>
        </p:spPr>
      </p:pic>
      <p:sp>
        <p:nvSpPr>
          <p:cNvPr id="6" name="文本框 5"/>
          <p:cNvSpPr txBox="1"/>
          <p:nvPr/>
        </p:nvSpPr>
        <p:spPr>
          <a:xfrm>
            <a:off x="2662555" y="5708015"/>
            <a:ext cx="6934835" cy="275590"/>
          </a:xfrm>
          <a:prstGeom prst="rect">
            <a:avLst/>
          </a:prstGeom>
          <a:noFill/>
        </p:spPr>
        <p:txBody>
          <a:bodyPr wrap="square" rtlCol="0" anchor="t">
            <a:spAutoFit/>
          </a:bodyPr>
          <a:lstStyle/>
          <a:p>
            <a:r>
              <a:rPr lang="zh-CN" altLang="en-US" sz="1200"/>
              <a:t>MINA: Multilevel Knowledge-Guided Attention for Modeling Electrocardiography Signals</a:t>
            </a:r>
          </a:p>
        </p:txBody>
      </p:sp>
      <p:sp>
        <p:nvSpPr>
          <p:cNvPr id="8" name="文本框 7"/>
          <p:cNvSpPr txBox="1"/>
          <p:nvPr/>
        </p:nvSpPr>
        <p:spPr>
          <a:xfrm>
            <a:off x="2515870" y="3623310"/>
            <a:ext cx="8086725" cy="275590"/>
          </a:xfrm>
          <a:prstGeom prst="rect">
            <a:avLst/>
          </a:prstGeom>
          <a:noFill/>
        </p:spPr>
        <p:txBody>
          <a:bodyPr wrap="square" rtlCol="0" anchor="t">
            <a:spAutoFit/>
          </a:bodyPr>
          <a:lstStyle/>
          <a:p>
            <a:r>
              <a:rPr lang="zh-CN" altLang="en-US" sz="1200"/>
              <a:t>HAN-ECG: An Interpretable Atrial Fibrillation Detection Model Using Hierarchical Attention Networks</a:t>
            </a:r>
          </a:p>
        </p:txBody>
      </p:sp>
    </p:spTree>
    <p:custDataLst>
      <p:tags r:id="rId1"/>
    </p:custData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8"/>
          <p:cNvSpPr txBox="1"/>
          <p:nvPr/>
        </p:nvSpPr>
        <p:spPr>
          <a:xfrm>
            <a:off x="3936623" y="2921685"/>
            <a:ext cx="4318810" cy="1015663"/>
          </a:xfrm>
          <a:prstGeom prst="rect">
            <a:avLst/>
          </a:prstGeom>
          <a:noFill/>
        </p:spPr>
        <p:txBody>
          <a:bodyPr wrap="none" rtlCol="0">
            <a:spAutoFit/>
          </a:bodyPr>
          <a:lstStyle/>
          <a:p>
            <a:pPr algn="ctr"/>
            <a:r>
              <a:rPr lang="en-US" altLang="zh-CN" sz="6000" dirty="0">
                <a:solidFill>
                  <a:srgbClr val="3C767A"/>
                </a:solidFill>
                <a:latin typeface="Yu Gothic UI Semilight" panose="020B0400000000000000" pitchFamily="34" charset="-128"/>
                <a:ea typeface="Yu Gothic UI Semilight" panose="020B0400000000000000" pitchFamily="34" charset="-128"/>
              </a:rPr>
              <a:t>THANK YOU</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000885" cy="460375"/>
          </a:xfrm>
          <a:prstGeom prst="rect">
            <a:avLst/>
          </a:prstGeom>
          <a:noFill/>
        </p:spPr>
        <p:txBody>
          <a:bodyPr wrap="none" rtlCol="0" anchor="t">
            <a:spAutoFit/>
          </a:bodyPr>
          <a:lstStyle/>
          <a:p>
            <a:r>
              <a:rPr lang="en-US" altLang="zh-CN" sz="2400">
                <a:solidFill>
                  <a:schemeClr val="accent1"/>
                </a:solidFill>
                <a:sym typeface="+mn-ea"/>
              </a:rPr>
              <a:t>Background</a:t>
            </a:r>
          </a:p>
        </p:txBody>
      </p:sp>
      <p:sp>
        <p:nvSpPr>
          <p:cNvPr id="5" name="文本框 4"/>
          <p:cNvSpPr txBox="1"/>
          <p:nvPr/>
        </p:nvSpPr>
        <p:spPr>
          <a:xfrm>
            <a:off x="1270635" y="1732280"/>
            <a:ext cx="10002520" cy="3692525"/>
          </a:xfrm>
          <a:prstGeom prst="rect">
            <a:avLst/>
          </a:prstGeom>
          <a:noFill/>
          <a:ln w="9525">
            <a:noFill/>
          </a:ln>
        </p:spPr>
        <p:txBody>
          <a:bodyPr wrap="square">
            <a:spAutoFit/>
          </a:bodyPr>
          <a:lstStyle/>
          <a:p>
            <a:pPr indent="0"/>
            <a:r>
              <a:rPr lang="en-US" b="0">
                <a:cs typeface="宋体" charset="0"/>
              </a:rPr>
              <a:t>Answer:HAN-ECG, an interpretable bidirectional-recurrent-neural-network-based approach for the AF detection task. </a:t>
            </a:r>
          </a:p>
          <a:p>
            <a:pPr indent="0"/>
            <a:endParaRPr lang="en-US" b="0">
              <a:cs typeface="宋体" charset="0"/>
            </a:endParaRPr>
          </a:p>
          <a:p>
            <a:pPr indent="0"/>
            <a:r>
              <a:rPr lang="en-US" b="0">
                <a:cs typeface="宋体" charset="0"/>
              </a:rPr>
              <a:t>The HAN-ECG employs three attention mechanism levels to provide a multiresolution analysis of the patterns in ECG leading to AF. </a:t>
            </a:r>
          </a:p>
          <a:p>
            <a:pPr indent="0"/>
            <a:endParaRPr lang="en-US" b="0">
              <a:cs typeface="宋体" charset="0"/>
            </a:endParaRPr>
          </a:p>
          <a:p>
            <a:pPr indent="0"/>
            <a:r>
              <a:rPr lang="en-US" b="0">
                <a:cs typeface="宋体" charset="0"/>
              </a:rPr>
              <a:t>The first level, wave level, computes the wave weights;</a:t>
            </a:r>
          </a:p>
          <a:p>
            <a:pPr indent="0"/>
            <a:r>
              <a:rPr lang="en-US" b="0">
                <a:cs typeface="宋体" charset="0"/>
              </a:rPr>
              <a:t>The second level, heartbeat level, calculates the heartbeat weights, </a:t>
            </a:r>
          </a:p>
          <a:p>
            <a:pPr indent="0"/>
            <a:r>
              <a:rPr lang="en-US" b="0">
                <a:cs typeface="宋体" charset="0"/>
              </a:rPr>
              <a:t>The third level, window (multiple heartbeats) level, produces the window weights in triggering a class of interest.</a:t>
            </a:r>
          </a:p>
          <a:p>
            <a:pPr indent="0"/>
            <a:endParaRPr lang="en-US" b="0">
              <a:cs typeface="宋体" charset="0"/>
            </a:endParaRPr>
          </a:p>
          <a:p>
            <a:pPr indent="0"/>
            <a:r>
              <a:rPr lang="en-US" b="0">
                <a:cs typeface="宋体" charset="0"/>
              </a:rPr>
              <a:t>All learned representations at each level are interpretable and are able to show which parts of the input signal are the reasons to trigger an AF event</a:t>
            </a:r>
          </a:p>
        </p:txBody>
      </p:sp>
    </p:spTree>
    <p:custDataLst>
      <p:tags r:id="rId1"/>
    </p:custData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000885" cy="460375"/>
          </a:xfrm>
          <a:prstGeom prst="rect">
            <a:avLst/>
          </a:prstGeom>
          <a:noFill/>
        </p:spPr>
        <p:txBody>
          <a:bodyPr wrap="none" rtlCol="0" anchor="t">
            <a:spAutoFit/>
          </a:bodyPr>
          <a:lstStyle/>
          <a:p>
            <a:r>
              <a:rPr lang="en-US" altLang="zh-CN" sz="2400">
                <a:solidFill>
                  <a:schemeClr val="accent1"/>
                </a:solidFill>
                <a:sym typeface="+mn-ea"/>
              </a:rPr>
              <a:t>Background</a:t>
            </a:r>
          </a:p>
        </p:txBody>
      </p:sp>
      <p:sp>
        <p:nvSpPr>
          <p:cNvPr id="5" name="文本框 4"/>
          <p:cNvSpPr txBox="1"/>
          <p:nvPr/>
        </p:nvSpPr>
        <p:spPr>
          <a:xfrm>
            <a:off x="1270635" y="1732280"/>
            <a:ext cx="10002520" cy="2584450"/>
          </a:xfrm>
          <a:prstGeom prst="rect">
            <a:avLst/>
          </a:prstGeom>
          <a:noFill/>
          <a:ln w="9525">
            <a:noFill/>
          </a:ln>
        </p:spPr>
        <p:txBody>
          <a:bodyPr wrap="square">
            <a:spAutoFit/>
          </a:bodyPr>
          <a:lstStyle/>
          <a:p>
            <a:pPr indent="0"/>
            <a:r>
              <a:rPr lang="en-US" b="0">
                <a:cs typeface="宋体" charset="0"/>
              </a:rPr>
              <a:t>Answer:</a:t>
            </a:r>
          </a:p>
          <a:p>
            <a:pPr indent="0"/>
            <a:endParaRPr lang="en-US" b="0">
              <a:cs typeface="宋体" charset="0"/>
            </a:endParaRPr>
          </a:p>
          <a:p>
            <a:pPr indent="0"/>
            <a:r>
              <a:rPr lang="en-US" b="0">
                <a:cs typeface="宋体" charset="0"/>
              </a:rPr>
              <a:t>CSS:• Computing methodologies→Knowledge representation and reasoning; Neural networks; • Applied computing →Health informatics.</a:t>
            </a:r>
          </a:p>
          <a:p>
            <a:pPr indent="0"/>
            <a:endParaRPr lang="en-US" b="0">
              <a:cs typeface="宋体" charset="0"/>
            </a:endParaRPr>
          </a:p>
          <a:p>
            <a:pPr indent="0"/>
            <a:r>
              <a:rPr lang="en-US" b="0">
                <a:cs typeface="宋体" charset="0"/>
              </a:rPr>
              <a:t>Dataset:MIT-BIH AFIB database and the PhysioNet Computing in Cardiology Challenge 2017 dataset</a:t>
            </a:r>
          </a:p>
          <a:p>
            <a:pPr indent="0"/>
            <a:endParaRPr lang="en-US" b="0">
              <a:cs typeface="宋体" charset="0"/>
            </a:endParaRPr>
          </a:p>
          <a:p>
            <a:pPr indent="0"/>
            <a:endParaRPr lang="en-US" b="0">
              <a:cs typeface="宋体" charset="0"/>
            </a:endParaRPr>
          </a:p>
        </p:txBody>
      </p:sp>
    </p:spTree>
    <p:custDataLst>
      <p:tags r:id="rId1"/>
    </p:custData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233295" cy="460375"/>
          </a:xfrm>
          <a:prstGeom prst="rect">
            <a:avLst/>
          </a:prstGeom>
          <a:noFill/>
        </p:spPr>
        <p:txBody>
          <a:bodyPr wrap="none" rtlCol="0" anchor="t">
            <a:spAutoFit/>
          </a:bodyPr>
          <a:lstStyle/>
          <a:p>
            <a:r>
              <a:rPr lang="en-US" altLang="zh-CN" sz="2400">
                <a:solidFill>
                  <a:schemeClr val="accent1"/>
                </a:solidFill>
                <a:sym typeface="+mn-ea"/>
              </a:rPr>
              <a:t>Contributions</a:t>
            </a:r>
          </a:p>
        </p:txBody>
      </p:sp>
      <p:sp>
        <p:nvSpPr>
          <p:cNvPr id="5" name="文本框 4"/>
          <p:cNvSpPr txBox="1"/>
          <p:nvPr/>
        </p:nvSpPr>
        <p:spPr>
          <a:xfrm>
            <a:off x="1270635" y="1732280"/>
            <a:ext cx="10002520" cy="3693319"/>
          </a:xfrm>
          <a:prstGeom prst="rect">
            <a:avLst/>
          </a:prstGeom>
          <a:noFill/>
          <a:ln w="9525">
            <a:noFill/>
          </a:ln>
        </p:spPr>
        <p:txBody>
          <a:bodyPr wrap="square">
            <a:spAutoFit/>
          </a:bodyPr>
          <a:lstStyle/>
          <a:p>
            <a:pPr indent="0"/>
            <a:r>
              <a:rPr lang="en-US" dirty="0">
                <a:cs typeface="宋体" charset="0"/>
                <a:sym typeface="+mn-ea"/>
              </a:rPr>
              <a:t>•</a:t>
            </a:r>
            <a:r>
              <a:rPr lang="en-US" b="0" dirty="0">
                <a:cs typeface="宋体" charset="0"/>
              </a:rPr>
              <a:t>We propose an end-to-end hierarchical attention model that achieve the state-of-the-art performance with the capability of the interpretability.</a:t>
            </a:r>
          </a:p>
          <a:p>
            <a:pPr indent="0"/>
            <a:endParaRPr lang="en-US" b="0" dirty="0">
              <a:cs typeface="宋体" charset="0"/>
            </a:endParaRPr>
          </a:p>
          <a:p>
            <a:pPr indent="0"/>
            <a:r>
              <a:rPr lang="en-US" b="0" dirty="0">
                <a:cs typeface="宋体" charset="0"/>
              </a:rPr>
              <a:t>• The proposed model provide a multi-level resolution interpretability (i.e., window by window (multiple heartbeats),heartbeat by heartbeat and wave by wave levels).</a:t>
            </a:r>
          </a:p>
          <a:p>
            <a:pPr indent="0"/>
            <a:endParaRPr lang="en-US" b="0" dirty="0">
              <a:cs typeface="宋体" charset="0"/>
            </a:endParaRPr>
          </a:p>
          <a:p>
            <a:pPr indent="0"/>
            <a:r>
              <a:rPr lang="en-US" b="0" dirty="0">
                <a:cs typeface="宋体" charset="0"/>
              </a:rPr>
              <a:t>• We empirically demonstrate that the important parts of the ECG signal for the model in triggering the AF are clinically meaningful.</a:t>
            </a:r>
          </a:p>
          <a:p>
            <a:pPr indent="0"/>
            <a:endParaRPr lang="en-US" b="0" dirty="0">
              <a:cs typeface="宋体" charset="0"/>
            </a:endParaRPr>
          </a:p>
          <a:p>
            <a:pPr indent="0"/>
            <a:r>
              <a:rPr lang="en-US" b="0" dirty="0">
                <a:cs typeface="宋体" charset="0"/>
              </a:rPr>
              <a:t>• The proposed approach can be used to recognize new poten_x0002_tial patterns leading to trigger life-threatening arrhythmias.</a:t>
            </a:r>
          </a:p>
          <a:p>
            <a:pPr indent="0"/>
            <a:endParaRPr lang="en-US" b="0" dirty="0">
              <a:cs typeface="宋体" charset="0"/>
            </a:endParaRPr>
          </a:p>
          <a:p>
            <a:pPr indent="0"/>
            <a:endParaRPr lang="en-US" b="0" dirty="0">
              <a:cs typeface="宋体" charset="0"/>
            </a:endParaRPr>
          </a:p>
        </p:txBody>
      </p:sp>
    </p:spTree>
    <p:custDataLst>
      <p:tags r:id="rId1"/>
    </p:custData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732280"/>
            <a:ext cx="10409555" cy="3692525"/>
          </a:xfrm>
          <a:prstGeom prst="rect">
            <a:avLst/>
          </a:prstGeom>
          <a:noFill/>
          <a:ln w="9525">
            <a:noFill/>
          </a:ln>
        </p:spPr>
        <p:txBody>
          <a:bodyPr wrap="square">
            <a:spAutoFit/>
          </a:bodyPr>
          <a:lstStyle/>
          <a:p>
            <a:pPr indent="0"/>
            <a:r>
              <a:rPr lang="en-US">
                <a:cs typeface="宋体" charset="0"/>
                <a:sym typeface="+mn-ea"/>
              </a:rPr>
              <a:t>•Pre-processing</a:t>
            </a:r>
          </a:p>
          <a:p>
            <a:pPr indent="0"/>
            <a:endParaRPr lang="en-US">
              <a:cs typeface="宋体" charset="0"/>
              <a:sym typeface="+mn-ea"/>
            </a:endParaRPr>
          </a:p>
          <a:p>
            <a:pPr indent="0"/>
            <a:r>
              <a:rPr lang="en-US">
                <a:cs typeface="宋体" charset="0"/>
                <a:sym typeface="+mn-ea"/>
              </a:rPr>
              <a:t>a sequence of ECG heartbeats in which each heartbeat contains a sequence of building waves(P-wave, QRS complex, T-wave, etc.)</a:t>
            </a:r>
          </a:p>
          <a:p>
            <a:pPr indent="0"/>
            <a:endParaRPr lang="en-US">
              <a:cs typeface="宋体" charset="0"/>
              <a:sym typeface="+mn-ea"/>
            </a:endParaRPr>
          </a:p>
          <a:p>
            <a:pPr indent="0"/>
            <a:r>
              <a:rPr lang="en-US">
                <a:cs typeface="宋体" charset="0"/>
                <a:sym typeface="+mn-ea"/>
              </a:rPr>
              <a:t>(1) Removing the baseline wander and power-line interference noises in the ECG signal. </a:t>
            </a:r>
          </a:p>
          <a:p>
            <a:pPr indent="0"/>
            <a:r>
              <a:rPr lang="en-US">
                <a:cs typeface="宋体" charset="0"/>
                <a:sym typeface="+mn-ea"/>
              </a:rPr>
              <a:t>(2) Transforming the given ECG signal values to have a zero mean and a unit standard deviation (i.e., standardization)</a:t>
            </a:r>
          </a:p>
          <a:p>
            <a:pPr indent="0"/>
            <a:r>
              <a:rPr lang="en-US">
                <a:cs typeface="宋体" charset="0"/>
                <a:sym typeface="+mn-ea"/>
              </a:rPr>
              <a:t>(3) Detecting the R-peaks of given ECG signal or detecting the QRS complexes using the PanâĂŞTompkins algorithm.</a:t>
            </a:r>
          </a:p>
          <a:p>
            <a:pPr indent="0"/>
            <a:r>
              <a:rPr lang="en-US">
                <a:cs typeface="宋体" charset="0"/>
                <a:sym typeface="+mn-ea"/>
              </a:rPr>
              <a:t>(4) Dividing the continuous ECG signal into a sequence of heartbeats, and split the heartbeats into distinct units named waves. </a:t>
            </a:r>
            <a:endParaRPr lang="en-US" b="0">
              <a:cs typeface="宋体" charset="0"/>
            </a:endParaRPr>
          </a:p>
          <a:p>
            <a:pPr indent="0"/>
            <a:endParaRPr lang="en-US" b="0">
              <a:cs typeface="宋体" charset="0"/>
            </a:endParaRPr>
          </a:p>
        </p:txBody>
      </p:sp>
    </p:spTree>
    <p:custDataLst>
      <p:tags r:id="rId1"/>
    </p:custData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686560"/>
            <a:ext cx="10409555" cy="368300"/>
          </a:xfrm>
          <a:prstGeom prst="rect">
            <a:avLst/>
          </a:prstGeom>
          <a:noFill/>
          <a:ln w="9525">
            <a:noFill/>
          </a:ln>
        </p:spPr>
        <p:txBody>
          <a:bodyPr wrap="square">
            <a:spAutoFit/>
          </a:bodyPr>
          <a:lstStyle/>
          <a:p>
            <a:pPr indent="0"/>
            <a:r>
              <a:rPr lang="en-US">
                <a:cs typeface="宋体" charset="0"/>
                <a:sym typeface="+mn-ea"/>
              </a:rPr>
              <a:t>•Pre-processing</a:t>
            </a:r>
            <a:endParaRPr lang="en-US" b="0">
              <a:cs typeface="宋体" charset="0"/>
            </a:endParaRPr>
          </a:p>
        </p:txBody>
      </p:sp>
      <p:pic>
        <p:nvPicPr>
          <p:cNvPr id="3" name="图片 2"/>
          <p:cNvPicPr>
            <a:picLocks noChangeAspect="1"/>
          </p:cNvPicPr>
          <p:nvPr/>
        </p:nvPicPr>
        <p:blipFill>
          <a:blip r:embed="rId5"/>
          <a:stretch>
            <a:fillRect/>
          </a:stretch>
        </p:blipFill>
        <p:spPr>
          <a:xfrm>
            <a:off x="2138045" y="2324100"/>
            <a:ext cx="7915275" cy="2209800"/>
          </a:xfrm>
          <a:prstGeom prst="rect">
            <a:avLst/>
          </a:prstGeom>
        </p:spPr>
      </p:pic>
      <p:sp>
        <p:nvSpPr>
          <p:cNvPr id="4" name="文本框 3"/>
          <p:cNvSpPr txBox="1"/>
          <p:nvPr/>
        </p:nvSpPr>
        <p:spPr>
          <a:xfrm>
            <a:off x="1270635" y="4953635"/>
            <a:ext cx="9929495" cy="645160"/>
          </a:xfrm>
          <a:prstGeom prst="rect">
            <a:avLst/>
          </a:prstGeom>
          <a:noFill/>
        </p:spPr>
        <p:txBody>
          <a:bodyPr wrap="square" rtlCol="0" anchor="t">
            <a:spAutoFit/>
          </a:bodyPr>
          <a:lstStyle/>
          <a:p>
            <a:r>
              <a:rPr lang="zh-CN" altLang="en-US"/>
              <a:t>Illustration of an ECG signal; The red circles indicate R peaks; green, blue and black curves illustrate P, QRS and T-waves, respectively.</a:t>
            </a:r>
          </a:p>
        </p:txBody>
      </p:sp>
    </p:spTree>
    <p:custDataLst>
      <p:tags r:id="rId1"/>
    </p:custData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686560"/>
            <a:ext cx="10409555" cy="368300"/>
          </a:xfrm>
          <a:prstGeom prst="rect">
            <a:avLst/>
          </a:prstGeom>
          <a:noFill/>
          <a:ln w="9525">
            <a:noFill/>
          </a:ln>
        </p:spPr>
        <p:txBody>
          <a:bodyPr wrap="square">
            <a:spAutoFit/>
          </a:bodyPr>
          <a:lstStyle/>
          <a:p>
            <a:pPr indent="0"/>
            <a:r>
              <a:rPr lang="en-US">
                <a:cs typeface="宋体" charset="0"/>
                <a:sym typeface="+mn-ea"/>
              </a:rPr>
              <a:t>•Model</a:t>
            </a:r>
            <a:endParaRPr lang="en-US" b="0">
              <a:cs typeface="宋体" charset="0"/>
            </a:endParaRPr>
          </a:p>
        </p:txBody>
      </p:sp>
      <p:pic>
        <p:nvPicPr>
          <p:cNvPr id="6" name="图片 5"/>
          <p:cNvPicPr>
            <a:picLocks noChangeAspect="1"/>
          </p:cNvPicPr>
          <p:nvPr/>
        </p:nvPicPr>
        <p:blipFill>
          <a:blip r:embed="rId5"/>
          <a:stretch>
            <a:fillRect/>
          </a:stretch>
        </p:blipFill>
        <p:spPr>
          <a:xfrm>
            <a:off x="5765165" y="152400"/>
            <a:ext cx="5915025" cy="6553200"/>
          </a:xfrm>
          <a:prstGeom prst="rect">
            <a:avLst/>
          </a:prstGeom>
        </p:spPr>
      </p:pic>
      <p:sp>
        <p:nvSpPr>
          <p:cNvPr id="8" name="文本框 7"/>
          <p:cNvSpPr txBox="1"/>
          <p:nvPr/>
        </p:nvSpPr>
        <p:spPr>
          <a:xfrm>
            <a:off x="1270318" y="2358175"/>
            <a:ext cx="4649008" cy="1754326"/>
          </a:xfrm>
          <a:prstGeom prst="rect">
            <a:avLst/>
          </a:prstGeom>
          <a:noFill/>
        </p:spPr>
        <p:txBody>
          <a:bodyPr wrap="square" rtlCol="0" anchor="t">
            <a:spAutoFit/>
          </a:bodyPr>
          <a:lstStyle/>
          <a:p>
            <a:r>
              <a:rPr lang="zh-CN" altLang="en-US" dirty="0"/>
              <a:t>the model architecture is composed of three mainparts: </a:t>
            </a:r>
            <a:endParaRPr lang="en-US" altLang="zh-CN" dirty="0"/>
          </a:p>
          <a:p>
            <a:r>
              <a:rPr lang="zh-CN" altLang="en-US" dirty="0"/>
              <a:t>a wave encoder along with a wave attention,</a:t>
            </a:r>
            <a:endParaRPr lang="en-US" altLang="zh-CN" dirty="0"/>
          </a:p>
          <a:p>
            <a:r>
              <a:rPr lang="zh-CN" altLang="en-US" dirty="0"/>
              <a:t>a beat encoderalong with a beat attention，</a:t>
            </a:r>
            <a:endParaRPr lang="en-US" altLang="zh-CN" dirty="0"/>
          </a:p>
          <a:p>
            <a:r>
              <a:rPr lang="zh-CN" altLang="en-US" dirty="0"/>
              <a:t>a window encoder along with a window attention. </a:t>
            </a:r>
          </a:p>
        </p:txBody>
      </p:sp>
    </p:spTree>
    <p:custDataLst>
      <p:tags r:id="rId1"/>
    </p:custData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1270318" y="90755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1379855" y="1028065"/>
            <a:ext cx="2157730" cy="460375"/>
          </a:xfrm>
          <a:prstGeom prst="rect">
            <a:avLst/>
          </a:prstGeom>
          <a:noFill/>
        </p:spPr>
        <p:txBody>
          <a:bodyPr wrap="none" rtlCol="0" anchor="t">
            <a:spAutoFit/>
          </a:bodyPr>
          <a:lstStyle/>
          <a:p>
            <a:pPr algn="l"/>
            <a:r>
              <a:rPr lang="en-US" altLang="zh-CN" sz="2400">
                <a:solidFill>
                  <a:schemeClr val="accent1"/>
                </a:solidFill>
                <a:sym typeface="+mn-ea"/>
              </a:rPr>
              <a:t>Methodology</a:t>
            </a:r>
          </a:p>
        </p:txBody>
      </p:sp>
      <p:sp>
        <p:nvSpPr>
          <p:cNvPr id="5" name="文本框 4"/>
          <p:cNvSpPr txBox="1"/>
          <p:nvPr/>
        </p:nvSpPr>
        <p:spPr>
          <a:xfrm>
            <a:off x="1270635" y="1686560"/>
            <a:ext cx="10409555" cy="1476375"/>
          </a:xfrm>
          <a:prstGeom prst="rect">
            <a:avLst/>
          </a:prstGeom>
          <a:noFill/>
          <a:ln w="9525">
            <a:noFill/>
          </a:ln>
        </p:spPr>
        <p:txBody>
          <a:bodyPr wrap="square">
            <a:spAutoFit/>
          </a:bodyPr>
          <a:lstStyle/>
          <a:p>
            <a:pPr indent="0"/>
            <a:r>
              <a:rPr lang="en-US">
                <a:cs typeface="宋体" charset="0"/>
                <a:sym typeface="+mn-ea"/>
              </a:rPr>
              <a:t>•Model-Bidirectional Recurrent Neural Networks</a:t>
            </a:r>
          </a:p>
          <a:p>
            <a:pPr indent="0"/>
            <a:endParaRPr lang="en-US">
              <a:cs typeface="宋体" charset="0"/>
              <a:sym typeface="+mn-ea"/>
            </a:endParaRPr>
          </a:p>
          <a:p>
            <a:pPr indent="0"/>
            <a:r>
              <a:rPr lang="en-US">
                <a:cs typeface="宋体" charset="0"/>
                <a:sym typeface="+mn-ea"/>
              </a:rPr>
              <a:t>BiRNN can process data in both forward and backward directions. Therefore, the current state has access to previous and next input information simultaneously.</a:t>
            </a:r>
          </a:p>
          <a:p>
            <a:pPr indent="0"/>
            <a:endParaRPr lang="en-US">
              <a:cs typeface="宋体" charset="0"/>
              <a:sym typeface="+mn-ea"/>
            </a:endParaRPr>
          </a:p>
        </p:txBody>
      </p:sp>
      <p:pic>
        <p:nvPicPr>
          <p:cNvPr id="3" name="图片 2"/>
          <p:cNvPicPr>
            <a:picLocks noChangeAspect="1"/>
          </p:cNvPicPr>
          <p:nvPr/>
        </p:nvPicPr>
        <p:blipFill>
          <a:blip r:embed="rId5"/>
          <a:stretch>
            <a:fillRect/>
          </a:stretch>
        </p:blipFill>
        <p:spPr>
          <a:xfrm>
            <a:off x="2900045" y="3256280"/>
            <a:ext cx="6880860" cy="2978150"/>
          </a:xfrm>
          <a:prstGeom prst="rect">
            <a:avLst/>
          </a:prstGeom>
        </p:spPr>
      </p:pic>
    </p:spTree>
    <p:custDataLst>
      <p:tags r:id="rId1"/>
    </p:custData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26.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28.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0.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2.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4.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6.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8.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heme/theme1.xml><?xml version="1.0" encoding="utf-8"?>
<a:theme xmlns:a="http://schemas.openxmlformats.org/drawingml/2006/main" name="第一PPT，www.1ppt.com">
  <a:themeElements>
    <a:clrScheme name="自定义 630">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65</TotalTime>
  <Words>1230</Words>
  <Application>Microsoft Office PowerPoint</Application>
  <PresentationFormat>宽屏</PresentationFormat>
  <Paragraphs>115</Paragraphs>
  <Slides>22</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Yu Gothic UI Semilight</vt:lpstr>
      <vt:lpstr>等线</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清新简洁</dc:title>
  <dc:creator>第一PPT</dc:creator>
  <cp:keywords>www.1ppt.com</cp:keywords>
  <dc:description>www.1ppt.com</dc:description>
  <cp:lastModifiedBy>8615929975357</cp:lastModifiedBy>
  <cp:revision>195</cp:revision>
  <dcterms:created xsi:type="dcterms:W3CDTF">2020-05-11T14:13:17Z</dcterms:created>
  <dcterms:modified xsi:type="dcterms:W3CDTF">2020-05-12T12:02:59Z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