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5" r:id="rId2"/>
    <p:sldId id="363" r:id="rId3"/>
    <p:sldId id="411" r:id="rId4"/>
    <p:sldId id="412" r:id="rId5"/>
    <p:sldId id="413" r:id="rId6"/>
    <p:sldId id="404" r:id="rId7"/>
    <p:sldId id="405" r:id="rId8"/>
    <p:sldId id="409" r:id="rId9"/>
    <p:sldId id="406" r:id="rId10"/>
    <p:sldId id="410" r:id="rId11"/>
    <p:sldId id="414" r:id="rId12"/>
    <p:sldId id="416" r:id="rId13"/>
    <p:sldId id="408" r:id="rId14"/>
    <p:sldId id="417" r:id="rId15"/>
    <p:sldId id="418" r:id="rId16"/>
    <p:sldId id="31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46" y="96"/>
      </p:cViewPr>
      <p:guideLst>
        <p:guide orient="horz" pos="2160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541682" y="2018715"/>
            <a:ext cx="111086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Representation learning in ECG classification</a:t>
            </a:r>
          </a:p>
        </p:txBody>
      </p:sp>
      <p:sp>
        <p:nvSpPr>
          <p:cNvPr id="30" name="_3"/>
          <p:cNvSpPr/>
          <p:nvPr/>
        </p:nvSpPr>
        <p:spPr>
          <a:xfrm>
            <a:off x="5172738" y="4334359"/>
            <a:ext cx="1021080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en-US" altLang="zh-CN" sz="2400" dirty="0">
              <a:solidFill>
                <a:schemeClr val="accent2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accent2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   李安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>
                <a:sym typeface="+mn-ea"/>
              </a:rPr>
              <a:t>CNNs, LSTMs, and Attention Networksfor Pathology Detection in Medical Data</a:t>
            </a:r>
            <a:endParaRPr lang="en-US" altLang="zh-CN" sz="1200"/>
          </a:p>
        </p:txBody>
      </p:sp>
      <p:pic>
        <p:nvPicPr>
          <p:cNvPr id="2" name="图片 1" descr="2020-01-08 20-49-46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220" y="1384935"/>
            <a:ext cx="8924925" cy="376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Improving Clinical Predictions through Unsupervised Time Series Representation Learning</a:t>
            </a:r>
          </a:p>
        </p:txBody>
      </p:sp>
      <p:pic>
        <p:nvPicPr>
          <p:cNvPr id="3" name="图片 2" descr="2020-01-08 21-10-44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575" y="1999615"/>
            <a:ext cx="7054850" cy="2195830"/>
          </a:xfrm>
          <a:prstGeom prst="rect">
            <a:avLst/>
          </a:prstGeom>
        </p:spPr>
      </p:pic>
      <p:pic>
        <p:nvPicPr>
          <p:cNvPr id="5" name="图片 4" descr="2019-06-18 20-29-35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965" y="5316220"/>
            <a:ext cx="6066790" cy="752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6670" y="4681855"/>
            <a:ext cx="10173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Let f</a:t>
            </a:r>
            <a:r>
              <a:rPr lang="zh-CN" altLang="en-US" baseline="-25000"/>
              <a:t>θ</a:t>
            </a:r>
            <a:r>
              <a:rPr lang="zh-CN" altLang="en-US"/>
              <a:t> and g</a:t>
            </a:r>
            <a:r>
              <a:rPr lang="zh-CN" altLang="en-US" baseline="-25000"/>
              <a:t>φ</a:t>
            </a:r>
            <a:r>
              <a:rPr lang="zh-CN" altLang="en-US"/>
              <a:t> denote the encoder and decoder respectively, with parameters θ and φ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244283" y="1023123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2705" y="4638675"/>
            <a:ext cx="1017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0265" y="4363085"/>
            <a:ext cx="4780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Sequence-to-Sequence Forecaster with Attention (S2S-F-A)</a:t>
            </a:r>
          </a:p>
        </p:txBody>
      </p:sp>
      <p:pic>
        <p:nvPicPr>
          <p:cNvPr id="3" name="图片 2" descr="2019-06-18 20-40-18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140" y="1932940"/>
            <a:ext cx="7339330" cy="2430780"/>
          </a:xfrm>
          <a:prstGeom prst="rect">
            <a:avLst/>
          </a:prstGeom>
        </p:spPr>
      </p:pic>
      <p:pic>
        <p:nvPicPr>
          <p:cNvPr id="8" name="图片 7" descr="2019-06-18 20-41-44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240" y="4694555"/>
            <a:ext cx="5876290" cy="533400"/>
          </a:xfrm>
          <a:prstGeom prst="rect">
            <a:avLst/>
          </a:prstGeom>
        </p:spPr>
      </p:pic>
      <p:pic>
        <p:nvPicPr>
          <p:cNvPr id="13" name="图片 12" descr="2019-06-18 22-26-34屏幕截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4140" y="5808980"/>
            <a:ext cx="2295525" cy="238125"/>
          </a:xfrm>
          <a:prstGeom prst="rect">
            <a:avLst/>
          </a:prstGeom>
        </p:spPr>
      </p:pic>
      <p:pic>
        <p:nvPicPr>
          <p:cNvPr id="14" name="图片 13" descr="2019-06-18 22-26-04屏幕截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855" y="5312410"/>
            <a:ext cx="1419225" cy="257175"/>
          </a:xfrm>
          <a:prstGeom prst="rect">
            <a:avLst/>
          </a:prstGeom>
        </p:spPr>
      </p:pic>
      <p:pic>
        <p:nvPicPr>
          <p:cNvPr id="18" name="图片 17" descr="2019-06-18 22-25-28屏幕截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8275" y="5283835"/>
            <a:ext cx="1352550" cy="285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70855" y="5740400"/>
            <a:ext cx="5620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F (h</a:t>
            </a:r>
            <a:r>
              <a:rPr lang="en-US" altLang="zh-CN" sz="1400"/>
              <a:t>‘</a:t>
            </a:r>
            <a:r>
              <a:rPr lang="zh-CN" altLang="en-US" sz="1400" baseline="-25000"/>
              <a:t>τ</a:t>
            </a:r>
            <a:r>
              <a:rPr lang="zh-CN" altLang="en-US" sz="1400"/>
              <a:t> , h</a:t>
            </a:r>
            <a:r>
              <a:rPr lang="zh-CN" altLang="en-US" sz="1400" baseline="-25000"/>
              <a:t>j </a:t>
            </a:r>
            <a:r>
              <a:rPr lang="zh-CN" altLang="en-US" sz="1400"/>
              <a:t>) = β</a:t>
            </a:r>
            <a:r>
              <a:rPr lang="zh-CN" altLang="en-US" sz="1400" baseline="30000"/>
              <a:t>T</a:t>
            </a:r>
            <a:r>
              <a:rPr lang="zh-CN" altLang="en-US" sz="1400"/>
              <a:t> tanh(W</a:t>
            </a:r>
            <a:r>
              <a:rPr lang="zh-CN" altLang="en-US" sz="1400" baseline="-25000"/>
              <a:t>d</a:t>
            </a:r>
            <a:r>
              <a:rPr lang="zh-CN" altLang="en-US" sz="1400"/>
              <a:t> h</a:t>
            </a:r>
            <a:r>
              <a:rPr lang="en-US" altLang="zh-CN" sz="1400"/>
              <a:t>'</a:t>
            </a:r>
            <a:r>
              <a:rPr lang="zh-CN" altLang="en-US" sz="1400" baseline="-25000"/>
              <a:t>τ</a:t>
            </a:r>
            <a:r>
              <a:rPr lang="zh-CN" altLang="en-US" sz="1400"/>
              <a:t> + W</a:t>
            </a:r>
            <a:r>
              <a:rPr lang="zh-CN" altLang="en-US" sz="1400" baseline="-25000"/>
              <a:t>e </a:t>
            </a:r>
            <a:r>
              <a:rPr lang="zh-CN" altLang="en-US" sz="1400"/>
              <a:t>h</a:t>
            </a:r>
            <a:r>
              <a:rPr lang="zh-CN" altLang="en-US" sz="1400" baseline="-25000"/>
              <a:t>j</a:t>
            </a:r>
            <a:r>
              <a:rPr lang="zh-CN" altLang="en-US" sz="1400"/>
              <a:t> 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Improving Clinical Predictions through Unsupervised Time Series Representation Learning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Interpretability Analysis of Heartbeat Classification Based on Heartbeat Activity</a:t>
            </a:r>
            <a:r>
              <a:rPr lang="en-US" altLang="zh-CN" sz="1200"/>
              <a:t>'</a:t>
            </a:r>
            <a:r>
              <a:rPr lang="zh-CN" altLang="en-US" sz="1200"/>
              <a:t>s Global Sequence Features and BiLSTM-Attention Neural Network</a:t>
            </a:r>
          </a:p>
        </p:txBody>
      </p:sp>
      <p:pic>
        <p:nvPicPr>
          <p:cNvPr id="3" name="图片 2" descr="2020-01-09 17-14-06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330" y="1717040"/>
            <a:ext cx="7515225" cy="4676775"/>
          </a:xfrm>
          <a:prstGeom prst="rect">
            <a:avLst/>
          </a:prstGeom>
        </p:spPr>
      </p:pic>
      <p:pic>
        <p:nvPicPr>
          <p:cNvPr id="4" name="图片 3" descr="2020-01-09 17-19-17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95" y="2454910"/>
            <a:ext cx="3657600" cy="3200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684338" y="5556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MINA: Multilevel Knowledge-Guided Attention for Modeling Electrocardiography Signals</a:t>
            </a:r>
          </a:p>
        </p:txBody>
      </p:sp>
      <p:pic>
        <p:nvPicPr>
          <p:cNvPr id="2" name="图片 1" descr="2020-01-09 17-25-44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565400"/>
            <a:ext cx="5095875" cy="1209675"/>
          </a:xfrm>
          <a:prstGeom prst="rect">
            <a:avLst/>
          </a:prstGeom>
        </p:spPr>
      </p:pic>
      <p:pic>
        <p:nvPicPr>
          <p:cNvPr id="5" name="图片 4" descr="2020-01-09 17-26-05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1809750"/>
            <a:ext cx="5998210" cy="323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94535" y="5732145"/>
            <a:ext cx="8337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通过分别提取多级（beat-, rhythm- and frequency-level）领域知识特征，MINA（MultIlevel kNowledge-guided Attention networks）通过多级注意力模型将医学知识和ECG数据结合在一起，从而使所学模型具有很高的解释性。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MINA: Multilevel Knowledge-Guided Attention for Modeling Electrocardiography Signals</a:t>
            </a:r>
          </a:p>
        </p:txBody>
      </p:sp>
      <p:pic>
        <p:nvPicPr>
          <p:cNvPr id="3" name="图片 2" descr="2020-01-09 17-26-49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175" y="2116455"/>
            <a:ext cx="3981450" cy="1666875"/>
          </a:xfrm>
          <a:prstGeom prst="rect">
            <a:avLst/>
          </a:prstGeom>
        </p:spPr>
      </p:pic>
      <p:pic>
        <p:nvPicPr>
          <p:cNvPr id="4" name="图片 3" descr="2020-01-09 17-27-12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190" y="2856865"/>
            <a:ext cx="5276850" cy="1533525"/>
          </a:xfrm>
          <a:prstGeom prst="rect">
            <a:avLst/>
          </a:prstGeom>
        </p:spPr>
      </p:pic>
      <p:pic>
        <p:nvPicPr>
          <p:cNvPr id="8" name="图片 7" descr="2020-01-09 18-17-34屏幕截图"/>
          <p:cNvPicPr>
            <a:picLocks noChangeAspect="1"/>
          </p:cNvPicPr>
          <p:nvPr/>
        </p:nvPicPr>
        <p:blipFill>
          <a:blip r:embed="rId7"/>
          <a:srcRect t="10123"/>
          <a:stretch>
            <a:fillRect/>
          </a:stretch>
        </p:blipFill>
        <p:spPr>
          <a:xfrm>
            <a:off x="2301875" y="4159250"/>
            <a:ext cx="1924050" cy="231140"/>
          </a:xfrm>
          <a:prstGeom prst="rect">
            <a:avLst/>
          </a:prstGeom>
        </p:spPr>
      </p:pic>
      <p:pic>
        <p:nvPicPr>
          <p:cNvPr id="9" name="图片 8" descr="2020-01-09 18-17-49屏幕截图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301875" y="5086350"/>
            <a:ext cx="1171575" cy="257175"/>
          </a:xfrm>
          <a:prstGeom prst="rect">
            <a:avLst/>
          </a:prstGeom>
        </p:spPr>
      </p:pic>
      <p:pic>
        <p:nvPicPr>
          <p:cNvPr id="10" name="图片 9" descr="2020-01-09 18-17-57屏幕截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1875" y="4619625"/>
            <a:ext cx="552450" cy="266700"/>
          </a:xfrm>
          <a:prstGeom prst="rect">
            <a:avLst/>
          </a:prstGeom>
        </p:spPr>
      </p:pic>
      <p:pic>
        <p:nvPicPr>
          <p:cNvPr id="11" name="图片 10" descr="2020-01-09 18-18-08屏幕截图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7665" y="4629150"/>
            <a:ext cx="485775" cy="257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3773833" y="2921685"/>
            <a:ext cx="46443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THANK YOU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36821"/>
          <a:stretch>
            <a:fillRect/>
          </a:stretch>
        </p:blipFill>
        <p:spPr>
          <a:xfrm>
            <a:off x="2891790" y="2106295"/>
            <a:ext cx="6216015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Opportunities and Challenges in Deep Learning Methods on Electrocardiogram Data: A Systematic Review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CNNs, LSTMs, and Attention Networksfor Pathology Detection in Medical Data</a:t>
            </a:r>
          </a:p>
        </p:txBody>
      </p:sp>
      <p:pic>
        <p:nvPicPr>
          <p:cNvPr id="2" name="图片 1" descr="2020-01-08 20-52-45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35" y="1250950"/>
            <a:ext cx="8620125" cy="3057525"/>
          </a:xfrm>
          <a:prstGeom prst="rect">
            <a:avLst/>
          </a:prstGeom>
        </p:spPr>
      </p:pic>
      <p:pic>
        <p:nvPicPr>
          <p:cNvPr id="4" name="图片 3" descr="2020-01-08 21-21-06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405" y="4502150"/>
            <a:ext cx="3333750" cy="1095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CNNs, LSTMs, and Attention Networksfor Pathology Detection in Medical Data</a:t>
            </a:r>
          </a:p>
        </p:txBody>
      </p:sp>
      <p:pic>
        <p:nvPicPr>
          <p:cNvPr id="3" name="图片 2" descr="2020-01-08 21-02-15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35" y="1007745"/>
            <a:ext cx="8562975" cy="2524125"/>
          </a:xfrm>
          <a:prstGeom prst="rect">
            <a:avLst/>
          </a:prstGeom>
        </p:spPr>
      </p:pic>
      <p:pic>
        <p:nvPicPr>
          <p:cNvPr id="4" name="图片 3" descr="2020-01-08 21-26-14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015" y="3741420"/>
            <a:ext cx="3276600" cy="1571625"/>
          </a:xfrm>
          <a:prstGeom prst="rect">
            <a:avLst/>
          </a:prstGeom>
        </p:spPr>
      </p:pic>
      <p:pic>
        <p:nvPicPr>
          <p:cNvPr id="5" name="图片 4" descr="2020-01-08 21-26-29屏幕截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115" y="5313045"/>
            <a:ext cx="3238500" cy="523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CNNs, LSTMs, and Attention Networksfor Pathology Detection in Medical Data</a:t>
            </a:r>
          </a:p>
        </p:txBody>
      </p:sp>
      <p:pic>
        <p:nvPicPr>
          <p:cNvPr id="2" name="图片 1" descr="2020-01-08 21-03-10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945" y="2084705"/>
            <a:ext cx="8810625" cy="1990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Deep Learning for Pulse Detection in Out-of-Hospital Cardiac Arrest Using the ECG</a:t>
            </a:r>
          </a:p>
        </p:txBody>
      </p:sp>
      <p:pic>
        <p:nvPicPr>
          <p:cNvPr id="2" name="图片 1" descr="2020-01-08 19-53-56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155" y="1119505"/>
            <a:ext cx="10058400" cy="2312670"/>
          </a:xfrm>
          <a:prstGeom prst="rect">
            <a:avLst/>
          </a:prstGeom>
        </p:spPr>
      </p:pic>
      <p:pic>
        <p:nvPicPr>
          <p:cNvPr id="4" name="图片 3" descr="2020-01-08 22-02-33屏幕截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210" y="3936365"/>
            <a:ext cx="3419475" cy="866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Automatic driver stress level classification using multimodal deep learning</a:t>
            </a:r>
          </a:p>
        </p:txBody>
      </p:sp>
      <p:pic>
        <p:nvPicPr>
          <p:cNvPr id="3" name="图片 2" descr="2020-01-08 19-56-44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785" y="946150"/>
            <a:ext cx="8332470" cy="45027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>
                <a:sym typeface="+mn-ea"/>
              </a:rPr>
              <a:t>CNNs, LSTMs, and Attention Networksfor Pathology Detection in Medical Data</a:t>
            </a:r>
            <a:endParaRPr lang="en-US" altLang="zh-CN" sz="1200"/>
          </a:p>
        </p:txBody>
      </p:sp>
      <p:pic>
        <p:nvPicPr>
          <p:cNvPr id="2" name="图片 1" descr="2020-01-08 20-44-24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1899920"/>
            <a:ext cx="9029700" cy="3057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4623" y="248669"/>
            <a:ext cx="5061857" cy="697341"/>
            <a:chOff x="6096000" y="2061026"/>
            <a:chExt cx="5061857" cy="697341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5945" y="415925"/>
            <a:ext cx="9833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用于心律失常识别的</a:t>
            </a:r>
            <a:r>
              <a:rPr lang="en-US" altLang="zh-CN" sz="1200"/>
              <a:t>LSTM</a:t>
            </a:r>
            <a:r>
              <a:rPr lang="zh-CN" altLang="en-US" sz="1200"/>
              <a:t>和</a:t>
            </a:r>
            <a:r>
              <a:rPr lang="en-US" altLang="zh-CN" sz="1200"/>
              <a:t>CNN</a:t>
            </a:r>
            <a:r>
              <a:rPr lang="zh-CN" altLang="en-US" sz="1200"/>
              <a:t>并行组合模型</a:t>
            </a:r>
          </a:p>
        </p:txBody>
      </p:sp>
      <p:pic>
        <p:nvPicPr>
          <p:cNvPr id="4" name="图片 3" descr="2020-01-08 20-00-55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740" y="770890"/>
            <a:ext cx="4210050" cy="5905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252</TotalTime>
  <Words>316</Words>
  <Application>Microsoft Office PowerPoint</Application>
  <PresentationFormat>宽屏</PresentationFormat>
  <Paragraphs>51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造字工房力黑（非商用）常规体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1036758468@qq.com</cp:lastModifiedBy>
  <cp:revision>167</cp:revision>
  <dcterms:created xsi:type="dcterms:W3CDTF">2020-01-09T10:19:33Z</dcterms:created>
  <dcterms:modified xsi:type="dcterms:W3CDTF">2020-10-22T15:50:04Z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