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85" r:id="rId3"/>
    <p:sldId id="467" r:id="rId5"/>
    <p:sldId id="363" r:id="rId6"/>
    <p:sldId id="466" r:id="rId7"/>
    <p:sldId id="468" r:id="rId8"/>
    <p:sldId id="469" r:id="rId9"/>
    <p:sldId id="473" r:id="rId10"/>
    <p:sldId id="474" r:id="rId11"/>
    <p:sldId id="475" r:id="rId12"/>
    <p:sldId id="476" r:id="rId13"/>
    <p:sldId id="477" r:id="rId14"/>
    <p:sldId id="478" r:id="rId15"/>
    <p:sldId id="480" r:id="rId16"/>
    <p:sldId id="479" r:id="rId17"/>
    <p:sldId id="481" r:id="rId18"/>
    <p:sldId id="483" r:id="rId19"/>
    <p:sldId id="484" r:id="rId20"/>
    <p:sldId id="485" r:id="rId21"/>
    <p:sldId id="486" r:id="rId22"/>
    <p:sldId id="487" r:id="rId23"/>
    <p:sldId id="489" r:id="rId24"/>
    <p:sldId id="490" r:id="rId25"/>
    <p:sldId id="318"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p:scale>
          <a:sx n="66" d="100"/>
          <a:sy n="66" d="100"/>
        </p:scale>
        <p:origin x="876" y="114"/>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3013EF-AA46-41D5-93C2-36F7A5EF5D8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104242-42E4-462F-B9A6-468AC33D61A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p:cSld name="仅标题">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5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985519" y="1518470"/>
            <a:ext cx="3461834" cy="2221681"/>
          </a:xfrm>
          <a:custGeom>
            <a:avLst/>
            <a:gdLst>
              <a:gd name="connsiteX0" fmla="*/ 0 w 3461834"/>
              <a:gd name="connsiteY0" fmla="*/ 0 h 2221681"/>
              <a:gd name="connsiteX1" fmla="*/ 3461834 w 3461834"/>
              <a:gd name="connsiteY1" fmla="*/ 0 h 2221681"/>
              <a:gd name="connsiteX2" fmla="*/ 3461834 w 3461834"/>
              <a:gd name="connsiteY2" fmla="*/ 2221681 h 2221681"/>
              <a:gd name="connsiteX3" fmla="*/ 0 w 3461834"/>
              <a:gd name="connsiteY3" fmla="*/ 2221681 h 2221681"/>
            </a:gdLst>
            <a:ahLst/>
            <a:cxnLst>
              <a:cxn ang="0">
                <a:pos x="connsiteX0" y="connsiteY0"/>
              </a:cxn>
              <a:cxn ang="0">
                <a:pos x="connsiteX1" y="connsiteY1"/>
              </a:cxn>
              <a:cxn ang="0">
                <a:pos x="connsiteX2" y="connsiteY2"/>
              </a:cxn>
              <a:cxn ang="0">
                <a:pos x="connsiteX3" y="connsiteY3"/>
              </a:cxn>
            </a:cxnLst>
            <a:rect l="l" t="t" r="r" b="b"/>
            <a:pathLst>
              <a:path w="3461834" h="2221681">
                <a:moveTo>
                  <a:pt x="0" y="0"/>
                </a:moveTo>
                <a:lnTo>
                  <a:pt x="3461834" y="0"/>
                </a:lnTo>
                <a:lnTo>
                  <a:pt x="3461834" y="2221681"/>
                </a:lnTo>
                <a:lnTo>
                  <a:pt x="0" y="2221681"/>
                </a:lnTo>
                <a:close/>
              </a:path>
            </a:pathLst>
          </a:custGeom>
        </p:spPr>
        <p:txBody>
          <a:bodyPr wrap="square">
            <a:noAutofit/>
          </a:bodyPr>
          <a:lstStyle/>
          <a:p>
            <a:endParaRPr lang="zh-CN" altLang="en-US"/>
          </a:p>
        </p:txBody>
      </p:sp>
      <p:sp>
        <p:nvSpPr>
          <p:cNvPr id="8" name="图片占位符 7"/>
          <p:cNvSpPr>
            <a:spLocks noGrp="1"/>
          </p:cNvSpPr>
          <p:nvPr>
            <p:ph type="pic" sz="quarter" idx="11"/>
          </p:nvPr>
        </p:nvSpPr>
        <p:spPr>
          <a:xfrm>
            <a:off x="985519" y="3822700"/>
            <a:ext cx="3461832" cy="2211614"/>
          </a:xfrm>
          <a:custGeom>
            <a:avLst/>
            <a:gdLst>
              <a:gd name="connsiteX0" fmla="*/ 0 w 3461832"/>
              <a:gd name="connsiteY0" fmla="*/ 0 h 2211614"/>
              <a:gd name="connsiteX1" fmla="*/ 3461832 w 3461832"/>
              <a:gd name="connsiteY1" fmla="*/ 0 h 2211614"/>
              <a:gd name="connsiteX2" fmla="*/ 3461832 w 3461832"/>
              <a:gd name="connsiteY2" fmla="*/ 2211614 h 2211614"/>
              <a:gd name="connsiteX3" fmla="*/ 0 w 3461832"/>
              <a:gd name="connsiteY3" fmla="*/ 2211614 h 2211614"/>
            </a:gdLst>
            <a:ahLst/>
            <a:cxnLst>
              <a:cxn ang="0">
                <a:pos x="connsiteX0" y="connsiteY0"/>
              </a:cxn>
              <a:cxn ang="0">
                <a:pos x="connsiteX1" y="connsiteY1"/>
              </a:cxn>
              <a:cxn ang="0">
                <a:pos x="connsiteX2" y="connsiteY2"/>
              </a:cxn>
              <a:cxn ang="0">
                <a:pos x="connsiteX3" y="connsiteY3"/>
              </a:cxn>
            </a:cxnLst>
            <a:rect l="l" t="t" r="r" b="b"/>
            <a:pathLst>
              <a:path w="3461832" h="2211614">
                <a:moveTo>
                  <a:pt x="0" y="0"/>
                </a:moveTo>
                <a:lnTo>
                  <a:pt x="3461832" y="0"/>
                </a:lnTo>
                <a:lnTo>
                  <a:pt x="3461832" y="2211614"/>
                </a:lnTo>
                <a:lnTo>
                  <a:pt x="0" y="2211614"/>
                </a:lnTo>
                <a:close/>
              </a:path>
            </a:pathLst>
          </a:custGeom>
        </p:spPr>
        <p:txBody>
          <a:bodyPr wrap="square">
            <a:noAutofit/>
          </a:bodyPr>
          <a:lstStyle/>
          <a:p>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6_自定义版式">
    <p:spTree>
      <p:nvGrpSpPr>
        <p:cNvPr id="1" name=""/>
        <p:cNvGrpSpPr/>
        <p:nvPr/>
      </p:nvGrpSpPr>
      <p:grpSpPr>
        <a:xfrm>
          <a:off x="0" y="0"/>
          <a:ext cx="0" cy="0"/>
          <a:chOff x="0" y="0"/>
          <a:chExt cx="0" cy="0"/>
        </a:xfrm>
      </p:grpSpPr>
      <p:sp>
        <p:nvSpPr>
          <p:cNvPr id="5" name="图片占位符 4"/>
          <p:cNvSpPr>
            <a:spLocks noGrp="1"/>
          </p:cNvSpPr>
          <p:nvPr>
            <p:ph type="pic" sz="quarter" idx="10"/>
          </p:nvPr>
        </p:nvSpPr>
        <p:spPr>
          <a:xfrm>
            <a:off x="1698623" y="2746373"/>
            <a:ext cx="2187580" cy="2187580"/>
          </a:xfrm>
          <a:custGeom>
            <a:avLst/>
            <a:gdLst>
              <a:gd name="connsiteX0" fmla="*/ 1093790 w 2187580"/>
              <a:gd name="connsiteY0" fmla="*/ 0 h 2187580"/>
              <a:gd name="connsiteX1" fmla="*/ 2187580 w 2187580"/>
              <a:gd name="connsiteY1" fmla="*/ 1093790 h 2187580"/>
              <a:gd name="connsiteX2" fmla="*/ 1093790 w 2187580"/>
              <a:gd name="connsiteY2" fmla="*/ 2187580 h 2187580"/>
              <a:gd name="connsiteX3" fmla="*/ 0 w 2187580"/>
              <a:gd name="connsiteY3" fmla="*/ 1093790 h 2187580"/>
              <a:gd name="connsiteX4" fmla="*/ 1093790 w 2187580"/>
              <a:gd name="connsiteY4" fmla="*/ 0 h 2187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7580" h="2187580">
                <a:moveTo>
                  <a:pt x="1093790" y="0"/>
                </a:moveTo>
                <a:cubicBezTo>
                  <a:pt x="1697874" y="0"/>
                  <a:pt x="2187580" y="489706"/>
                  <a:pt x="2187580" y="1093790"/>
                </a:cubicBezTo>
                <a:cubicBezTo>
                  <a:pt x="2187580" y="1697874"/>
                  <a:pt x="1697874" y="2187580"/>
                  <a:pt x="1093790" y="2187580"/>
                </a:cubicBezTo>
                <a:cubicBezTo>
                  <a:pt x="489706" y="2187580"/>
                  <a:pt x="0" y="1697874"/>
                  <a:pt x="0" y="1093790"/>
                </a:cubicBezTo>
                <a:cubicBezTo>
                  <a:pt x="0" y="489706"/>
                  <a:pt x="489706" y="0"/>
                  <a:pt x="1093790" y="0"/>
                </a:cubicBezTo>
                <a:close/>
              </a:path>
            </a:pathLst>
          </a:custGeom>
        </p:spPr>
        <p:txBody>
          <a:bodyPr wrap="square">
            <a:noAutofit/>
          </a:bodyPr>
          <a:lstStyle/>
          <a:p>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1_自定义版式">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自定义版式">
    <p:spTree>
      <p:nvGrpSpPr>
        <p:cNvPr id="1" name=""/>
        <p:cNvGrpSpPr/>
        <p:nvPr/>
      </p:nvGrpSpPr>
      <p:grpSpPr>
        <a:xfrm>
          <a:off x="0" y="0"/>
          <a:ext cx="0" cy="0"/>
          <a:chOff x="0" y="0"/>
          <a:chExt cx="0" cy="0"/>
        </a:xfrm>
      </p:grpSpPr>
      <p:grpSp>
        <p:nvGrpSpPr>
          <p:cNvPr id="4" name="组合 3"/>
          <p:cNvGrpSpPr/>
          <p:nvPr userDrawn="1"/>
        </p:nvGrpSpPr>
        <p:grpSpPr>
          <a:xfrm>
            <a:off x="0" y="0"/>
            <a:ext cx="12192000" cy="6856551"/>
            <a:chOff x="0" y="0"/>
            <a:chExt cx="12192000" cy="6856551"/>
          </a:xfrm>
        </p:grpSpPr>
        <p:pic>
          <p:nvPicPr>
            <p:cNvPr id="5" name="图片 4"/>
            <p:cNvPicPr>
              <a:picLocks noChangeAspect="1"/>
            </p:cNvPicPr>
            <p:nvPr/>
          </p:nvPicPr>
          <p:blipFill rotWithShape="1">
            <a:blip r:embed="rId2" cstate="screen"/>
            <a:srcRect r="-1"/>
            <a:stretch>
              <a:fillRect/>
            </a:stretch>
          </p:blipFill>
          <p:spPr>
            <a:xfrm flipH="1">
              <a:off x="1724400" y="0"/>
              <a:ext cx="10467600" cy="6855102"/>
            </a:xfrm>
            <a:prstGeom prst="rect">
              <a:avLst/>
            </a:prstGeom>
          </p:spPr>
        </p:pic>
        <p:pic>
          <p:nvPicPr>
            <p:cNvPr id="6" name="图片 5"/>
            <p:cNvPicPr>
              <a:picLocks noChangeAspect="1"/>
            </p:cNvPicPr>
            <p:nvPr/>
          </p:nvPicPr>
          <p:blipFill rotWithShape="1">
            <a:blip r:embed="rId3" cstate="screen"/>
            <a:srcRect r="-35"/>
            <a:stretch>
              <a:fillRect/>
            </a:stretch>
          </p:blipFill>
          <p:spPr>
            <a:xfrm flipH="1">
              <a:off x="0" y="1449"/>
              <a:ext cx="2095500" cy="6855102"/>
            </a:xfrm>
            <a:prstGeom prst="rect">
              <a:avLst/>
            </a:prstGeom>
          </p:spPr>
        </p:pic>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
        <p:nvSpPr>
          <p:cNvPr id="4" name="矩形 3"/>
          <p:cNvSpPr/>
          <p:nvPr userDrawn="1"/>
        </p:nvSpPr>
        <p:spPr>
          <a:xfrm>
            <a:off x="8325228" y="6545425"/>
            <a:ext cx="775136" cy="246221"/>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endParaRPr lang="en-US" altLang="zh-CN" sz="100" dirty="0">
              <a:solidFill>
                <a:prstClr val="white"/>
              </a:solidFill>
              <a:latin typeface="Calibri"/>
              <a:ea typeface="宋体"/>
            </a:endParaRP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endParaRPr lang="en-US" altLang="zh-CN" sz="100" dirty="0">
              <a:solidFill>
                <a:prstClr val="white"/>
              </a:solidFill>
              <a:latin typeface="Calibri"/>
              <a:ea typeface="宋体"/>
            </a:endParaRP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endParaRPr lang="en-US" altLang="zh-CN" sz="100" dirty="0">
              <a:solidFill>
                <a:prstClr val="white"/>
              </a:solidFill>
              <a:latin typeface="Calibri"/>
              <a:ea typeface="宋体"/>
            </a:endParaRP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endParaRPr lang="en-US" altLang="zh-CN" sz="100" dirty="0">
              <a:solidFill>
                <a:prstClr val="white"/>
              </a:solidFill>
              <a:latin typeface="Calibri"/>
              <a:ea typeface="宋体"/>
            </a:endParaRP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endParaRPr lang="en-US" altLang="zh-CN" sz="100" dirty="0">
              <a:solidFill>
                <a:prstClr val="white"/>
              </a:solidFill>
              <a:latin typeface="Calibri"/>
              <a:ea typeface="宋体"/>
            </a:endParaRP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endParaRPr lang="en-US" altLang="zh-CN" sz="100" dirty="0">
              <a:solidFill>
                <a:prstClr val="white"/>
              </a:solidFill>
              <a:latin typeface="Calibri"/>
              <a:ea typeface="宋体"/>
            </a:endParaRP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endParaRPr lang="en-US" altLang="zh-CN" sz="100" dirty="0">
              <a:solidFill>
                <a:prstClr val="white"/>
              </a:solidFill>
              <a:latin typeface="Calibri"/>
              <a:ea typeface="宋体"/>
            </a:endParaRP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endParaRPr lang="en-US" altLang="zh-CN" sz="100" dirty="0">
              <a:solidFill>
                <a:prstClr val="white"/>
              </a:solidFill>
              <a:latin typeface="Calibri"/>
              <a:ea typeface="宋体"/>
            </a:endParaRPr>
          </a:p>
          <a:p>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endParaRPr lang="en-US" altLang="zh-CN" sz="100" dirty="0">
              <a:solidFill>
                <a:prstClr val="white"/>
              </a:solidFill>
              <a:latin typeface="Calibri"/>
              <a:ea typeface="宋体"/>
            </a:endParaRP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5_自定义版式">
    <p:spTree>
      <p:nvGrpSpPr>
        <p:cNvPr id="1" name=""/>
        <p:cNvGrpSpPr/>
        <p:nvPr/>
      </p:nvGrpSpPr>
      <p:grpSpPr>
        <a:xfrm>
          <a:off x="0" y="0"/>
          <a:ext cx="0" cy="0"/>
          <a:chOff x="0" y="0"/>
          <a:chExt cx="0" cy="0"/>
        </a:xfrm>
      </p:grpSpPr>
      <p:sp>
        <p:nvSpPr>
          <p:cNvPr id="7" name="图片占位符 6"/>
          <p:cNvSpPr>
            <a:spLocks noGrp="1"/>
          </p:cNvSpPr>
          <p:nvPr>
            <p:ph type="pic" sz="quarter" idx="11"/>
          </p:nvPr>
        </p:nvSpPr>
        <p:spPr>
          <a:xfrm>
            <a:off x="1600201" y="2085976"/>
            <a:ext cx="3971925" cy="2162175"/>
          </a:xfrm>
          <a:custGeom>
            <a:avLst/>
            <a:gdLst>
              <a:gd name="connsiteX0" fmla="*/ 0 w 3971925"/>
              <a:gd name="connsiteY0" fmla="*/ 0 h 2162175"/>
              <a:gd name="connsiteX1" fmla="*/ 3971925 w 3971925"/>
              <a:gd name="connsiteY1" fmla="*/ 0 h 2162175"/>
              <a:gd name="connsiteX2" fmla="*/ 3971925 w 3971925"/>
              <a:gd name="connsiteY2" fmla="*/ 2162175 h 2162175"/>
              <a:gd name="connsiteX3" fmla="*/ 0 w 3971925"/>
              <a:gd name="connsiteY3" fmla="*/ 2162175 h 2162175"/>
            </a:gdLst>
            <a:ahLst/>
            <a:cxnLst>
              <a:cxn ang="0">
                <a:pos x="connsiteX0" y="connsiteY0"/>
              </a:cxn>
              <a:cxn ang="0">
                <a:pos x="connsiteX1" y="connsiteY1"/>
              </a:cxn>
              <a:cxn ang="0">
                <a:pos x="connsiteX2" y="connsiteY2"/>
              </a:cxn>
              <a:cxn ang="0">
                <a:pos x="connsiteX3" y="connsiteY3"/>
              </a:cxn>
            </a:cxnLst>
            <a:rect l="l" t="t" r="r" b="b"/>
            <a:pathLst>
              <a:path w="3971925" h="2162175">
                <a:moveTo>
                  <a:pt x="0" y="0"/>
                </a:moveTo>
                <a:lnTo>
                  <a:pt x="3971925" y="0"/>
                </a:lnTo>
                <a:lnTo>
                  <a:pt x="3971925" y="2162175"/>
                </a:lnTo>
                <a:lnTo>
                  <a:pt x="0" y="2162175"/>
                </a:lnTo>
                <a:close/>
              </a:path>
            </a:pathLst>
          </a:custGeom>
        </p:spPr>
        <p:txBody>
          <a:bodyPr wrap="square">
            <a:noAutofit/>
          </a:bodyPr>
          <a:lstStyle/>
          <a:p>
            <a:endParaRPr lang="zh-CN" altLang="en-US"/>
          </a:p>
        </p:txBody>
      </p:sp>
      <p:sp>
        <p:nvSpPr>
          <p:cNvPr id="3" name="灯片编号占位符 2"/>
          <p:cNvSpPr>
            <a:spLocks noGrp="1"/>
          </p:cNvSpPr>
          <p:nvPr>
            <p:ph type="sldNum" sz="quarter" idx="10"/>
          </p:nvPr>
        </p:nvSpPr>
        <p:spPr/>
        <p:txBody>
          <a:bodyPr/>
          <a:lstStyle/>
          <a:p>
            <a:fld id="{1F57BEC6-7C2B-4B03-B4DD-37A8D3CA46A8}"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自定义版式">
    <p:spTree>
      <p:nvGrpSpPr>
        <p:cNvPr id="1" name=""/>
        <p:cNvGrpSpPr/>
        <p:nvPr/>
      </p:nvGrpSpPr>
      <p:grpSpPr>
        <a:xfrm>
          <a:off x="0" y="0"/>
          <a:ext cx="0" cy="0"/>
          <a:chOff x="0" y="0"/>
          <a:chExt cx="0" cy="0"/>
        </a:xfrm>
      </p:grpSpPr>
      <p:sp>
        <p:nvSpPr>
          <p:cNvPr id="13" name="图片占位符 12"/>
          <p:cNvSpPr>
            <a:spLocks noGrp="1"/>
          </p:cNvSpPr>
          <p:nvPr>
            <p:ph type="pic" sz="quarter" idx="11"/>
          </p:nvPr>
        </p:nvSpPr>
        <p:spPr>
          <a:xfrm>
            <a:off x="6305550" y="1936268"/>
            <a:ext cx="2294499" cy="1622543"/>
          </a:xfrm>
          <a:custGeom>
            <a:avLst/>
            <a:gdLst>
              <a:gd name="connsiteX0" fmla="*/ 0 w 2294499"/>
              <a:gd name="connsiteY0" fmla="*/ 0 h 1622543"/>
              <a:gd name="connsiteX1" fmla="*/ 2294499 w 2294499"/>
              <a:gd name="connsiteY1" fmla="*/ 0 h 1622543"/>
              <a:gd name="connsiteX2" fmla="*/ 2294499 w 2294499"/>
              <a:gd name="connsiteY2" fmla="*/ 1622543 h 1622543"/>
              <a:gd name="connsiteX3" fmla="*/ 0 w 2294499"/>
              <a:gd name="connsiteY3" fmla="*/ 1622543 h 1622543"/>
            </a:gdLst>
            <a:ahLst/>
            <a:cxnLst>
              <a:cxn ang="0">
                <a:pos x="connsiteX0" y="connsiteY0"/>
              </a:cxn>
              <a:cxn ang="0">
                <a:pos x="connsiteX1" y="connsiteY1"/>
              </a:cxn>
              <a:cxn ang="0">
                <a:pos x="connsiteX2" y="connsiteY2"/>
              </a:cxn>
              <a:cxn ang="0">
                <a:pos x="connsiteX3" y="connsiteY3"/>
              </a:cxn>
            </a:cxnLst>
            <a:rect l="l" t="t" r="r" b="b"/>
            <a:pathLst>
              <a:path w="2294499" h="1622543">
                <a:moveTo>
                  <a:pt x="0" y="0"/>
                </a:moveTo>
                <a:lnTo>
                  <a:pt x="2294499" y="0"/>
                </a:lnTo>
                <a:lnTo>
                  <a:pt x="2294499" y="1622543"/>
                </a:lnTo>
                <a:lnTo>
                  <a:pt x="0" y="1622543"/>
                </a:lnTo>
                <a:close/>
              </a:path>
            </a:pathLst>
          </a:custGeom>
        </p:spPr>
        <p:txBody>
          <a:bodyPr wrap="square">
            <a:noAutofit/>
          </a:bodyPr>
          <a:lstStyle/>
          <a:p>
            <a:endParaRPr lang="zh-CN" altLang="en-US"/>
          </a:p>
        </p:txBody>
      </p:sp>
      <p:sp>
        <p:nvSpPr>
          <p:cNvPr id="14" name="图片占位符 13"/>
          <p:cNvSpPr>
            <a:spLocks noGrp="1"/>
          </p:cNvSpPr>
          <p:nvPr>
            <p:ph type="pic" sz="quarter" idx="12"/>
          </p:nvPr>
        </p:nvSpPr>
        <p:spPr>
          <a:xfrm>
            <a:off x="8802126" y="1936268"/>
            <a:ext cx="2294499" cy="1622543"/>
          </a:xfrm>
          <a:custGeom>
            <a:avLst/>
            <a:gdLst>
              <a:gd name="connsiteX0" fmla="*/ 0 w 2294499"/>
              <a:gd name="connsiteY0" fmla="*/ 0 h 1622543"/>
              <a:gd name="connsiteX1" fmla="*/ 2294499 w 2294499"/>
              <a:gd name="connsiteY1" fmla="*/ 0 h 1622543"/>
              <a:gd name="connsiteX2" fmla="*/ 2294499 w 2294499"/>
              <a:gd name="connsiteY2" fmla="*/ 1622543 h 1622543"/>
              <a:gd name="connsiteX3" fmla="*/ 0 w 2294499"/>
              <a:gd name="connsiteY3" fmla="*/ 1622543 h 1622543"/>
            </a:gdLst>
            <a:ahLst/>
            <a:cxnLst>
              <a:cxn ang="0">
                <a:pos x="connsiteX0" y="connsiteY0"/>
              </a:cxn>
              <a:cxn ang="0">
                <a:pos x="connsiteX1" y="connsiteY1"/>
              </a:cxn>
              <a:cxn ang="0">
                <a:pos x="connsiteX2" y="connsiteY2"/>
              </a:cxn>
              <a:cxn ang="0">
                <a:pos x="connsiteX3" y="connsiteY3"/>
              </a:cxn>
            </a:cxnLst>
            <a:rect l="l" t="t" r="r" b="b"/>
            <a:pathLst>
              <a:path w="2294499" h="1622543">
                <a:moveTo>
                  <a:pt x="0" y="0"/>
                </a:moveTo>
                <a:lnTo>
                  <a:pt x="2294499" y="0"/>
                </a:lnTo>
                <a:lnTo>
                  <a:pt x="2294499" y="1622543"/>
                </a:lnTo>
                <a:lnTo>
                  <a:pt x="0" y="1622543"/>
                </a:lnTo>
                <a:close/>
              </a:path>
            </a:pathLst>
          </a:custGeom>
        </p:spPr>
        <p:txBody>
          <a:bodyPr wrap="square">
            <a:noAutofit/>
          </a:bodyPr>
          <a:lstStyle/>
          <a:p>
            <a:endParaRPr lang="zh-CN" altLang="en-US"/>
          </a:p>
        </p:txBody>
      </p:sp>
      <p:sp>
        <p:nvSpPr>
          <p:cNvPr id="16" name="图片占位符 15"/>
          <p:cNvSpPr>
            <a:spLocks noGrp="1"/>
          </p:cNvSpPr>
          <p:nvPr>
            <p:ph type="pic" sz="quarter" idx="13"/>
          </p:nvPr>
        </p:nvSpPr>
        <p:spPr>
          <a:xfrm>
            <a:off x="8802126" y="3797182"/>
            <a:ext cx="2294499" cy="1622543"/>
          </a:xfrm>
          <a:custGeom>
            <a:avLst/>
            <a:gdLst>
              <a:gd name="connsiteX0" fmla="*/ 0 w 2294499"/>
              <a:gd name="connsiteY0" fmla="*/ 0 h 1622543"/>
              <a:gd name="connsiteX1" fmla="*/ 2294499 w 2294499"/>
              <a:gd name="connsiteY1" fmla="*/ 0 h 1622543"/>
              <a:gd name="connsiteX2" fmla="*/ 2294499 w 2294499"/>
              <a:gd name="connsiteY2" fmla="*/ 1622543 h 1622543"/>
              <a:gd name="connsiteX3" fmla="*/ 0 w 2294499"/>
              <a:gd name="connsiteY3" fmla="*/ 1622543 h 1622543"/>
            </a:gdLst>
            <a:ahLst/>
            <a:cxnLst>
              <a:cxn ang="0">
                <a:pos x="connsiteX0" y="connsiteY0"/>
              </a:cxn>
              <a:cxn ang="0">
                <a:pos x="connsiteX1" y="connsiteY1"/>
              </a:cxn>
              <a:cxn ang="0">
                <a:pos x="connsiteX2" y="connsiteY2"/>
              </a:cxn>
              <a:cxn ang="0">
                <a:pos x="connsiteX3" y="connsiteY3"/>
              </a:cxn>
            </a:cxnLst>
            <a:rect l="l" t="t" r="r" b="b"/>
            <a:pathLst>
              <a:path w="2294499" h="1622543">
                <a:moveTo>
                  <a:pt x="0" y="0"/>
                </a:moveTo>
                <a:lnTo>
                  <a:pt x="2294499" y="0"/>
                </a:lnTo>
                <a:lnTo>
                  <a:pt x="2294499" y="1622543"/>
                </a:lnTo>
                <a:lnTo>
                  <a:pt x="0" y="1622543"/>
                </a:lnTo>
                <a:close/>
              </a:path>
            </a:pathLst>
          </a:custGeom>
        </p:spPr>
        <p:txBody>
          <a:bodyPr wrap="square">
            <a:noAutofit/>
          </a:bodyPr>
          <a:lstStyle/>
          <a:p>
            <a:endParaRPr lang="zh-CN" altLang="en-US"/>
          </a:p>
        </p:txBody>
      </p:sp>
      <p:sp>
        <p:nvSpPr>
          <p:cNvPr id="15" name="图片占位符 14"/>
          <p:cNvSpPr>
            <a:spLocks noGrp="1"/>
          </p:cNvSpPr>
          <p:nvPr>
            <p:ph type="pic" sz="quarter" idx="14"/>
          </p:nvPr>
        </p:nvSpPr>
        <p:spPr>
          <a:xfrm>
            <a:off x="6305550" y="3797182"/>
            <a:ext cx="2294499" cy="1622543"/>
          </a:xfrm>
          <a:custGeom>
            <a:avLst/>
            <a:gdLst>
              <a:gd name="connsiteX0" fmla="*/ 0 w 2294499"/>
              <a:gd name="connsiteY0" fmla="*/ 0 h 1622543"/>
              <a:gd name="connsiteX1" fmla="*/ 2294499 w 2294499"/>
              <a:gd name="connsiteY1" fmla="*/ 0 h 1622543"/>
              <a:gd name="connsiteX2" fmla="*/ 2294499 w 2294499"/>
              <a:gd name="connsiteY2" fmla="*/ 1622543 h 1622543"/>
              <a:gd name="connsiteX3" fmla="*/ 0 w 2294499"/>
              <a:gd name="connsiteY3" fmla="*/ 1622543 h 1622543"/>
            </a:gdLst>
            <a:ahLst/>
            <a:cxnLst>
              <a:cxn ang="0">
                <a:pos x="connsiteX0" y="connsiteY0"/>
              </a:cxn>
              <a:cxn ang="0">
                <a:pos x="connsiteX1" y="connsiteY1"/>
              </a:cxn>
              <a:cxn ang="0">
                <a:pos x="connsiteX2" y="connsiteY2"/>
              </a:cxn>
              <a:cxn ang="0">
                <a:pos x="connsiteX3" y="connsiteY3"/>
              </a:cxn>
            </a:cxnLst>
            <a:rect l="l" t="t" r="r" b="b"/>
            <a:pathLst>
              <a:path w="2294499" h="1622543">
                <a:moveTo>
                  <a:pt x="0" y="0"/>
                </a:moveTo>
                <a:lnTo>
                  <a:pt x="2294499" y="0"/>
                </a:lnTo>
                <a:lnTo>
                  <a:pt x="2294499" y="1622543"/>
                </a:lnTo>
                <a:lnTo>
                  <a:pt x="0" y="1622543"/>
                </a:lnTo>
                <a:close/>
              </a:path>
            </a:pathLst>
          </a:custGeom>
        </p:spPr>
        <p:txBody>
          <a:bodyPr wrap="square">
            <a:noAutofit/>
          </a:bodyPr>
          <a:lstStyle/>
          <a:p>
            <a:endParaRPr lang="zh-CN" altLang="en-US"/>
          </a:p>
        </p:txBody>
      </p:sp>
      <p:sp>
        <p:nvSpPr>
          <p:cNvPr id="3" name="灯片编号占位符 2"/>
          <p:cNvSpPr>
            <a:spLocks noGrp="1"/>
          </p:cNvSpPr>
          <p:nvPr>
            <p:ph type="sldNum" sz="quarter" idx="10"/>
          </p:nvPr>
        </p:nvSpPr>
        <p:spPr/>
        <p:txBody>
          <a:bodyPr/>
          <a:lstStyle/>
          <a:p>
            <a:fld id="{1F57BEC6-7C2B-4B03-B4DD-37A8D3CA46A8}"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9_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4862286" y="2555649"/>
            <a:ext cx="2467428" cy="2467428"/>
          </a:xfrm>
          <a:custGeom>
            <a:avLst/>
            <a:gdLst>
              <a:gd name="connsiteX0" fmla="*/ 1233714 w 2467428"/>
              <a:gd name="connsiteY0" fmla="*/ 0 h 2467428"/>
              <a:gd name="connsiteX1" fmla="*/ 2467428 w 2467428"/>
              <a:gd name="connsiteY1" fmla="*/ 1233714 h 2467428"/>
              <a:gd name="connsiteX2" fmla="*/ 1233714 w 2467428"/>
              <a:gd name="connsiteY2" fmla="*/ 2467428 h 2467428"/>
              <a:gd name="connsiteX3" fmla="*/ 0 w 2467428"/>
              <a:gd name="connsiteY3" fmla="*/ 1233714 h 2467428"/>
              <a:gd name="connsiteX4" fmla="*/ 1233714 w 2467428"/>
              <a:gd name="connsiteY4" fmla="*/ 0 h 2467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7428" h="2467428">
                <a:moveTo>
                  <a:pt x="1233714" y="0"/>
                </a:moveTo>
                <a:cubicBezTo>
                  <a:pt x="1915075" y="0"/>
                  <a:pt x="2467428" y="552353"/>
                  <a:pt x="2467428" y="1233714"/>
                </a:cubicBezTo>
                <a:cubicBezTo>
                  <a:pt x="2467428" y="1915075"/>
                  <a:pt x="1915075" y="2467428"/>
                  <a:pt x="1233714" y="2467428"/>
                </a:cubicBezTo>
                <a:cubicBezTo>
                  <a:pt x="552353" y="2467428"/>
                  <a:pt x="0" y="1915075"/>
                  <a:pt x="0" y="1233714"/>
                </a:cubicBezTo>
                <a:cubicBezTo>
                  <a:pt x="0" y="552353"/>
                  <a:pt x="552353" y="0"/>
                  <a:pt x="1233714" y="0"/>
                </a:cubicBezTo>
                <a:close/>
              </a:path>
            </a:pathLst>
          </a:custGeom>
        </p:spPr>
        <p:txBody>
          <a:bodyPr wrap="square">
            <a:noAutofit/>
          </a:bodyPr>
          <a:lstStyle/>
          <a:p>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3_自定义版式">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2352675" y="1908631"/>
            <a:ext cx="3448050" cy="2162175"/>
          </a:xfrm>
          <a:custGeom>
            <a:avLst/>
            <a:gdLst>
              <a:gd name="connsiteX0" fmla="*/ 0 w 3448050"/>
              <a:gd name="connsiteY0" fmla="*/ 0 h 2162175"/>
              <a:gd name="connsiteX1" fmla="*/ 3448050 w 3448050"/>
              <a:gd name="connsiteY1" fmla="*/ 0 h 2162175"/>
              <a:gd name="connsiteX2" fmla="*/ 3448050 w 3448050"/>
              <a:gd name="connsiteY2" fmla="*/ 2162175 h 2162175"/>
              <a:gd name="connsiteX3" fmla="*/ 0 w 3448050"/>
              <a:gd name="connsiteY3" fmla="*/ 2162175 h 2162175"/>
            </a:gdLst>
            <a:ahLst/>
            <a:cxnLst>
              <a:cxn ang="0">
                <a:pos x="connsiteX0" y="connsiteY0"/>
              </a:cxn>
              <a:cxn ang="0">
                <a:pos x="connsiteX1" y="connsiteY1"/>
              </a:cxn>
              <a:cxn ang="0">
                <a:pos x="connsiteX2" y="connsiteY2"/>
              </a:cxn>
              <a:cxn ang="0">
                <a:pos x="connsiteX3" y="connsiteY3"/>
              </a:cxn>
            </a:cxnLst>
            <a:rect l="l" t="t" r="r" b="b"/>
            <a:pathLst>
              <a:path w="3448050" h="2162175">
                <a:moveTo>
                  <a:pt x="0" y="0"/>
                </a:moveTo>
                <a:lnTo>
                  <a:pt x="3448050" y="0"/>
                </a:lnTo>
                <a:lnTo>
                  <a:pt x="3448050" y="2162175"/>
                </a:lnTo>
                <a:lnTo>
                  <a:pt x="0" y="2162175"/>
                </a:lnTo>
                <a:close/>
              </a:path>
            </a:pathLst>
          </a:custGeom>
        </p:spPr>
        <p:txBody>
          <a:bodyPr wrap="square">
            <a:noAutofit/>
          </a:bodyPr>
          <a:lstStyle/>
          <a:p>
            <a:endParaRPr lang="zh-CN" altLang="en-US"/>
          </a:p>
        </p:txBody>
      </p:sp>
      <p:sp>
        <p:nvSpPr>
          <p:cNvPr id="7" name="图片占位符 6"/>
          <p:cNvSpPr>
            <a:spLocks noGrp="1"/>
          </p:cNvSpPr>
          <p:nvPr>
            <p:ph type="pic" sz="quarter" idx="11"/>
          </p:nvPr>
        </p:nvSpPr>
        <p:spPr>
          <a:xfrm>
            <a:off x="6629400" y="3727906"/>
            <a:ext cx="3448050" cy="2162175"/>
          </a:xfrm>
          <a:custGeom>
            <a:avLst/>
            <a:gdLst>
              <a:gd name="connsiteX0" fmla="*/ 0 w 3448050"/>
              <a:gd name="connsiteY0" fmla="*/ 0 h 2162175"/>
              <a:gd name="connsiteX1" fmla="*/ 3448050 w 3448050"/>
              <a:gd name="connsiteY1" fmla="*/ 0 h 2162175"/>
              <a:gd name="connsiteX2" fmla="*/ 3448050 w 3448050"/>
              <a:gd name="connsiteY2" fmla="*/ 2162175 h 2162175"/>
              <a:gd name="connsiteX3" fmla="*/ 0 w 3448050"/>
              <a:gd name="connsiteY3" fmla="*/ 2162175 h 2162175"/>
            </a:gdLst>
            <a:ahLst/>
            <a:cxnLst>
              <a:cxn ang="0">
                <a:pos x="connsiteX0" y="connsiteY0"/>
              </a:cxn>
              <a:cxn ang="0">
                <a:pos x="connsiteX1" y="connsiteY1"/>
              </a:cxn>
              <a:cxn ang="0">
                <a:pos x="connsiteX2" y="connsiteY2"/>
              </a:cxn>
              <a:cxn ang="0">
                <a:pos x="connsiteX3" y="connsiteY3"/>
              </a:cxn>
            </a:cxnLst>
            <a:rect l="l" t="t" r="r" b="b"/>
            <a:pathLst>
              <a:path w="3448050" h="2162175">
                <a:moveTo>
                  <a:pt x="0" y="0"/>
                </a:moveTo>
                <a:lnTo>
                  <a:pt x="3448050" y="0"/>
                </a:lnTo>
                <a:lnTo>
                  <a:pt x="3448050" y="2162175"/>
                </a:lnTo>
                <a:lnTo>
                  <a:pt x="0" y="2162175"/>
                </a:lnTo>
                <a:close/>
              </a:path>
            </a:pathLst>
          </a:custGeom>
        </p:spPr>
        <p:txBody>
          <a:bodyPr wrap="square">
            <a:noAutofit/>
          </a:bodyPr>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斜纹 3"/>
          <p:cNvSpPr/>
          <p:nvPr userDrawn="1"/>
        </p:nvSpPr>
        <p:spPr>
          <a:xfrm>
            <a:off x="0" y="0"/>
            <a:ext cx="2068025" cy="1688841"/>
          </a:xfrm>
          <a:prstGeom prst="diagStrip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9.xml"/><Relationship Id="rId4" Type="http://schemas.openxmlformats.org/officeDocument/2006/relationships/tags" Target="../tags/tag18.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tags" Target="../tags/tag17.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9.xml"/><Relationship Id="rId3" Type="http://schemas.openxmlformats.org/officeDocument/2006/relationships/tags" Target="../tags/tag20.xml"/><Relationship Id="rId2" Type="http://schemas.openxmlformats.org/officeDocument/2006/relationships/image" Target="../media/image17.png"/><Relationship Id="rId1" Type="http://schemas.openxmlformats.org/officeDocument/2006/relationships/tags" Target="../tags/tag19.xml"/></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12.xml"/><Relationship Id="rId7" Type="http://schemas.openxmlformats.org/officeDocument/2006/relationships/slideLayout" Target="../slideLayouts/slideLayout9.xml"/><Relationship Id="rId6" Type="http://schemas.openxmlformats.org/officeDocument/2006/relationships/tags" Target="../tags/tag22.xml"/><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tags" Target="../tags/tag21.xml"/></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9.xml"/><Relationship Id="rId4" Type="http://schemas.openxmlformats.org/officeDocument/2006/relationships/tags" Target="../tags/tag24.xml"/><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tags" Target="../tags/tag23.xml"/></Relationships>
</file>

<file path=ppt/slides/_rels/slide14.xml.rels><?xml version="1.0" encoding="UTF-8" standalone="yes"?>
<Relationships xmlns="http://schemas.openxmlformats.org/package/2006/relationships"><Relationship Id="rId9" Type="http://schemas.openxmlformats.org/officeDocument/2006/relationships/notesSlide" Target="../notesSlides/notesSlide14.xml"/><Relationship Id="rId8" Type="http://schemas.openxmlformats.org/officeDocument/2006/relationships/slideLayout" Target="../slideLayouts/slideLayout9.xml"/><Relationship Id="rId7" Type="http://schemas.openxmlformats.org/officeDocument/2006/relationships/tags" Target="../tags/tag26.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tags" Target="../tags/tag25.xml"/></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9.xml"/><Relationship Id="rId4" Type="http://schemas.openxmlformats.org/officeDocument/2006/relationships/tags" Target="../tags/tag28.xml"/><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tags" Target="../tags/tag27.xml"/></Relationships>
</file>

<file path=ppt/slides/_rels/slide16.xml.rels><?xml version="1.0" encoding="UTF-8" standalone="yes"?>
<Relationships xmlns="http://schemas.openxmlformats.org/package/2006/relationships"><Relationship Id="rId8" Type="http://schemas.openxmlformats.org/officeDocument/2006/relationships/notesSlide" Target="../notesSlides/notesSlide16.xml"/><Relationship Id="rId7" Type="http://schemas.openxmlformats.org/officeDocument/2006/relationships/slideLayout" Target="../slideLayouts/slideLayout9.xml"/><Relationship Id="rId6" Type="http://schemas.openxmlformats.org/officeDocument/2006/relationships/tags" Target="../tags/tag30.xml"/><Relationship Id="rId5" Type="http://schemas.openxmlformats.org/officeDocument/2006/relationships/image" Target="../media/image34.png"/><Relationship Id="rId4" Type="http://schemas.openxmlformats.org/officeDocument/2006/relationships/image" Target="../media/image33.png"/><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tags" Target="../tags/tag29.xml"/></Relationships>
</file>

<file path=ppt/slides/_rels/slide17.xml.rels><?xml version="1.0" encoding="UTF-8" standalone="yes"?>
<Relationships xmlns="http://schemas.openxmlformats.org/package/2006/relationships"><Relationship Id="rId9" Type="http://schemas.openxmlformats.org/officeDocument/2006/relationships/tags" Target="../tags/tag32.xml"/><Relationship Id="rId8" Type="http://schemas.openxmlformats.org/officeDocument/2006/relationships/image" Target="../media/image41.png"/><Relationship Id="rId7" Type="http://schemas.openxmlformats.org/officeDocument/2006/relationships/image" Target="../media/image40.png"/><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 Id="rId3" Type="http://schemas.openxmlformats.org/officeDocument/2006/relationships/image" Target="../media/image36.png"/><Relationship Id="rId2" Type="http://schemas.openxmlformats.org/officeDocument/2006/relationships/image" Target="../media/image35.png"/><Relationship Id="rId11" Type="http://schemas.openxmlformats.org/officeDocument/2006/relationships/notesSlide" Target="../notesSlides/notesSlide17.xml"/><Relationship Id="rId10" Type="http://schemas.openxmlformats.org/officeDocument/2006/relationships/slideLayout" Target="../slideLayouts/slideLayout9.xml"/><Relationship Id="rId1" Type="http://schemas.openxmlformats.org/officeDocument/2006/relationships/tags" Target="../tags/tag31.xml"/></Relationships>
</file>

<file path=ppt/slides/_rels/slide18.xml.rels><?xml version="1.0" encoding="UTF-8" standalone="yes"?>
<Relationships xmlns="http://schemas.openxmlformats.org/package/2006/relationships"><Relationship Id="rId9" Type="http://schemas.openxmlformats.org/officeDocument/2006/relationships/tags" Target="../tags/tag34.xml"/><Relationship Id="rId8" Type="http://schemas.openxmlformats.org/officeDocument/2006/relationships/image" Target="../media/image47.png"/><Relationship Id="rId7" Type="http://schemas.openxmlformats.org/officeDocument/2006/relationships/image" Target="../media/image46.png"/><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 Id="rId3" Type="http://schemas.openxmlformats.org/officeDocument/2006/relationships/image" Target="../media/image42.png"/><Relationship Id="rId2" Type="http://schemas.openxmlformats.org/officeDocument/2006/relationships/image" Target="../media/image36.png"/><Relationship Id="rId11" Type="http://schemas.openxmlformats.org/officeDocument/2006/relationships/notesSlide" Target="../notesSlides/notesSlide18.xml"/><Relationship Id="rId10" Type="http://schemas.openxmlformats.org/officeDocument/2006/relationships/slideLayout" Target="../slideLayouts/slideLayout9.xml"/><Relationship Id="rId1" Type="http://schemas.openxmlformats.org/officeDocument/2006/relationships/tags" Target="../tags/tag33.xm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9.xml"/><Relationship Id="rId3" Type="http://schemas.openxmlformats.org/officeDocument/2006/relationships/tags" Target="../tags/tag36.xml"/><Relationship Id="rId2" Type="http://schemas.openxmlformats.org/officeDocument/2006/relationships/image" Target="../media/image48.png"/><Relationship Id="rId1" Type="http://schemas.openxmlformats.org/officeDocument/2006/relationships/tags" Target="../tags/tag35.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9.xml"/><Relationship Id="rId2" Type="http://schemas.openxmlformats.org/officeDocument/2006/relationships/tags" Target="../tags/tag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9.xml"/><Relationship Id="rId2" Type="http://schemas.openxmlformats.org/officeDocument/2006/relationships/tags" Target="../tags/tag38.xml"/><Relationship Id="rId1" Type="http://schemas.openxmlformats.org/officeDocument/2006/relationships/tags" Target="../tags/tag37.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9.xml"/><Relationship Id="rId2" Type="http://schemas.openxmlformats.org/officeDocument/2006/relationships/tags" Target="../tags/tag40.xml"/><Relationship Id="rId1" Type="http://schemas.openxmlformats.org/officeDocument/2006/relationships/tags" Target="../tags/tag39.xml"/></Relationships>
</file>

<file path=ppt/slides/_rels/slide22.xml.rels><?xml version="1.0" encoding="UTF-8" standalone="yes"?>
<Relationships xmlns="http://schemas.openxmlformats.org/package/2006/relationships"><Relationship Id="rId9" Type="http://schemas.openxmlformats.org/officeDocument/2006/relationships/image" Target="../media/image56.png"/><Relationship Id="rId8" Type="http://schemas.openxmlformats.org/officeDocument/2006/relationships/image" Target="../media/image55.png"/><Relationship Id="rId7" Type="http://schemas.openxmlformats.org/officeDocument/2006/relationships/image" Target="../media/image54.png"/><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 Id="rId3" Type="http://schemas.openxmlformats.org/officeDocument/2006/relationships/image" Target="../media/image50.png"/><Relationship Id="rId2" Type="http://schemas.openxmlformats.org/officeDocument/2006/relationships/image" Target="../media/image49.png"/><Relationship Id="rId12" Type="http://schemas.openxmlformats.org/officeDocument/2006/relationships/notesSlide" Target="../notesSlides/notesSlide22.xml"/><Relationship Id="rId11" Type="http://schemas.openxmlformats.org/officeDocument/2006/relationships/slideLayout" Target="../slideLayouts/slideLayout9.xml"/><Relationship Id="rId10" Type="http://schemas.openxmlformats.org/officeDocument/2006/relationships/tags" Target="../tags/tag42.xml"/><Relationship Id="rId1" Type="http://schemas.openxmlformats.org/officeDocument/2006/relationships/tags" Target="../tags/tag4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9.xml"/><Relationship Id="rId5" Type="http://schemas.openxmlformats.org/officeDocument/2006/relationships/tags" Target="../tags/tag4.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9.xml"/><Relationship Id="rId5" Type="http://schemas.openxmlformats.org/officeDocument/2006/relationships/tags" Target="../tags/tag6.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9.xml"/><Relationship Id="rId3" Type="http://schemas.openxmlformats.org/officeDocument/2006/relationships/tags" Target="../tags/tag8.xml"/><Relationship Id="rId2" Type="http://schemas.openxmlformats.org/officeDocument/2006/relationships/image" Target="../media/image9.png"/><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9.xml"/><Relationship Id="rId3" Type="http://schemas.openxmlformats.org/officeDocument/2006/relationships/tags" Target="../tags/tag10.xml"/><Relationship Id="rId2" Type="http://schemas.openxmlformats.org/officeDocument/2006/relationships/image" Target="../media/image10.png"/><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9.xml"/><Relationship Id="rId4" Type="http://schemas.openxmlformats.org/officeDocument/2006/relationships/tags" Target="../tags/tag12.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tags" Target="../tags/tag11.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9.xml"/><Relationship Id="rId3" Type="http://schemas.openxmlformats.org/officeDocument/2006/relationships/tags" Target="../tags/tag14.xml"/><Relationship Id="rId2" Type="http://schemas.openxmlformats.org/officeDocument/2006/relationships/image" Target="../media/image13.png"/><Relationship Id="rId1" Type="http://schemas.openxmlformats.org/officeDocument/2006/relationships/tags" Target="../tags/tag13.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9.xml"/><Relationship Id="rId3" Type="http://schemas.openxmlformats.org/officeDocument/2006/relationships/tags" Target="../tags/tag16.xml"/><Relationship Id="rId2" Type="http://schemas.openxmlformats.org/officeDocument/2006/relationships/image" Target="../media/image14.png"/><Relationship Id="rId1" Type="http://schemas.openxmlformats.org/officeDocument/2006/relationships/tags" Target="../tags/tag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8"/>
          <p:cNvSpPr txBox="1"/>
          <p:nvPr/>
        </p:nvSpPr>
        <p:spPr>
          <a:xfrm>
            <a:off x="3077873" y="2018715"/>
            <a:ext cx="6036310" cy="922020"/>
          </a:xfrm>
          <a:prstGeom prst="rect">
            <a:avLst/>
          </a:prstGeom>
          <a:noFill/>
        </p:spPr>
        <p:txBody>
          <a:bodyPr wrap="none" rtlCol="0">
            <a:spAutoFit/>
          </a:bodyPr>
          <a:lstStyle/>
          <a:p>
            <a:pPr algn="ctr"/>
            <a:r>
              <a:rPr lang="en-US" altLang="zh-CN" sz="5400" dirty="0">
                <a:solidFill>
                  <a:srgbClr val="3C767A"/>
                </a:solidFill>
                <a:latin typeface="Agency FB" panose="020B0503020202020204" pitchFamily="34" charset="0"/>
                <a:ea typeface="微软雅黑" panose="020B0503020204020204" pitchFamily="34" charset="-122"/>
              </a:rPr>
              <a:t>loss function survey</a:t>
            </a:r>
            <a:endParaRPr lang="en-US" altLang="zh-CN" sz="5400" dirty="0">
              <a:solidFill>
                <a:srgbClr val="3C767A"/>
              </a:solidFill>
              <a:latin typeface="Agency FB" panose="020B0503020202020204" pitchFamily="34" charset="0"/>
              <a:ea typeface="微软雅黑" panose="020B0503020204020204" pitchFamily="34" charset="-122"/>
            </a:endParaRPr>
          </a:p>
        </p:txBody>
      </p:sp>
      <p:sp>
        <p:nvSpPr>
          <p:cNvPr id="30" name="_3"/>
          <p:cNvSpPr/>
          <p:nvPr/>
        </p:nvSpPr>
        <p:spPr>
          <a:xfrm>
            <a:off x="5172738" y="4334359"/>
            <a:ext cx="1021080" cy="829945"/>
          </a:xfrm>
          <a:prstGeom prst="rect">
            <a:avLst/>
          </a:prstGeom>
          <a:effectLst/>
        </p:spPr>
        <p:txBody>
          <a:bodyPr wrap="none">
            <a:spAutoFit/>
          </a:bodyPr>
          <a:lstStyle/>
          <a:p>
            <a:endParaRPr lang="en-US" altLang="zh-CN" sz="2400" dirty="0">
              <a:solidFill>
                <a:schemeClr val="accent2">
                  <a:lumMod val="65000"/>
                  <a:lumOff val="35000"/>
                </a:schemeClr>
              </a:solidFill>
              <a:latin typeface="+mn-ea"/>
            </a:endParaRPr>
          </a:p>
          <a:p>
            <a:r>
              <a:rPr lang="zh-CN" altLang="en-US" sz="2400" dirty="0">
                <a:solidFill>
                  <a:schemeClr val="accent2">
                    <a:lumMod val="65000"/>
                    <a:lumOff val="35000"/>
                  </a:schemeClr>
                </a:solidFill>
                <a:latin typeface="Agency FB" panose="020B0503020202020204" pitchFamily="34" charset="0"/>
                <a:ea typeface="造字工房力黑（非商用）常规体" pitchFamily="50" charset="-122"/>
              </a:rPr>
              <a:t>   李安</a:t>
            </a:r>
            <a:endParaRPr lang="zh-CN" altLang="en-US" sz="2400" dirty="0">
              <a:solidFill>
                <a:schemeClr val="accent2">
                  <a:lumMod val="65000"/>
                  <a:lumOff val="35000"/>
                </a:schemeClr>
              </a:solidFill>
              <a:latin typeface="Agency FB" panose="020B0503020202020204" pitchFamily="34" charset="0"/>
              <a:ea typeface="造字工房力黑（非商用）常规体" pitchFamily="50" charset="-122"/>
            </a:endParaRPr>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Other_2"/>
          <p:cNvSpPr/>
          <p:nvPr>
            <p:custDataLst>
              <p:tags r:id="rId1"/>
            </p:custDataLst>
          </p:nvPr>
        </p:nvSpPr>
        <p:spPr>
          <a:xfrm>
            <a:off x="1379538" y="946288"/>
            <a:ext cx="304800" cy="30480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文本框 4"/>
          <p:cNvSpPr txBox="1"/>
          <p:nvPr/>
        </p:nvSpPr>
        <p:spPr>
          <a:xfrm>
            <a:off x="1795780" y="390525"/>
            <a:ext cx="8113395" cy="368300"/>
          </a:xfrm>
          <a:prstGeom prst="rect">
            <a:avLst/>
          </a:prstGeom>
          <a:noFill/>
        </p:spPr>
        <p:txBody>
          <a:bodyPr wrap="square" rtlCol="0" anchor="t">
            <a:spAutoFit/>
          </a:bodyPr>
          <a:p>
            <a:r>
              <a:rPr lang="zh-CN" altLang="en-US">
                <a:latin typeface="Ubuntu" panose="020B0604030602030204" charset="0"/>
                <a:ea typeface="Ubuntu" panose="020B0604030602030204" charset="0"/>
                <a:cs typeface="Ubuntu" panose="020B0604030602030204" charset="0"/>
              </a:rPr>
              <a:t>log对数损失函数（逻辑回归）</a:t>
            </a:r>
            <a:endParaRPr lang="zh-CN" altLang="en-US">
              <a:latin typeface="Ubuntu" panose="020B0604030602030204" charset="0"/>
              <a:ea typeface="Ubuntu" panose="020B0604030602030204" charset="0"/>
              <a:cs typeface="Ubuntu" panose="020B0604030602030204" charset="0"/>
            </a:endParaRPr>
          </a:p>
        </p:txBody>
      </p:sp>
      <p:sp>
        <p:nvSpPr>
          <p:cNvPr id="2" name="文本框 1"/>
          <p:cNvSpPr txBox="1"/>
          <p:nvPr/>
        </p:nvSpPr>
        <p:spPr>
          <a:xfrm>
            <a:off x="1684655" y="1250950"/>
            <a:ext cx="8634095" cy="1476375"/>
          </a:xfrm>
          <a:prstGeom prst="rect">
            <a:avLst/>
          </a:prstGeom>
          <a:noFill/>
        </p:spPr>
        <p:txBody>
          <a:bodyPr wrap="square" rtlCol="0" anchor="t">
            <a:spAutoFit/>
          </a:bodyPr>
          <a:p>
            <a:r>
              <a:rPr lang="zh-CN" altLang="en-US"/>
              <a:t>损失函数L(Y, P(Y|X))表达的是样本X在分类Y的情况下，使概率P(Y|X)达到最大值，换言之，</a:t>
            </a:r>
            <a:r>
              <a:rPr lang="zh-CN" altLang="en-US">
                <a:solidFill>
                  <a:schemeClr val="accent1"/>
                </a:solidFill>
              </a:rPr>
              <a:t>就是利用已知的样本分布，找到最有可能（即最大概率）导致这种分布的参数值；或者说什么样的参数才能使我们观测到目前这组数据的概率最大。</a:t>
            </a:r>
            <a:r>
              <a:rPr lang="zh-CN" altLang="en-US">
                <a:solidFill>
                  <a:schemeClr val="tx1"/>
                </a:solidFill>
              </a:rPr>
              <a:t>因为</a:t>
            </a:r>
            <a:r>
              <a:rPr lang="en-US" altLang="zh-CN">
                <a:solidFill>
                  <a:schemeClr val="tx1"/>
                </a:solidFill>
              </a:rPr>
              <a:t>log</a:t>
            </a:r>
            <a:r>
              <a:rPr lang="zh-CN" altLang="en-US">
                <a:solidFill>
                  <a:schemeClr val="tx1"/>
                </a:solidFill>
              </a:rPr>
              <a:t>函数是单调递增的，所以logP(Y|X)也会达到最大值，因此在前面加上负号后，最大化logP(Y|X)就等价于最小化</a:t>
            </a:r>
            <a:r>
              <a:rPr lang="en-US" altLang="zh-CN">
                <a:solidFill>
                  <a:schemeClr val="tx1"/>
                </a:solidFill>
              </a:rPr>
              <a:t>L</a:t>
            </a:r>
            <a:r>
              <a:rPr lang="zh-CN" altLang="en-US">
                <a:solidFill>
                  <a:schemeClr val="tx1"/>
                </a:solidFill>
              </a:rPr>
              <a:t>了。</a:t>
            </a:r>
            <a:endParaRPr lang="zh-CN" altLang="en-US">
              <a:solidFill>
                <a:schemeClr val="tx1"/>
              </a:solidFill>
            </a:endParaRPr>
          </a:p>
        </p:txBody>
      </p:sp>
      <p:pic>
        <p:nvPicPr>
          <p:cNvPr id="3" name="图片 2"/>
          <p:cNvPicPr>
            <a:picLocks noChangeAspect="1"/>
          </p:cNvPicPr>
          <p:nvPr/>
        </p:nvPicPr>
        <p:blipFill>
          <a:blip r:embed="rId2"/>
          <a:stretch>
            <a:fillRect/>
          </a:stretch>
        </p:blipFill>
        <p:spPr>
          <a:xfrm>
            <a:off x="3308985" y="3420110"/>
            <a:ext cx="5386070" cy="750570"/>
          </a:xfrm>
          <a:prstGeom prst="rect">
            <a:avLst/>
          </a:prstGeom>
        </p:spPr>
      </p:pic>
      <p:pic>
        <p:nvPicPr>
          <p:cNvPr id="10" name="图片 9"/>
          <p:cNvPicPr>
            <a:picLocks noChangeAspect="1"/>
          </p:cNvPicPr>
          <p:nvPr/>
        </p:nvPicPr>
        <p:blipFill>
          <a:blip r:embed="rId3"/>
          <a:stretch>
            <a:fillRect/>
          </a:stretch>
        </p:blipFill>
        <p:spPr>
          <a:xfrm>
            <a:off x="3196590" y="5222240"/>
            <a:ext cx="4426585" cy="518795"/>
          </a:xfrm>
          <a:prstGeom prst="rect">
            <a:avLst/>
          </a:prstGeom>
        </p:spPr>
      </p:pic>
      <p:sp>
        <p:nvSpPr>
          <p:cNvPr id="11" name="文本框 10"/>
          <p:cNvSpPr txBox="1"/>
          <p:nvPr/>
        </p:nvSpPr>
        <p:spPr>
          <a:xfrm>
            <a:off x="1684655" y="2884805"/>
            <a:ext cx="4419600" cy="368300"/>
          </a:xfrm>
          <a:prstGeom prst="rect">
            <a:avLst/>
          </a:prstGeom>
          <a:noFill/>
        </p:spPr>
        <p:txBody>
          <a:bodyPr wrap="square" rtlCol="0" anchor="t">
            <a:spAutoFit/>
          </a:bodyPr>
          <a:p>
            <a:r>
              <a:rPr lang="zh-CN" altLang="en-US"/>
              <a:t>逻辑回归的P(Y=y|x)表达式如下：</a:t>
            </a:r>
            <a:endParaRPr lang="zh-CN" altLang="en-US"/>
          </a:p>
        </p:txBody>
      </p:sp>
      <p:sp>
        <p:nvSpPr>
          <p:cNvPr id="12" name="文本框 11"/>
          <p:cNvSpPr txBox="1"/>
          <p:nvPr/>
        </p:nvSpPr>
        <p:spPr>
          <a:xfrm>
            <a:off x="1745615" y="4533900"/>
            <a:ext cx="7533005" cy="368300"/>
          </a:xfrm>
          <a:prstGeom prst="rect">
            <a:avLst/>
          </a:prstGeom>
          <a:noFill/>
        </p:spPr>
        <p:txBody>
          <a:bodyPr wrap="square" rtlCol="0" anchor="t">
            <a:spAutoFit/>
          </a:bodyPr>
          <a:p>
            <a:r>
              <a:rPr lang="zh-CN" altLang="en-US"/>
              <a:t>将它带入到上式，通过推导可以得到logistic的损失函数表达式，如下：</a:t>
            </a:r>
            <a:endParaRPr lang="zh-CN" altLang="en-US"/>
          </a:p>
        </p:txBody>
      </p:sp>
    </p:spTree>
    <p:custDataLst>
      <p:tags r:id="rId4"/>
    </p:custData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Other_2"/>
          <p:cNvSpPr/>
          <p:nvPr>
            <p:custDataLst>
              <p:tags r:id="rId1"/>
            </p:custDataLst>
          </p:nvPr>
        </p:nvSpPr>
        <p:spPr>
          <a:xfrm>
            <a:off x="1379538" y="946288"/>
            <a:ext cx="304800" cy="30480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文本框 4"/>
          <p:cNvSpPr txBox="1"/>
          <p:nvPr/>
        </p:nvSpPr>
        <p:spPr>
          <a:xfrm>
            <a:off x="1795780" y="390525"/>
            <a:ext cx="8113395" cy="368300"/>
          </a:xfrm>
          <a:prstGeom prst="rect">
            <a:avLst/>
          </a:prstGeom>
          <a:noFill/>
        </p:spPr>
        <p:txBody>
          <a:bodyPr wrap="square" rtlCol="0" anchor="t">
            <a:spAutoFit/>
          </a:bodyPr>
          <a:p>
            <a:r>
              <a:rPr lang="zh-CN" altLang="en-US">
                <a:latin typeface="Ubuntu" panose="020B0604030602030204" charset="0"/>
                <a:ea typeface="Ubuntu" panose="020B0604030602030204" charset="0"/>
                <a:cs typeface="Ubuntu" panose="020B0604030602030204" charset="0"/>
              </a:rPr>
              <a:t>log对数损失函数（逻辑回归）</a:t>
            </a:r>
            <a:endParaRPr lang="zh-CN" altLang="en-US">
              <a:latin typeface="Ubuntu" panose="020B0604030602030204" charset="0"/>
              <a:ea typeface="Ubuntu" panose="020B0604030602030204" charset="0"/>
              <a:cs typeface="Ubuntu" panose="020B0604030602030204" charset="0"/>
            </a:endParaRPr>
          </a:p>
        </p:txBody>
      </p:sp>
      <p:sp>
        <p:nvSpPr>
          <p:cNvPr id="4" name="文本框 3"/>
          <p:cNvSpPr txBox="1"/>
          <p:nvPr/>
        </p:nvSpPr>
        <p:spPr>
          <a:xfrm>
            <a:off x="1684655" y="1250950"/>
            <a:ext cx="4605020" cy="368300"/>
          </a:xfrm>
          <a:prstGeom prst="rect">
            <a:avLst/>
          </a:prstGeom>
          <a:noFill/>
        </p:spPr>
        <p:txBody>
          <a:bodyPr wrap="square" rtlCol="0" anchor="t">
            <a:spAutoFit/>
          </a:bodyPr>
          <a:p>
            <a:r>
              <a:rPr lang="zh-CN" altLang="en-US"/>
              <a:t>逻辑回归最后得到的目标式子如下：</a:t>
            </a:r>
            <a:endParaRPr lang="zh-CN" altLang="en-US"/>
          </a:p>
        </p:txBody>
      </p:sp>
      <p:pic>
        <p:nvPicPr>
          <p:cNvPr id="6" name="图片 5" descr="2019-11-04 21-00-27屏幕截图"/>
          <p:cNvPicPr>
            <a:picLocks noChangeAspect="1"/>
          </p:cNvPicPr>
          <p:nvPr/>
        </p:nvPicPr>
        <p:blipFill>
          <a:blip r:embed="rId2"/>
          <a:stretch>
            <a:fillRect/>
          </a:stretch>
        </p:blipFill>
        <p:spPr>
          <a:xfrm>
            <a:off x="3642995" y="1930400"/>
            <a:ext cx="4133215" cy="495300"/>
          </a:xfrm>
          <a:prstGeom prst="rect">
            <a:avLst/>
          </a:prstGeom>
        </p:spPr>
      </p:pic>
      <p:sp>
        <p:nvSpPr>
          <p:cNvPr id="8" name="文本框 7"/>
          <p:cNvSpPr txBox="1"/>
          <p:nvPr/>
        </p:nvSpPr>
        <p:spPr>
          <a:xfrm>
            <a:off x="1795780" y="3005455"/>
            <a:ext cx="8961120" cy="922020"/>
          </a:xfrm>
          <a:prstGeom prst="rect">
            <a:avLst/>
          </a:prstGeom>
          <a:noFill/>
        </p:spPr>
        <p:txBody>
          <a:bodyPr wrap="square" rtlCol="0" anchor="t">
            <a:spAutoFit/>
          </a:bodyPr>
          <a:p>
            <a:r>
              <a:rPr lang="zh-CN" altLang="en-US"/>
              <a:t>上面是针对二分类而言的，之所以有人认为逻辑回归是平方损失，是因为在使用梯度下降来求最优解的时候，它的迭代式子与平方损失求导后的式子非常相似，从而给人直观上的错觉。</a:t>
            </a:r>
            <a:endParaRPr lang="zh-CN" altLang="en-US"/>
          </a:p>
        </p:txBody>
      </p:sp>
    </p:spTree>
    <p:custDataLst>
      <p:tags r:id="rId3"/>
    </p:custData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Other_2"/>
          <p:cNvSpPr/>
          <p:nvPr>
            <p:custDataLst>
              <p:tags r:id="rId1"/>
            </p:custDataLst>
          </p:nvPr>
        </p:nvSpPr>
        <p:spPr>
          <a:xfrm>
            <a:off x="1379538" y="946288"/>
            <a:ext cx="304800" cy="30480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文本框 4"/>
          <p:cNvSpPr txBox="1"/>
          <p:nvPr/>
        </p:nvSpPr>
        <p:spPr>
          <a:xfrm>
            <a:off x="1795780" y="390525"/>
            <a:ext cx="8113395" cy="368300"/>
          </a:xfrm>
          <a:prstGeom prst="rect">
            <a:avLst/>
          </a:prstGeom>
          <a:noFill/>
        </p:spPr>
        <p:txBody>
          <a:bodyPr wrap="square" rtlCol="0" anchor="t">
            <a:spAutoFit/>
          </a:bodyPr>
          <a:p>
            <a:r>
              <a:rPr lang="zh-CN" altLang="en-US">
                <a:latin typeface="Ubuntu" panose="020B0604030602030204" charset="0"/>
                <a:ea typeface="Ubuntu" panose="020B0604030602030204" charset="0"/>
                <a:cs typeface="Ubuntu" panose="020B0604030602030204" charset="0"/>
              </a:rPr>
              <a:t>指数损失函数（Adaboost）</a:t>
            </a:r>
            <a:endParaRPr lang="zh-CN" altLang="en-US">
              <a:latin typeface="Ubuntu" panose="020B0604030602030204" charset="0"/>
              <a:ea typeface="Ubuntu" panose="020B0604030602030204" charset="0"/>
              <a:cs typeface="Ubuntu" panose="020B0604030602030204" charset="0"/>
            </a:endParaRPr>
          </a:p>
        </p:txBody>
      </p:sp>
      <p:sp>
        <p:nvSpPr>
          <p:cNvPr id="2" name="文本框 1"/>
          <p:cNvSpPr txBox="1"/>
          <p:nvPr/>
        </p:nvSpPr>
        <p:spPr>
          <a:xfrm>
            <a:off x="1684655" y="1250950"/>
            <a:ext cx="8886190" cy="645160"/>
          </a:xfrm>
          <a:prstGeom prst="rect">
            <a:avLst/>
          </a:prstGeom>
          <a:noFill/>
        </p:spPr>
        <p:txBody>
          <a:bodyPr wrap="square" rtlCol="0" anchor="t">
            <a:spAutoFit/>
          </a:bodyPr>
          <a:p>
            <a:r>
              <a:rPr lang="zh-CN" altLang="en-US"/>
              <a:t>Adaboost算法是一个加和模型，损失函数就是指数函数，在</a:t>
            </a:r>
            <a:r>
              <a:rPr lang="en-US" altLang="zh-CN"/>
              <a:t>Adaboost</a:t>
            </a:r>
            <a:r>
              <a:rPr lang="zh-CN" altLang="en-US"/>
              <a:t>中，经过</a:t>
            </a:r>
            <a:r>
              <a:rPr lang="en-US" altLang="zh-CN"/>
              <a:t>m</a:t>
            </a:r>
            <a:r>
              <a:rPr lang="zh-CN" altLang="en-US"/>
              <a:t>次迭代后，就可以得到</a:t>
            </a:r>
            <a:r>
              <a:rPr lang="en-US" altLang="zh-CN"/>
              <a:t>f</a:t>
            </a:r>
            <a:r>
              <a:rPr lang="en-US" altLang="zh-CN" baseline="-25000"/>
              <a:t>m</a:t>
            </a:r>
            <a:r>
              <a:rPr lang="en-US" altLang="zh-CN"/>
              <a:t>(x)</a:t>
            </a:r>
            <a:r>
              <a:rPr lang="zh-CN" altLang="en-US"/>
              <a:t>:</a:t>
            </a:r>
            <a:endParaRPr lang="zh-CN" altLang="en-US"/>
          </a:p>
        </p:txBody>
      </p:sp>
      <p:pic>
        <p:nvPicPr>
          <p:cNvPr id="3" name="图片 2"/>
          <p:cNvPicPr>
            <a:picLocks noChangeAspect="1"/>
          </p:cNvPicPr>
          <p:nvPr/>
        </p:nvPicPr>
        <p:blipFill>
          <a:blip r:embed="rId2"/>
          <a:stretch>
            <a:fillRect/>
          </a:stretch>
        </p:blipFill>
        <p:spPr>
          <a:xfrm>
            <a:off x="4044950" y="2126615"/>
            <a:ext cx="3300730" cy="262890"/>
          </a:xfrm>
          <a:prstGeom prst="rect">
            <a:avLst/>
          </a:prstGeom>
        </p:spPr>
      </p:pic>
      <p:sp>
        <p:nvSpPr>
          <p:cNvPr id="9" name="文本框 8"/>
          <p:cNvSpPr txBox="1"/>
          <p:nvPr/>
        </p:nvSpPr>
        <p:spPr>
          <a:xfrm>
            <a:off x="1684655" y="3929380"/>
            <a:ext cx="8642985" cy="368300"/>
          </a:xfrm>
          <a:prstGeom prst="rect">
            <a:avLst/>
          </a:prstGeom>
          <a:noFill/>
        </p:spPr>
        <p:txBody>
          <a:bodyPr wrap="square" rtlCol="0" anchor="t">
            <a:spAutoFit/>
          </a:bodyPr>
          <a:p>
            <a:r>
              <a:rPr lang="zh-CN" altLang="en-US"/>
              <a:t>Adaboost每次迭代时的目的是为了找到最小化下列式子时的参数</a:t>
            </a:r>
            <a:r>
              <a:rPr lang="zh-CN" altLang="en-US">
                <a:latin typeface="Arial" panose="02080604020202020204" pitchFamily="34" charset="0"/>
                <a:cs typeface="Arial" panose="02080604020202020204" pitchFamily="34" charset="0"/>
              </a:rPr>
              <a:t>α</a:t>
            </a:r>
            <a:r>
              <a:rPr lang="zh-CN" altLang="en-US"/>
              <a:t>和G：</a:t>
            </a:r>
            <a:endParaRPr lang="zh-CN" altLang="en-US"/>
          </a:p>
        </p:txBody>
      </p:sp>
      <p:pic>
        <p:nvPicPr>
          <p:cNvPr id="10" name="图片 9"/>
          <p:cNvPicPr>
            <a:picLocks noChangeAspect="1"/>
          </p:cNvPicPr>
          <p:nvPr/>
        </p:nvPicPr>
        <p:blipFill>
          <a:blip r:embed="rId3"/>
          <a:stretch>
            <a:fillRect/>
          </a:stretch>
        </p:blipFill>
        <p:spPr>
          <a:xfrm>
            <a:off x="3826510" y="4413885"/>
            <a:ext cx="4051935" cy="657225"/>
          </a:xfrm>
          <a:prstGeom prst="rect">
            <a:avLst/>
          </a:prstGeom>
        </p:spPr>
      </p:pic>
      <p:sp>
        <p:nvSpPr>
          <p:cNvPr id="11" name="文本框 10"/>
          <p:cNvSpPr txBox="1"/>
          <p:nvPr/>
        </p:nvSpPr>
        <p:spPr>
          <a:xfrm>
            <a:off x="1684655" y="2578735"/>
            <a:ext cx="8642985" cy="368300"/>
          </a:xfrm>
          <a:prstGeom prst="rect">
            <a:avLst/>
          </a:prstGeom>
          <a:noFill/>
        </p:spPr>
        <p:txBody>
          <a:bodyPr wrap="square" rtlCol="0" anchor="t">
            <a:spAutoFit/>
          </a:bodyPr>
          <a:p>
            <a:r>
              <a:rPr lang="zh-CN" altLang="en-US"/>
              <a:t>指数损失函数的标准形式如下：</a:t>
            </a:r>
            <a:endParaRPr lang="zh-CN" altLang="en-US"/>
          </a:p>
        </p:txBody>
      </p:sp>
      <p:pic>
        <p:nvPicPr>
          <p:cNvPr id="12" name="图片 11"/>
          <p:cNvPicPr>
            <a:picLocks noChangeAspect="1"/>
          </p:cNvPicPr>
          <p:nvPr/>
        </p:nvPicPr>
        <p:blipFill>
          <a:blip r:embed="rId4"/>
          <a:stretch>
            <a:fillRect/>
          </a:stretch>
        </p:blipFill>
        <p:spPr>
          <a:xfrm>
            <a:off x="4209415" y="3245485"/>
            <a:ext cx="2820035" cy="273685"/>
          </a:xfrm>
          <a:prstGeom prst="rect">
            <a:avLst/>
          </a:prstGeom>
        </p:spPr>
      </p:pic>
      <p:sp>
        <p:nvSpPr>
          <p:cNvPr id="13" name="文本框 12"/>
          <p:cNvSpPr txBox="1"/>
          <p:nvPr/>
        </p:nvSpPr>
        <p:spPr>
          <a:xfrm>
            <a:off x="1728470" y="5200650"/>
            <a:ext cx="8248015" cy="368300"/>
          </a:xfrm>
          <a:prstGeom prst="rect">
            <a:avLst/>
          </a:prstGeom>
          <a:noFill/>
        </p:spPr>
        <p:txBody>
          <a:bodyPr wrap="square" rtlCol="0" anchor="t">
            <a:spAutoFit/>
          </a:bodyPr>
          <a:p>
            <a:r>
              <a:rPr lang="zh-CN" altLang="en-US"/>
              <a:t>在给定n个样本的情况下，Adaboost的损失函数为：</a:t>
            </a:r>
            <a:endParaRPr lang="zh-CN" altLang="en-US"/>
          </a:p>
        </p:txBody>
      </p:sp>
      <p:pic>
        <p:nvPicPr>
          <p:cNvPr id="14" name="图片 13"/>
          <p:cNvPicPr>
            <a:picLocks noChangeAspect="1"/>
          </p:cNvPicPr>
          <p:nvPr/>
        </p:nvPicPr>
        <p:blipFill>
          <a:blip r:embed="rId5"/>
          <a:stretch>
            <a:fillRect/>
          </a:stretch>
        </p:blipFill>
        <p:spPr>
          <a:xfrm>
            <a:off x="3925570" y="5687060"/>
            <a:ext cx="2593340" cy="522605"/>
          </a:xfrm>
          <a:prstGeom prst="rect">
            <a:avLst/>
          </a:prstGeom>
        </p:spPr>
      </p:pic>
    </p:spTree>
    <p:custDataLst>
      <p:tags r:id="rId6"/>
    </p:custData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Other_2"/>
          <p:cNvSpPr/>
          <p:nvPr>
            <p:custDataLst>
              <p:tags r:id="rId1"/>
            </p:custDataLst>
          </p:nvPr>
        </p:nvSpPr>
        <p:spPr>
          <a:xfrm>
            <a:off x="1379538" y="946288"/>
            <a:ext cx="304800" cy="30480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文本框 4"/>
          <p:cNvSpPr txBox="1"/>
          <p:nvPr/>
        </p:nvSpPr>
        <p:spPr>
          <a:xfrm>
            <a:off x="1795780" y="424815"/>
            <a:ext cx="8113395" cy="368300"/>
          </a:xfrm>
          <a:prstGeom prst="rect">
            <a:avLst/>
          </a:prstGeom>
          <a:noFill/>
        </p:spPr>
        <p:txBody>
          <a:bodyPr wrap="square" rtlCol="0" anchor="t">
            <a:spAutoFit/>
          </a:bodyPr>
          <a:p>
            <a:r>
              <a:rPr lang="zh-CN" altLang="en-US">
                <a:latin typeface="Ubuntu" panose="020B0604030602030204" charset="0"/>
                <a:ea typeface="Ubuntu" panose="020B0604030602030204" charset="0"/>
                <a:cs typeface="Ubuntu" panose="020B0604030602030204" charset="0"/>
              </a:rPr>
              <a:t>Hinge损失函数（SVM）</a:t>
            </a:r>
            <a:endParaRPr lang="zh-CN" altLang="en-US">
              <a:latin typeface="Ubuntu" panose="020B0604030602030204" charset="0"/>
              <a:ea typeface="Ubuntu" panose="020B0604030602030204" charset="0"/>
              <a:cs typeface="Ubuntu" panose="020B0604030602030204" charset="0"/>
            </a:endParaRPr>
          </a:p>
        </p:txBody>
      </p:sp>
      <p:sp>
        <p:nvSpPr>
          <p:cNvPr id="3" name="文本框 2"/>
          <p:cNvSpPr txBox="1"/>
          <p:nvPr/>
        </p:nvSpPr>
        <p:spPr>
          <a:xfrm>
            <a:off x="1795780" y="1158875"/>
            <a:ext cx="9162415" cy="1476375"/>
          </a:xfrm>
          <a:prstGeom prst="rect">
            <a:avLst/>
          </a:prstGeom>
          <a:noFill/>
        </p:spPr>
        <p:txBody>
          <a:bodyPr wrap="square" rtlCol="0" anchor="t">
            <a:spAutoFit/>
          </a:bodyPr>
          <a:p>
            <a:r>
              <a:rPr lang="en-US" altLang="zh-CN"/>
              <a:t>Hinge</a:t>
            </a:r>
            <a:r>
              <a:rPr lang="zh-CN" altLang="en-US"/>
              <a:t>损失函数想让正确分类的“得分”比其他错误分类的“得分”高出至少一个边界值</a:t>
            </a:r>
            <a:r>
              <a:rPr lang="zh-CN" altLang="en-US">
                <a:latin typeface="Noto Sans CJK SC" panose="020B0600000000000000" charset="-122"/>
                <a:ea typeface="Noto Sans CJK SC" panose="020B0600000000000000" charset="-122"/>
              </a:rPr>
              <a:t>∆</a:t>
            </a:r>
            <a:r>
              <a:rPr lang="zh-CN" altLang="en-US"/>
              <a:t>。</a:t>
            </a:r>
            <a:endParaRPr lang="zh-CN" altLang="en-US"/>
          </a:p>
          <a:p>
            <a:endParaRPr lang="zh-CN" altLang="en-US"/>
          </a:p>
          <a:p>
            <a:r>
              <a:rPr lang="zh-CN" altLang="en-US"/>
              <a:t>如果正确分类的得分与错误分类的得分差值比边界值还要高，就会认为损失值是0；如果没有则计算损失。计算公式如下：</a:t>
            </a:r>
            <a:endParaRPr lang="zh-CN" altLang="en-US"/>
          </a:p>
          <a:p>
            <a:endParaRPr lang="zh-CN" altLang="en-US"/>
          </a:p>
        </p:txBody>
      </p:sp>
      <p:pic>
        <p:nvPicPr>
          <p:cNvPr id="10" name="图片 9"/>
          <p:cNvPicPr>
            <a:picLocks noChangeAspect="1"/>
          </p:cNvPicPr>
          <p:nvPr/>
        </p:nvPicPr>
        <p:blipFill>
          <a:blip r:embed="rId2"/>
          <a:stretch>
            <a:fillRect/>
          </a:stretch>
        </p:blipFill>
        <p:spPr>
          <a:xfrm>
            <a:off x="4096385" y="2635250"/>
            <a:ext cx="3999865" cy="628650"/>
          </a:xfrm>
          <a:prstGeom prst="rect">
            <a:avLst/>
          </a:prstGeom>
        </p:spPr>
      </p:pic>
      <p:sp>
        <p:nvSpPr>
          <p:cNvPr id="12" name="文本框 11"/>
          <p:cNvSpPr txBox="1"/>
          <p:nvPr/>
        </p:nvSpPr>
        <p:spPr>
          <a:xfrm>
            <a:off x="1938020" y="3853815"/>
            <a:ext cx="7693660" cy="922020"/>
          </a:xfrm>
          <a:prstGeom prst="rect">
            <a:avLst/>
          </a:prstGeom>
          <a:noFill/>
        </p:spPr>
        <p:txBody>
          <a:bodyPr wrap="square" rtlCol="0" anchor="t">
            <a:spAutoFit/>
          </a:bodyPr>
          <a:p>
            <a:r>
              <a:rPr lang="zh-CN" altLang="en-US"/>
              <a:t>其中， z</a:t>
            </a:r>
            <a:r>
              <a:rPr lang="zh-CN" altLang="en-US" baseline="-25000"/>
              <a:t>correct</a:t>
            </a:r>
            <a:r>
              <a:rPr lang="zh-CN" altLang="en-US"/>
              <a:t> 是正确分类的得分、 z</a:t>
            </a:r>
            <a:r>
              <a:rPr lang="zh-CN" altLang="en-US" baseline="-25000"/>
              <a:t>other</a:t>
            </a:r>
            <a:r>
              <a:rPr lang="zh-CN" altLang="en-US"/>
              <a:t> 是其他错误分类的得分；</a:t>
            </a:r>
            <a:r>
              <a:rPr lang="zh-CN" altLang="en-US">
                <a:latin typeface="Noto Sans CJK SC" panose="020B0600000000000000" charset="-122"/>
                <a:ea typeface="Noto Sans CJK SC" panose="020B0600000000000000" charset="-122"/>
              </a:rPr>
              <a:t>∆</a:t>
            </a:r>
            <a:r>
              <a:rPr lang="zh-CN" altLang="en-US"/>
              <a:t>是指想要正确类别的分类得分比其他错误分类类别的得分要高且至少高出</a:t>
            </a:r>
            <a:r>
              <a:rPr lang="zh-CN" altLang="en-US">
                <a:latin typeface="Noto Sans CJK SC" panose="020B0600000000000000" charset="-122"/>
                <a:ea typeface="Noto Sans CJK SC" panose="020B0600000000000000" charset="-122"/>
              </a:rPr>
              <a:t>∆</a:t>
            </a:r>
            <a:r>
              <a:rPr lang="zh-CN" altLang="en-US"/>
              <a:t>的边界值；k是类别数，N是样本总数。</a:t>
            </a:r>
            <a:endParaRPr lang="zh-CN" altLang="en-US"/>
          </a:p>
        </p:txBody>
      </p:sp>
      <p:pic>
        <p:nvPicPr>
          <p:cNvPr id="13" name="图片 12"/>
          <p:cNvPicPr>
            <a:picLocks noChangeAspect="1"/>
          </p:cNvPicPr>
          <p:nvPr/>
        </p:nvPicPr>
        <p:blipFill>
          <a:blip r:embed="rId3"/>
          <a:stretch>
            <a:fillRect/>
          </a:stretch>
        </p:blipFill>
        <p:spPr>
          <a:xfrm>
            <a:off x="2799715" y="5256530"/>
            <a:ext cx="6929120" cy="1244600"/>
          </a:xfrm>
          <a:prstGeom prst="rect">
            <a:avLst/>
          </a:prstGeom>
        </p:spPr>
      </p:pic>
    </p:spTree>
    <p:custDataLst>
      <p:tags r:id="rId4"/>
    </p:custData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Other_2"/>
          <p:cNvSpPr/>
          <p:nvPr>
            <p:custDataLst>
              <p:tags r:id="rId1"/>
            </p:custDataLst>
          </p:nvPr>
        </p:nvSpPr>
        <p:spPr>
          <a:xfrm>
            <a:off x="1379538" y="946288"/>
            <a:ext cx="304800" cy="30480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文本框 4"/>
          <p:cNvSpPr txBox="1"/>
          <p:nvPr/>
        </p:nvSpPr>
        <p:spPr>
          <a:xfrm>
            <a:off x="1795780" y="424815"/>
            <a:ext cx="8113395" cy="368300"/>
          </a:xfrm>
          <a:prstGeom prst="rect">
            <a:avLst/>
          </a:prstGeom>
          <a:noFill/>
        </p:spPr>
        <p:txBody>
          <a:bodyPr wrap="square" rtlCol="0" anchor="t">
            <a:spAutoFit/>
          </a:bodyPr>
          <a:p>
            <a:r>
              <a:rPr lang="zh-CN" altLang="en-US">
                <a:latin typeface="Ubuntu" panose="020B0604030602030204" charset="0"/>
                <a:ea typeface="Ubuntu" panose="020B0604030602030204" charset="0"/>
                <a:cs typeface="Ubuntu" panose="020B0604030602030204" charset="0"/>
              </a:rPr>
              <a:t>Hinge损失函数（SVM）</a:t>
            </a:r>
            <a:endParaRPr lang="zh-CN" altLang="en-US">
              <a:latin typeface="Ubuntu" panose="020B0604030602030204" charset="0"/>
              <a:ea typeface="Ubuntu" panose="020B0604030602030204" charset="0"/>
              <a:cs typeface="Ubuntu" panose="020B0604030602030204" charset="0"/>
            </a:endParaRPr>
          </a:p>
        </p:txBody>
      </p:sp>
      <p:sp>
        <p:nvSpPr>
          <p:cNvPr id="2" name="文本框 1"/>
          <p:cNvSpPr txBox="1"/>
          <p:nvPr/>
        </p:nvSpPr>
        <p:spPr>
          <a:xfrm>
            <a:off x="1684655" y="1250950"/>
            <a:ext cx="8886190" cy="368300"/>
          </a:xfrm>
          <a:prstGeom prst="rect">
            <a:avLst/>
          </a:prstGeom>
          <a:noFill/>
        </p:spPr>
        <p:txBody>
          <a:bodyPr wrap="square" rtlCol="0" anchor="t">
            <a:spAutoFit/>
          </a:bodyPr>
          <a:p>
            <a:r>
              <a:rPr lang="zh-CN" altLang="en-US"/>
              <a:t>在线性支持向量机中，最优化问题可以等价于下列式子：</a:t>
            </a:r>
            <a:endParaRPr lang="zh-CN" altLang="en-US"/>
          </a:p>
        </p:txBody>
      </p:sp>
      <p:sp>
        <p:nvSpPr>
          <p:cNvPr id="9" name="文本框 8"/>
          <p:cNvSpPr txBox="1"/>
          <p:nvPr/>
        </p:nvSpPr>
        <p:spPr>
          <a:xfrm>
            <a:off x="1728470" y="3358515"/>
            <a:ext cx="2241550" cy="368300"/>
          </a:xfrm>
          <a:prstGeom prst="rect">
            <a:avLst/>
          </a:prstGeom>
          <a:noFill/>
        </p:spPr>
        <p:txBody>
          <a:bodyPr wrap="square" rtlCol="0" anchor="t">
            <a:spAutoFit/>
          </a:bodyPr>
          <a:p>
            <a:r>
              <a:rPr lang="zh-CN" altLang="en-US"/>
              <a:t>于是原式就变成了：</a:t>
            </a:r>
            <a:endParaRPr lang="zh-CN" altLang="en-US"/>
          </a:p>
        </p:txBody>
      </p:sp>
      <p:sp>
        <p:nvSpPr>
          <p:cNvPr id="11" name="文本框 10"/>
          <p:cNvSpPr txBox="1"/>
          <p:nvPr/>
        </p:nvSpPr>
        <p:spPr>
          <a:xfrm>
            <a:off x="1684655" y="2578735"/>
            <a:ext cx="2587625" cy="368300"/>
          </a:xfrm>
          <a:prstGeom prst="rect">
            <a:avLst/>
          </a:prstGeom>
          <a:noFill/>
        </p:spPr>
        <p:txBody>
          <a:bodyPr wrap="square" rtlCol="0" anchor="t">
            <a:spAutoFit/>
          </a:bodyPr>
          <a:p>
            <a:r>
              <a:rPr lang="zh-CN" altLang="en-US"/>
              <a:t>引入松弛变量，令：</a:t>
            </a:r>
            <a:endParaRPr lang="zh-CN" altLang="en-US"/>
          </a:p>
        </p:txBody>
      </p:sp>
      <p:pic>
        <p:nvPicPr>
          <p:cNvPr id="4" name="图片 3"/>
          <p:cNvPicPr>
            <a:picLocks noChangeAspect="1"/>
          </p:cNvPicPr>
          <p:nvPr/>
        </p:nvPicPr>
        <p:blipFill>
          <a:blip r:embed="rId2"/>
          <a:stretch>
            <a:fillRect/>
          </a:stretch>
        </p:blipFill>
        <p:spPr>
          <a:xfrm>
            <a:off x="4277360" y="1807845"/>
            <a:ext cx="2752090" cy="504825"/>
          </a:xfrm>
          <a:prstGeom prst="rect">
            <a:avLst/>
          </a:prstGeom>
        </p:spPr>
      </p:pic>
      <p:pic>
        <p:nvPicPr>
          <p:cNvPr id="6" name="图片 5"/>
          <p:cNvPicPr>
            <a:picLocks noChangeAspect="1"/>
          </p:cNvPicPr>
          <p:nvPr/>
        </p:nvPicPr>
        <p:blipFill>
          <a:blip r:embed="rId3"/>
          <a:stretch>
            <a:fillRect/>
          </a:stretch>
        </p:blipFill>
        <p:spPr>
          <a:xfrm>
            <a:off x="4340860" y="2672080"/>
            <a:ext cx="1997075" cy="205105"/>
          </a:xfrm>
          <a:prstGeom prst="rect">
            <a:avLst/>
          </a:prstGeom>
        </p:spPr>
      </p:pic>
      <p:pic>
        <p:nvPicPr>
          <p:cNvPr id="8" name="图片 7"/>
          <p:cNvPicPr>
            <a:picLocks noChangeAspect="1"/>
          </p:cNvPicPr>
          <p:nvPr/>
        </p:nvPicPr>
        <p:blipFill>
          <a:blip r:embed="rId4"/>
          <a:stretch>
            <a:fillRect/>
          </a:stretch>
        </p:blipFill>
        <p:spPr>
          <a:xfrm>
            <a:off x="4277360" y="3358515"/>
            <a:ext cx="1457325" cy="504825"/>
          </a:xfrm>
          <a:prstGeom prst="rect">
            <a:avLst/>
          </a:prstGeom>
        </p:spPr>
      </p:pic>
      <p:sp>
        <p:nvSpPr>
          <p:cNvPr id="15" name="文本框 14"/>
          <p:cNvSpPr txBox="1"/>
          <p:nvPr/>
        </p:nvSpPr>
        <p:spPr>
          <a:xfrm>
            <a:off x="1728470" y="4326255"/>
            <a:ext cx="1943100" cy="368300"/>
          </a:xfrm>
          <a:prstGeom prst="rect">
            <a:avLst/>
          </a:prstGeom>
          <a:noFill/>
        </p:spPr>
        <p:txBody>
          <a:bodyPr wrap="square" rtlCol="0" anchor="t">
            <a:spAutoFit/>
          </a:bodyPr>
          <a:p>
            <a:r>
              <a:rPr lang="zh-CN" altLang="en-US"/>
              <a:t>如若取</a:t>
            </a:r>
            <a:r>
              <a:rPr lang="zh-CN" altLang="en-US">
                <a:latin typeface="Noto Sans CJK SC" panose="020B0600000000000000" charset="-122"/>
                <a:ea typeface="Noto Sans CJK SC" panose="020B0600000000000000" charset="-122"/>
              </a:rPr>
              <a:t>λ</a:t>
            </a:r>
            <a:r>
              <a:rPr lang="zh-CN" altLang="en-US"/>
              <a:t>=1</a:t>
            </a:r>
            <a:r>
              <a:rPr lang="en-US" altLang="zh-CN"/>
              <a:t>/2C</a:t>
            </a:r>
            <a:r>
              <a:rPr lang="zh-CN" altLang="en-US"/>
              <a:t>：</a:t>
            </a:r>
            <a:endParaRPr lang="zh-CN" altLang="en-US"/>
          </a:p>
        </p:txBody>
      </p:sp>
      <p:pic>
        <p:nvPicPr>
          <p:cNvPr id="16" name="图片 15"/>
          <p:cNvPicPr>
            <a:picLocks noChangeAspect="1"/>
          </p:cNvPicPr>
          <p:nvPr/>
        </p:nvPicPr>
        <p:blipFill>
          <a:blip r:embed="rId5"/>
          <a:stretch>
            <a:fillRect/>
          </a:stretch>
        </p:blipFill>
        <p:spPr>
          <a:xfrm>
            <a:off x="4340860" y="4409440"/>
            <a:ext cx="2095500" cy="523875"/>
          </a:xfrm>
          <a:prstGeom prst="rect">
            <a:avLst/>
          </a:prstGeom>
        </p:spPr>
      </p:pic>
      <p:pic>
        <p:nvPicPr>
          <p:cNvPr id="19" name="图片 18"/>
          <p:cNvPicPr>
            <a:picLocks noChangeAspect="1"/>
          </p:cNvPicPr>
          <p:nvPr/>
        </p:nvPicPr>
        <p:blipFill>
          <a:blip r:embed="rId6"/>
          <a:srcRect l="-835" t="736" r="1733" b="27407"/>
          <a:stretch>
            <a:fillRect/>
          </a:stretch>
        </p:blipFill>
        <p:spPr>
          <a:xfrm>
            <a:off x="4277360" y="5377180"/>
            <a:ext cx="3013710" cy="867410"/>
          </a:xfrm>
          <a:prstGeom prst="rect">
            <a:avLst/>
          </a:prstGeom>
        </p:spPr>
      </p:pic>
      <p:pic>
        <p:nvPicPr>
          <p:cNvPr id="20" name="图片 19"/>
          <p:cNvPicPr>
            <a:picLocks noChangeAspect="1"/>
          </p:cNvPicPr>
          <p:nvPr/>
        </p:nvPicPr>
        <p:blipFill>
          <a:blip r:embed="rId6"/>
          <a:srcRect l="19367" t="79893" r="29370" b="-268"/>
          <a:stretch>
            <a:fillRect/>
          </a:stretch>
        </p:blipFill>
        <p:spPr>
          <a:xfrm>
            <a:off x="4870450" y="6370320"/>
            <a:ext cx="1327785" cy="209550"/>
          </a:xfrm>
          <a:prstGeom prst="rect">
            <a:avLst/>
          </a:prstGeom>
        </p:spPr>
      </p:pic>
      <p:sp>
        <p:nvSpPr>
          <p:cNvPr id="21" name="文本框 20"/>
          <p:cNvSpPr txBox="1"/>
          <p:nvPr/>
        </p:nvSpPr>
        <p:spPr>
          <a:xfrm>
            <a:off x="1795780" y="5377180"/>
            <a:ext cx="2241550" cy="368300"/>
          </a:xfrm>
          <a:prstGeom prst="rect">
            <a:avLst/>
          </a:prstGeom>
          <a:noFill/>
        </p:spPr>
        <p:txBody>
          <a:bodyPr wrap="square" rtlCol="0" anchor="t">
            <a:spAutoFit/>
          </a:bodyPr>
          <a:p>
            <a:r>
              <a:rPr lang="zh-CN" altLang="en-US"/>
              <a:t>目标函数和约束条件：</a:t>
            </a:r>
            <a:endParaRPr lang="zh-CN" altLang="en-US"/>
          </a:p>
        </p:txBody>
      </p:sp>
    </p:spTree>
    <p:custDataLst>
      <p:tags r:id="rId7"/>
    </p:custData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Other_2"/>
          <p:cNvSpPr/>
          <p:nvPr>
            <p:custDataLst>
              <p:tags r:id="rId1"/>
            </p:custDataLst>
          </p:nvPr>
        </p:nvSpPr>
        <p:spPr>
          <a:xfrm>
            <a:off x="1379538" y="946288"/>
            <a:ext cx="304800" cy="30480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文本框 4"/>
          <p:cNvSpPr txBox="1"/>
          <p:nvPr/>
        </p:nvSpPr>
        <p:spPr>
          <a:xfrm>
            <a:off x="1795780" y="424815"/>
            <a:ext cx="8113395" cy="368300"/>
          </a:xfrm>
          <a:prstGeom prst="rect">
            <a:avLst/>
          </a:prstGeom>
          <a:noFill/>
        </p:spPr>
        <p:txBody>
          <a:bodyPr wrap="square" rtlCol="0" anchor="t">
            <a:spAutoFit/>
          </a:bodyPr>
          <a:p>
            <a:r>
              <a:rPr lang="zh-CN" altLang="en-US">
                <a:latin typeface="Ubuntu" panose="020B0604030602030204" charset="0"/>
                <a:ea typeface="Ubuntu" panose="020B0604030602030204" charset="0"/>
                <a:cs typeface="Ubuntu" panose="020B0604030602030204" charset="0"/>
              </a:rPr>
              <a:t>Hinge损失函数（SVM）</a:t>
            </a:r>
            <a:endParaRPr lang="zh-CN" altLang="en-US">
              <a:latin typeface="Ubuntu" panose="020B0604030602030204" charset="0"/>
              <a:ea typeface="Ubuntu" panose="020B0604030602030204" charset="0"/>
              <a:cs typeface="Ubuntu" panose="020B0604030602030204" charset="0"/>
            </a:endParaRPr>
          </a:p>
        </p:txBody>
      </p:sp>
      <p:pic>
        <p:nvPicPr>
          <p:cNvPr id="4" name="图片 3"/>
          <p:cNvPicPr>
            <a:picLocks noChangeAspect="1"/>
          </p:cNvPicPr>
          <p:nvPr/>
        </p:nvPicPr>
        <p:blipFill>
          <a:blip r:embed="rId2"/>
          <a:stretch>
            <a:fillRect/>
          </a:stretch>
        </p:blipFill>
        <p:spPr>
          <a:xfrm>
            <a:off x="2461260" y="1191895"/>
            <a:ext cx="5790565" cy="628650"/>
          </a:xfrm>
          <a:prstGeom prst="rect">
            <a:avLst/>
          </a:prstGeom>
        </p:spPr>
      </p:pic>
      <p:sp>
        <p:nvSpPr>
          <p:cNvPr id="6" name="文本框 5"/>
          <p:cNvSpPr txBox="1"/>
          <p:nvPr/>
        </p:nvSpPr>
        <p:spPr>
          <a:xfrm>
            <a:off x="1753870" y="2333625"/>
            <a:ext cx="8197215" cy="2584450"/>
          </a:xfrm>
          <a:prstGeom prst="rect">
            <a:avLst/>
          </a:prstGeom>
          <a:noFill/>
        </p:spPr>
        <p:txBody>
          <a:bodyPr wrap="square" rtlCol="0" anchor="t">
            <a:spAutoFit/>
          </a:bodyPr>
          <a:p>
            <a:r>
              <a:rPr lang="zh-CN" altLang="en-US"/>
              <a:t>其中前面的就是</a:t>
            </a:r>
            <a:r>
              <a:rPr lang="en-US" altLang="zh-CN"/>
              <a:t>Hinge</a:t>
            </a:r>
            <a:r>
              <a:rPr lang="zh-CN" altLang="en-US"/>
              <a:t>损失函数。后面的      是正则项。</a:t>
            </a:r>
            <a:endParaRPr lang="zh-CN" altLang="en-US"/>
          </a:p>
          <a:p>
            <a:endParaRPr lang="zh-CN" altLang="en-US"/>
          </a:p>
          <a:p>
            <a:r>
              <a:rPr lang="zh-CN" altLang="en-US"/>
              <a:t>线性支持向量机也是希望不仅仅可以求出分类超平面，同时也希望正确分类比其他错误分类多出一个边界值，即分类间隔，SVM目的也就是最大化分类间隔。而引入的</a:t>
            </a:r>
            <a:r>
              <a:rPr lang="zh-CN" altLang="en-US">
                <a:latin typeface="Noto Sans CJK SC" panose="020B0600000000000000" charset="-122"/>
                <a:ea typeface="Noto Sans CJK SC" panose="020B0600000000000000" charset="-122"/>
              </a:rPr>
              <a:t>ξ</a:t>
            </a:r>
            <a:r>
              <a:rPr lang="zh-CN" altLang="en-US"/>
              <a:t>松弛因子其实就是计算的合页损失项。</a:t>
            </a:r>
            <a:endParaRPr lang="zh-CN" altLang="en-US"/>
          </a:p>
          <a:p>
            <a:endParaRPr lang="zh-CN" altLang="en-US"/>
          </a:p>
          <a:p>
            <a:endParaRPr lang="zh-CN" altLang="en-US"/>
          </a:p>
          <a:p>
            <a:r>
              <a:rPr lang="zh-CN" altLang="en-US"/>
              <a:t>尽管合页损失函数希望正确分类的得分比其他错误分类的得分高出至少一个边界值 </a:t>
            </a:r>
            <a:r>
              <a:rPr lang="zh-CN" altLang="en-US">
                <a:latin typeface="Noto Sans CJK SC" panose="020B0600000000000000" charset="-122"/>
                <a:ea typeface="Noto Sans CJK SC" panose="020B0600000000000000" charset="-122"/>
              </a:rPr>
              <a:t>∆</a:t>
            </a:r>
            <a:r>
              <a:rPr lang="zh-CN" altLang="en-US"/>
              <a:t> ，但是对于得分数字的细节是不关心的</a:t>
            </a:r>
            <a:endParaRPr lang="zh-CN" altLang="en-US"/>
          </a:p>
        </p:txBody>
      </p:sp>
      <p:pic>
        <p:nvPicPr>
          <p:cNvPr id="8" name="图片 7"/>
          <p:cNvPicPr>
            <a:picLocks noChangeAspect="1"/>
          </p:cNvPicPr>
          <p:nvPr/>
        </p:nvPicPr>
        <p:blipFill>
          <a:blip r:embed="rId3"/>
          <a:stretch>
            <a:fillRect/>
          </a:stretch>
        </p:blipFill>
        <p:spPr>
          <a:xfrm>
            <a:off x="5965190" y="2395855"/>
            <a:ext cx="447675" cy="219075"/>
          </a:xfrm>
          <a:prstGeom prst="rect">
            <a:avLst/>
          </a:prstGeom>
        </p:spPr>
      </p:pic>
    </p:spTree>
    <p:custDataLst>
      <p:tags r:id="rId4"/>
    </p:custData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Other_2"/>
          <p:cNvSpPr/>
          <p:nvPr>
            <p:custDataLst>
              <p:tags r:id="rId1"/>
            </p:custDataLst>
          </p:nvPr>
        </p:nvSpPr>
        <p:spPr>
          <a:xfrm>
            <a:off x="1379538" y="946288"/>
            <a:ext cx="304800" cy="30480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文本框 4"/>
          <p:cNvSpPr txBox="1"/>
          <p:nvPr/>
        </p:nvSpPr>
        <p:spPr>
          <a:xfrm>
            <a:off x="1795780" y="424815"/>
            <a:ext cx="8113395" cy="368300"/>
          </a:xfrm>
          <a:prstGeom prst="rect">
            <a:avLst/>
          </a:prstGeom>
          <a:noFill/>
        </p:spPr>
        <p:txBody>
          <a:bodyPr wrap="square" rtlCol="0" anchor="t">
            <a:spAutoFit/>
          </a:bodyPr>
          <a:p>
            <a:r>
              <a:rPr lang="zh-CN" altLang="en-US">
                <a:latin typeface="Ubuntu" panose="020B0604030602030204" charset="0"/>
                <a:ea typeface="Ubuntu" panose="020B0604030602030204" charset="0"/>
                <a:cs typeface="Ubuntu" panose="020B0604030602030204" charset="0"/>
              </a:rPr>
              <a:t>ESM均方误差+Sigmoid激活函数</a:t>
            </a:r>
            <a:endParaRPr lang="zh-CN" altLang="en-US">
              <a:latin typeface="Ubuntu" panose="020B0604030602030204" charset="0"/>
              <a:ea typeface="Ubuntu" panose="020B0604030602030204" charset="0"/>
              <a:cs typeface="Ubuntu" panose="020B0604030602030204" charset="0"/>
            </a:endParaRPr>
          </a:p>
        </p:txBody>
      </p:sp>
      <p:pic>
        <p:nvPicPr>
          <p:cNvPr id="2" name="图片 1"/>
          <p:cNvPicPr>
            <a:picLocks noChangeAspect="1"/>
          </p:cNvPicPr>
          <p:nvPr/>
        </p:nvPicPr>
        <p:blipFill>
          <a:blip r:embed="rId2"/>
          <a:stretch>
            <a:fillRect/>
          </a:stretch>
        </p:blipFill>
        <p:spPr>
          <a:xfrm>
            <a:off x="2037080" y="2322830"/>
            <a:ext cx="2752090" cy="2752090"/>
          </a:xfrm>
          <a:prstGeom prst="rect">
            <a:avLst/>
          </a:prstGeom>
        </p:spPr>
      </p:pic>
      <p:sp>
        <p:nvSpPr>
          <p:cNvPr id="3" name="文本框 2"/>
          <p:cNvSpPr txBox="1"/>
          <p:nvPr/>
        </p:nvSpPr>
        <p:spPr>
          <a:xfrm>
            <a:off x="1379855" y="5074920"/>
            <a:ext cx="4042410" cy="306705"/>
          </a:xfrm>
          <a:prstGeom prst="rect">
            <a:avLst/>
          </a:prstGeom>
          <a:noFill/>
        </p:spPr>
        <p:txBody>
          <a:bodyPr wrap="square" rtlCol="0" anchor="t">
            <a:spAutoFit/>
          </a:bodyPr>
          <a:p>
            <a:r>
              <a:rPr lang="zh-CN" altLang="en-US" sz="1400"/>
              <a:t>该函数能将负无穷到正无穷的数映射到0和1之间</a:t>
            </a:r>
            <a:endParaRPr lang="zh-CN" altLang="en-US" sz="1400"/>
          </a:p>
        </p:txBody>
      </p:sp>
      <p:pic>
        <p:nvPicPr>
          <p:cNvPr id="9" name="图片 8"/>
          <p:cNvPicPr>
            <a:picLocks noChangeAspect="1"/>
          </p:cNvPicPr>
          <p:nvPr/>
        </p:nvPicPr>
        <p:blipFill>
          <a:blip r:embed="rId3"/>
          <a:stretch>
            <a:fillRect/>
          </a:stretch>
        </p:blipFill>
        <p:spPr>
          <a:xfrm>
            <a:off x="1795780" y="5984875"/>
            <a:ext cx="8733155" cy="561975"/>
          </a:xfrm>
          <a:prstGeom prst="rect">
            <a:avLst/>
          </a:prstGeom>
        </p:spPr>
      </p:pic>
      <p:sp>
        <p:nvSpPr>
          <p:cNvPr id="10" name="文本框 9"/>
          <p:cNvSpPr txBox="1"/>
          <p:nvPr/>
        </p:nvSpPr>
        <p:spPr>
          <a:xfrm>
            <a:off x="937260" y="6081395"/>
            <a:ext cx="747395" cy="368300"/>
          </a:xfrm>
          <a:prstGeom prst="rect">
            <a:avLst/>
          </a:prstGeom>
          <a:noFill/>
        </p:spPr>
        <p:txBody>
          <a:bodyPr wrap="square" rtlCol="0" anchor="t">
            <a:spAutoFit/>
          </a:bodyPr>
          <a:p>
            <a:r>
              <a:rPr lang="zh-CN" altLang="en-US"/>
              <a:t>导数：</a:t>
            </a:r>
            <a:endParaRPr lang="zh-CN" altLang="en-US"/>
          </a:p>
        </p:txBody>
      </p:sp>
      <p:pic>
        <p:nvPicPr>
          <p:cNvPr id="11" name="图片 10"/>
          <p:cNvPicPr>
            <a:picLocks noChangeAspect="1"/>
          </p:cNvPicPr>
          <p:nvPr/>
        </p:nvPicPr>
        <p:blipFill>
          <a:blip r:embed="rId4"/>
          <a:stretch>
            <a:fillRect/>
          </a:stretch>
        </p:blipFill>
        <p:spPr>
          <a:xfrm>
            <a:off x="7445375" y="2835275"/>
            <a:ext cx="3333115" cy="2113280"/>
          </a:xfrm>
          <a:prstGeom prst="rect">
            <a:avLst/>
          </a:prstGeom>
        </p:spPr>
      </p:pic>
      <p:pic>
        <p:nvPicPr>
          <p:cNvPr id="12" name="图片 11"/>
          <p:cNvPicPr>
            <a:picLocks noChangeAspect="1"/>
          </p:cNvPicPr>
          <p:nvPr/>
        </p:nvPicPr>
        <p:blipFill>
          <a:blip r:embed="rId5"/>
          <a:stretch>
            <a:fillRect/>
          </a:stretch>
        </p:blipFill>
        <p:spPr>
          <a:xfrm>
            <a:off x="4531360" y="1475740"/>
            <a:ext cx="1156335" cy="408940"/>
          </a:xfrm>
          <a:prstGeom prst="rect">
            <a:avLst/>
          </a:prstGeom>
        </p:spPr>
      </p:pic>
      <p:sp>
        <p:nvSpPr>
          <p:cNvPr id="13" name="文本框 12"/>
          <p:cNvSpPr txBox="1"/>
          <p:nvPr/>
        </p:nvSpPr>
        <p:spPr>
          <a:xfrm>
            <a:off x="7188835" y="5074920"/>
            <a:ext cx="4295775" cy="306705"/>
          </a:xfrm>
          <a:prstGeom prst="rect">
            <a:avLst/>
          </a:prstGeom>
          <a:noFill/>
        </p:spPr>
        <p:txBody>
          <a:bodyPr wrap="square" rtlCol="0" anchor="t">
            <a:spAutoFit/>
          </a:bodyPr>
          <a:p>
            <a:r>
              <a:rPr lang="zh-CN" altLang="en-US" sz="1400"/>
              <a:t>除了中间比较小的区域，其他区域的十分值接近于0</a:t>
            </a:r>
            <a:endParaRPr lang="zh-CN" altLang="en-US" sz="1400"/>
          </a:p>
        </p:txBody>
      </p:sp>
      <p:sp>
        <p:nvSpPr>
          <p:cNvPr id="14" name="文本框 13"/>
          <p:cNvSpPr txBox="1"/>
          <p:nvPr/>
        </p:nvSpPr>
        <p:spPr>
          <a:xfrm>
            <a:off x="2240915" y="1516380"/>
            <a:ext cx="2290445" cy="368300"/>
          </a:xfrm>
          <a:prstGeom prst="rect">
            <a:avLst/>
          </a:prstGeom>
          <a:noFill/>
        </p:spPr>
        <p:txBody>
          <a:bodyPr wrap="none" rtlCol="0" anchor="t">
            <a:spAutoFit/>
          </a:bodyPr>
          <a:p>
            <a:r>
              <a:rPr lang="zh-CN" altLang="en-US">
                <a:latin typeface="+mj-ea"/>
                <a:ea typeface="+mj-ea"/>
                <a:cs typeface="+mj-ea"/>
                <a:sym typeface="+mn-ea"/>
              </a:rPr>
              <a:t>Sigmoid激活函数：</a:t>
            </a:r>
            <a:endParaRPr lang="zh-CN" altLang="en-US">
              <a:latin typeface="+mj-ea"/>
              <a:ea typeface="+mj-ea"/>
              <a:cs typeface="+mj-ea"/>
            </a:endParaRPr>
          </a:p>
        </p:txBody>
      </p:sp>
    </p:spTree>
    <p:custDataLst>
      <p:tags r:id="rId6"/>
    </p:custData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Other_2"/>
          <p:cNvSpPr/>
          <p:nvPr>
            <p:custDataLst>
              <p:tags r:id="rId1"/>
            </p:custDataLst>
          </p:nvPr>
        </p:nvSpPr>
        <p:spPr>
          <a:xfrm>
            <a:off x="1379538" y="946288"/>
            <a:ext cx="304800" cy="30480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文本框 4"/>
          <p:cNvSpPr txBox="1"/>
          <p:nvPr/>
        </p:nvSpPr>
        <p:spPr>
          <a:xfrm>
            <a:off x="1795780" y="424815"/>
            <a:ext cx="8113395" cy="368300"/>
          </a:xfrm>
          <a:prstGeom prst="rect">
            <a:avLst/>
          </a:prstGeom>
          <a:noFill/>
        </p:spPr>
        <p:txBody>
          <a:bodyPr wrap="square" rtlCol="0" anchor="t">
            <a:spAutoFit/>
          </a:bodyPr>
          <a:p>
            <a:r>
              <a:rPr lang="zh-CN" altLang="en-US">
                <a:latin typeface="Ubuntu" panose="020B0604030602030204" charset="0"/>
                <a:ea typeface="Ubuntu" panose="020B0604030602030204" charset="0"/>
                <a:cs typeface="Ubuntu" panose="020B0604030602030204" charset="0"/>
              </a:rPr>
              <a:t>ESM均方误差+Sigmoid激活函数</a:t>
            </a:r>
            <a:endParaRPr lang="zh-CN" altLang="en-US">
              <a:latin typeface="Ubuntu" panose="020B0604030602030204" charset="0"/>
              <a:ea typeface="Ubuntu" panose="020B0604030602030204" charset="0"/>
              <a:cs typeface="Ubuntu" panose="020B0604030602030204" charset="0"/>
            </a:endParaRPr>
          </a:p>
        </p:txBody>
      </p:sp>
      <p:sp>
        <p:nvSpPr>
          <p:cNvPr id="4" name="文本框 3"/>
          <p:cNvSpPr txBox="1"/>
          <p:nvPr/>
        </p:nvSpPr>
        <p:spPr>
          <a:xfrm>
            <a:off x="1684655" y="1196340"/>
            <a:ext cx="8104505" cy="1198880"/>
          </a:xfrm>
          <a:prstGeom prst="rect">
            <a:avLst/>
          </a:prstGeom>
          <a:noFill/>
        </p:spPr>
        <p:txBody>
          <a:bodyPr wrap="square" rtlCol="0" anchor="t">
            <a:spAutoFit/>
          </a:bodyPr>
          <a:p>
            <a:r>
              <a:rPr lang="zh-CN" altLang="en-US"/>
              <a:t>神经网络的反向传播是逐层对函数偏导相乘，因此当神经网络层数非常深的时候，最后一层产生的偏差（网络输出和标签之间的偏差）因为乘了很多的小于1的数而越来越小，最终就会变为0，从而导致层数比较浅的权重w没有更新，即梯度消失。可以看出，sigmoid函数作为激活函数本身就存在梯度消失的问题。</a:t>
            </a:r>
            <a:endParaRPr lang="zh-CN" altLang="en-US"/>
          </a:p>
        </p:txBody>
      </p:sp>
      <p:sp>
        <p:nvSpPr>
          <p:cNvPr id="6" name="文本框 5"/>
          <p:cNvSpPr txBox="1"/>
          <p:nvPr/>
        </p:nvSpPr>
        <p:spPr>
          <a:xfrm>
            <a:off x="1795780" y="2837815"/>
            <a:ext cx="7895590" cy="645160"/>
          </a:xfrm>
          <a:prstGeom prst="rect">
            <a:avLst/>
          </a:prstGeom>
          <a:noFill/>
        </p:spPr>
        <p:txBody>
          <a:bodyPr wrap="square" rtlCol="0" anchor="t">
            <a:spAutoFit/>
          </a:bodyPr>
          <a:p>
            <a:r>
              <a:rPr lang="zh-CN" altLang="en-US"/>
              <a:t>我们以一个神经元，ESM均方误差损失  　　　　，Sigmoid激活函数 　　　(其中 z=wx+b )为例，计算一下最后一层的反向传播过程，可得：</a:t>
            </a:r>
            <a:endParaRPr lang="zh-CN" altLang="en-US"/>
          </a:p>
        </p:txBody>
      </p:sp>
      <p:pic>
        <p:nvPicPr>
          <p:cNvPr id="8" name="图片 7"/>
          <p:cNvPicPr>
            <a:picLocks noChangeAspect="1"/>
          </p:cNvPicPr>
          <p:nvPr/>
        </p:nvPicPr>
        <p:blipFill>
          <a:blip r:embed="rId2"/>
          <a:stretch>
            <a:fillRect/>
          </a:stretch>
        </p:blipFill>
        <p:spPr>
          <a:xfrm>
            <a:off x="5840095" y="2837815"/>
            <a:ext cx="1006475" cy="351790"/>
          </a:xfrm>
          <a:prstGeom prst="rect">
            <a:avLst/>
          </a:prstGeom>
        </p:spPr>
      </p:pic>
      <p:pic>
        <p:nvPicPr>
          <p:cNvPr id="15" name="图片 14"/>
          <p:cNvPicPr>
            <a:picLocks noChangeAspect="1"/>
          </p:cNvPicPr>
          <p:nvPr/>
        </p:nvPicPr>
        <p:blipFill>
          <a:blip r:embed="rId3"/>
          <a:stretch>
            <a:fillRect/>
          </a:stretch>
        </p:blipFill>
        <p:spPr>
          <a:xfrm>
            <a:off x="8975090" y="2905760"/>
            <a:ext cx="647700" cy="215900"/>
          </a:xfrm>
          <a:prstGeom prst="rect">
            <a:avLst/>
          </a:prstGeom>
        </p:spPr>
      </p:pic>
      <p:pic>
        <p:nvPicPr>
          <p:cNvPr id="16" name="图片 15"/>
          <p:cNvPicPr>
            <a:picLocks noChangeAspect="1"/>
          </p:cNvPicPr>
          <p:nvPr/>
        </p:nvPicPr>
        <p:blipFill>
          <a:blip r:embed="rId4"/>
          <a:stretch>
            <a:fillRect/>
          </a:stretch>
        </p:blipFill>
        <p:spPr>
          <a:xfrm>
            <a:off x="5036185" y="3644265"/>
            <a:ext cx="1733550" cy="476250"/>
          </a:xfrm>
          <a:prstGeom prst="rect">
            <a:avLst/>
          </a:prstGeom>
        </p:spPr>
      </p:pic>
      <p:pic>
        <p:nvPicPr>
          <p:cNvPr id="17" name="图片 16"/>
          <p:cNvPicPr>
            <a:picLocks noChangeAspect="1"/>
          </p:cNvPicPr>
          <p:nvPr/>
        </p:nvPicPr>
        <p:blipFill>
          <a:blip r:embed="rId5"/>
          <a:stretch>
            <a:fillRect/>
          </a:stretch>
        </p:blipFill>
        <p:spPr>
          <a:xfrm>
            <a:off x="5102860" y="4416425"/>
            <a:ext cx="1600200" cy="476250"/>
          </a:xfrm>
          <a:prstGeom prst="rect">
            <a:avLst/>
          </a:prstGeom>
        </p:spPr>
      </p:pic>
      <p:sp>
        <p:nvSpPr>
          <p:cNvPr id="18" name="文本框 17"/>
          <p:cNvSpPr txBox="1"/>
          <p:nvPr/>
        </p:nvSpPr>
        <p:spPr>
          <a:xfrm>
            <a:off x="1724660" y="5288915"/>
            <a:ext cx="9237980" cy="1337945"/>
          </a:xfrm>
          <a:prstGeom prst="rect">
            <a:avLst/>
          </a:prstGeom>
          <a:noFill/>
        </p:spPr>
        <p:txBody>
          <a:bodyPr wrap="square" rtlCol="0" anchor="t">
            <a:spAutoFit/>
          </a:bodyPr>
          <a:p>
            <a:pPr fontAlgn="auto">
              <a:lnSpc>
                <a:spcPct val="150000"/>
              </a:lnSpc>
            </a:pPr>
            <a:r>
              <a:rPr lang="zh-CN" altLang="en-US"/>
              <a:t>可以看到最后一层反向传播时，所求的梯度中都含有 　。经过上面的分析，当神经元输出接近1时候，Sigmoid的导数 　　变很小，这样　　、 　很小，这就导致了ESM均方误差+Sigmoid激活函数使得神经网络反向传播的起始位置——输出层神经元学习率缓慢。</a:t>
            </a:r>
            <a:endParaRPr lang="zh-CN" altLang="en-US"/>
          </a:p>
        </p:txBody>
      </p:sp>
      <p:pic>
        <p:nvPicPr>
          <p:cNvPr id="19" name="图片 18"/>
          <p:cNvPicPr>
            <a:picLocks noChangeAspect="1"/>
          </p:cNvPicPr>
          <p:nvPr/>
        </p:nvPicPr>
        <p:blipFill>
          <a:blip r:embed="rId6"/>
          <a:stretch>
            <a:fillRect/>
          </a:stretch>
        </p:blipFill>
        <p:spPr>
          <a:xfrm>
            <a:off x="7089140" y="5494655"/>
            <a:ext cx="323850" cy="200025"/>
          </a:xfrm>
          <a:prstGeom prst="rect">
            <a:avLst/>
          </a:prstGeom>
        </p:spPr>
      </p:pic>
      <p:pic>
        <p:nvPicPr>
          <p:cNvPr id="20" name="图片 19"/>
          <p:cNvPicPr>
            <a:picLocks noChangeAspect="1"/>
          </p:cNvPicPr>
          <p:nvPr/>
        </p:nvPicPr>
        <p:blipFill>
          <a:blip r:embed="rId6"/>
          <a:stretch>
            <a:fillRect/>
          </a:stretch>
        </p:blipFill>
        <p:spPr>
          <a:xfrm>
            <a:off x="4779010" y="5857875"/>
            <a:ext cx="323850" cy="200025"/>
          </a:xfrm>
          <a:prstGeom prst="rect">
            <a:avLst/>
          </a:prstGeom>
        </p:spPr>
      </p:pic>
      <p:pic>
        <p:nvPicPr>
          <p:cNvPr id="21" name="图片 20"/>
          <p:cNvPicPr>
            <a:picLocks noChangeAspect="1"/>
          </p:cNvPicPr>
          <p:nvPr/>
        </p:nvPicPr>
        <p:blipFill>
          <a:blip r:embed="rId7"/>
          <a:stretch>
            <a:fillRect/>
          </a:stretch>
        </p:blipFill>
        <p:spPr>
          <a:xfrm>
            <a:off x="6703060" y="5857875"/>
            <a:ext cx="257175" cy="371475"/>
          </a:xfrm>
          <a:prstGeom prst="rect">
            <a:avLst/>
          </a:prstGeom>
        </p:spPr>
      </p:pic>
      <p:pic>
        <p:nvPicPr>
          <p:cNvPr id="22" name="图片 21"/>
          <p:cNvPicPr>
            <a:picLocks noChangeAspect="1"/>
          </p:cNvPicPr>
          <p:nvPr/>
        </p:nvPicPr>
        <p:blipFill>
          <a:blip r:embed="rId8"/>
          <a:stretch>
            <a:fillRect/>
          </a:stretch>
        </p:blipFill>
        <p:spPr>
          <a:xfrm>
            <a:off x="7311390" y="5857875"/>
            <a:ext cx="238125" cy="371475"/>
          </a:xfrm>
          <a:prstGeom prst="rect">
            <a:avLst/>
          </a:prstGeom>
        </p:spPr>
      </p:pic>
    </p:spTree>
    <p:custDataLst>
      <p:tags r:id="rId9"/>
    </p:custData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Other_2"/>
          <p:cNvSpPr/>
          <p:nvPr>
            <p:custDataLst>
              <p:tags r:id="rId1"/>
            </p:custDataLst>
          </p:nvPr>
        </p:nvSpPr>
        <p:spPr>
          <a:xfrm>
            <a:off x="1379538" y="946288"/>
            <a:ext cx="304800" cy="30480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文本框 4"/>
          <p:cNvSpPr txBox="1"/>
          <p:nvPr/>
        </p:nvSpPr>
        <p:spPr>
          <a:xfrm>
            <a:off x="1795780" y="424815"/>
            <a:ext cx="8113395" cy="368300"/>
          </a:xfrm>
          <a:prstGeom prst="rect">
            <a:avLst/>
          </a:prstGeom>
          <a:noFill/>
        </p:spPr>
        <p:txBody>
          <a:bodyPr wrap="square" rtlCol="0" anchor="t">
            <a:spAutoFit/>
          </a:bodyPr>
          <a:p>
            <a:r>
              <a:rPr lang="zh-CN" altLang="en-US">
                <a:latin typeface="Ubuntu" panose="020B0604030602030204" charset="0"/>
                <a:ea typeface="Ubuntu" panose="020B0604030602030204" charset="0"/>
                <a:cs typeface="Ubuntu" panose="020B0604030602030204" charset="0"/>
              </a:rPr>
              <a:t>交叉熵损失+Sigmoid激活函数</a:t>
            </a:r>
            <a:endParaRPr lang="zh-CN" altLang="en-US">
              <a:latin typeface="Ubuntu" panose="020B0604030602030204" charset="0"/>
              <a:ea typeface="Ubuntu" panose="020B0604030602030204" charset="0"/>
              <a:cs typeface="Ubuntu" panose="020B0604030602030204" charset="0"/>
            </a:endParaRPr>
          </a:p>
        </p:txBody>
      </p:sp>
      <p:sp>
        <p:nvSpPr>
          <p:cNvPr id="2" name="文本框 1"/>
          <p:cNvSpPr txBox="1"/>
          <p:nvPr/>
        </p:nvSpPr>
        <p:spPr>
          <a:xfrm>
            <a:off x="1950720" y="1057910"/>
            <a:ext cx="8785225" cy="645160"/>
          </a:xfrm>
          <a:prstGeom prst="rect">
            <a:avLst/>
          </a:prstGeom>
          <a:noFill/>
        </p:spPr>
        <p:txBody>
          <a:bodyPr wrap="square" rtlCol="0" anchor="t">
            <a:spAutoFit/>
          </a:bodyPr>
          <a:p>
            <a:r>
              <a:rPr lang="zh-CN" altLang="en-US"/>
              <a:t>仍然以Sigmoid激活函数  　　(其中 z=wx+b )为例。这次我们引入交叉熵损失，并以二分类为例，那么s损失函数公式为：</a:t>
            </a:r>
            <a:endParaRPr lang="zh-CN" altLang="en-US"/>
          </a:p>
        </p:txBody>
      </p:sp>
      <p:pic>
        <p:nvPicPr>
          <p:cNvPr id="3" name="图片 2"/>
          <p:cNvPicPr>
            <a:picLocks noChangeAspect="1"/>
          </p:cNvPicPr>
          <p:nvPr/>
        </p:nvPicPr>
        <p:blipFill>
          <a:blip r:embed="rId2"/>
          <a:stretch>
            <a:fillRect/>
          </a:stretch>
        </p:blipFill>
        <p:spPr>
          <a:xfrm>
            <a:off x="4588510" y="1151255"/>
            <a:ext cx="571500" cy="190500"/>
          </a:xfrm>
          <a:prstGeom prst="rect">
            <a:avLst/>
          </a:prstGeom>
        </p:spPr>
      </p:pic>
      <p:pic>
        <p:nvPicPr>
          <p:cNvPr id="9" name="图片 8"/>
          <p:cNvPicPr>
            <a:picLocks noChangeAspect="1"/>
          </p:cNvPicPr>
          <p:nvPr/>
        </p:nvPicPr>
        <p:blipFill>
          <a:blip r:embed="rId3"/>
          <a:stretch>
            <a:fillRect/>
          </a:stretch>
        </p:blipFill>
        <p:spPr>
          <a:xfrm>
            <a:off x="4479290" y="1855470"/>
            <a:ext cx="3552190" cy="628650"/>
          </a:xfrm>
          <a:prstGeom prst="rect">
            <a:avLst/>
          </a:prstGeom>
        </p:spPr>
      </p:pic>
      <p:pic>
        <p:nvPicPr>
          <p:cNvPr id="10" name="图片 9"/>
          <p:cNvPicPr>
            <a:picLocks noChangeAspect="1"/>
          </p:cNvPicPr>
          <p:nvPr/>
        </p:nvPicPr>
        <p:blipFill>
          <a:blip r:embed="rId4"/>
          <a:stretch>
            <a:fillRect/>
          </a:stretch>
        </p:blipFill>
        <p:spPr>
          <a:xfrm>
            <a:off x="4479290" y="2690495"/>
            <a:ext cx="3066415" cy="485775"/>
          </a:xfrm>
          <a:prstGeom prst="rect">
            <a:avLst/>
          </a:prstGeom>
        </p:spPr>
      </p:pic>
      <p:pic>
        <p:nvPicPr>
          <p:cNvPr id="11" name="图片 10"/>
          <p:cNvPicPr>
            <a:picLocks noChangeAspect="1"/>
          </p:cNvPicPr>
          <p:nvPr/>
        </p:nvPicPr>
        <p:blipFill>
          <a:blip r:embed="rId5"/>
          <a:stretch>
            <a:fillRect/>
          </a:stretch>
        </p:blipFill>
        <p:spPr>
          <a:xfrm>
            <a:off x="805815" y="3391535"/>
            <a:ext cx="10781030" cy="628650"/>
          </a:xfrm>
          <a:prstGeom prst="rect">
            <a:avLst/>
          </a:prstGeom>
        </p:spPr>
      </p:pic>
      <p:pic>
        <p:nvPicPr>
          <p:cNvPr id="12" name="图片 11"/>
          <p:cNvPicPr>
            <a:picLocks noChangeAspect="1"/>
          </p:cNvPicPr>
          <p:nvPr/>
        </p:nvPicPr>
        <p:blipFill>
          <a:blip r:embed="rId6"/>
          <a:stretch>
            <a:fillRect/>
          </a:stretch>
        </p:blipFill>
        <p:spPr>
          <a:xfrm>
            <a:off x="4479290" y="4394835"/>
            <a:ext cx="2006600" cy="250825"/>
          </a:xfrm>
          <a:prstGeom prst="rect">
            <a:avLst/>
          </a:prstGeom>
        </p:spPr>
      </p:pic>
      <p:pic>
        <p:nvPicPr>
          <p:cNvPr id="13" name="图片 12"/>
          <p:cNvPicPr>
            <a:picLocks noChangeAspect="1"/>
          </p:cNvPicPr>
          <p:nvPr/>
        </p:nvPicPr>
        <p:blipFill>
          <a:blip r:embed="rId7"/>
          <a:stretch>
            <a:fillRect/>
          </a:stretch>
        </p:blipFill>
        <p:spPr>
          <a:xfrm>
            <a:off x="4479290" y="5154295"/>
            <a:ext cx="2466975" cy="628650"/>
          </a:xfrm>
          <a:prstGeom prst="rect">
            <a:avLst/>
          </a:prstGeom>
        </p:spPr>
      </p:pic>
      <p:pic>
        <p:nvPicPr>
          <p:cNvPr id="14" name="图片 13"/>
          <p:cNvPicPr>
            <a:picLocks noChangeAspect="1"/>
          </p:cNvPicPr>
          <p:nvPr/>
        </p:nvPicPr>
        <p:blipFill>
          <a:blip r:embed="rId8"/>
          <a:stretch>
            <a:fillRect/>
          </a:stretch>
        </p:blipFill>
        <p:spPr>
          <a:xfrm>
            <a:off x="4479290" y="6128385"/>
            <a:ext cx="2190750" cy="628650"/>
          </a:xfrm>
          <a:prstGeom prst="rect">
            <a:avLst/>
          </a:prstGeom>
        </p:spPr>
      </p:pic>
    </p:spTree>
    <p:custDataLst>
      <p:tags r:id="rId9"/>
    </p:custData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Other_2"/>
          <p:cNvSpPr/>
          <p:nvPr>
            <p:custDataLst>
              <p:tags r:id="rId1"/>
            </p:custDataLst>
          </p:nvPr>
        </p:nvSpPr>
        <p:spPr>
          <a:xfrm>
            <a:off x="1379538" y="946288"/>
            <a:ext cx="304800" cy="30480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文本框 4"/>
          <p:cNvSpPr txBox="1"/>
          <p:nvPr/>
        </p:nvSpPr>
        <p:spPr>
          <a:xfrm>
            <a:off x="1795780" y="424815"/>
            <a:ext cx="8113395" cy="368300"/>
          </a:xfrm>
          <a:prstGeom prst="rect">
            <a:avLst/>
          </a:prstGeom>
          <a:noFill/>
        </p:spPr>
        <p:txBody>
          <a:bodyPr wrap="square" rtlCol="0" anchor="t">
            <a:spAutoFit/>
          </a:bodyPr>
          <a:p>
            <a:r>
              <a:rPr lang="zh-CN" altLang="en-US">
                <a:latin typeface="Ubuntu" panose="020B0604030602030204" charset="0"/>
                <a:ea typeface="Ubuntu" panose="020B0604030602030204" charset="0"/>
                <a:cs typeface="Ubuntu" panose="020B0604030602030204" charset="0"/>
              </a:rPr>
              <a:t>交叉熵损失+Sigmoid激活函数</a:t>
            </a:r>
            <a:endParaRPr lang="zh-CN" altLang="en-US">
              <a:latin typeface="Ubuntu" panose="020B0604030602030204" charset="0"/>
              <a:ea typeface="Ubuntu" panose="020B0604030602030204" charset="0"/>
              <a:cs typeface="Ubuntu" panose="020B0604030602030204" charset="0"/>
            </a:endParaRPr>
          </a:p>
        </p:txBody>
      </p:sp>
      <p:sp>
        <p:nvSpPr>
          <p:cNvPr id="4" name="文本框 3"/>
          <p:cNvSpPr txBox="1"/>
          <p:nvPr/>
        </p:nvSpPr>
        <p:spPr>
          <a:xfrm>
            <a:off x="1610995" y="1183640"/>
            <a:ext cx="9321800" cy="645160"/>
          </a:xfrm>
          <a:prstGeom prst="rect">
            <a:avLst/>
          </a:prstGeom>
          <a:noFill/>
        </p:spPr>
        <p:txBody>
          <a:bodyPr wrap="square" rtlCol="0" anchor="t">
            <a:spAutoFit/>
          </a:bodyPr>
          <a:p>
            <a:r>
              <a:rPr lang="zh-CN" altLang="en-US"/>
              <a:t>我们遇到的是均方差损失+sigmoid激活函数造成了输出层神经元学习率缓慢，其实我们破坏任意一个条件都有可能解决这个问题：</a:t>
            </a:r>
            <a:endParaRPr lang="zh-CN" altLang="en-US"/>
          </a:p>
        </p:txBody>
      </p:sp>
      <p:sp>
        <p:nvSpPr>
          <p:cNvPr id="6" name="文本框 5"/>
          <p:cNvSpPr txBox="1"/>
          <p:nvPr/>
        </p:nvSpPr>
        <p:spPr>
          <a:xfrm>
            <a:off x="1684655" y="2136775"/>
            <a:ext cx="9248140" cy="1198880"/>
          </a:xfrm>
          <a:prstGeom prst="rect">
            <a:avLst/>
          </a:prstGeom>
          <a:noFill/>
        </p:spPr>
        <p:txBody>
          <a:bodyPr wrap="square" rtlCol="0" anchor="t">
            <a:spAutoFit/>
          </a:bodyPr>
          <a:p>
            <a:r>
              <a:rPr lang="zh-CN" altLang="en-US"/>
              <a:t>①均方误差损失→交叉熵损失；</a:t>
            </a:r>
            <a:endParaRPr lang="zh-CN" altLang="en-US"/>
          </a:p>
          <a:p>
            <a:endParaRPr lang="zh-CN" altLang="en-US"/>
          </a:p>
          <a:p>
            <a:r>
              <a:rPr lang="zh-CN" altLang="en-US"/>
              <a:t>②sigmoid函数→不会造成梯度消失的函数，例如ReLU函数，不仅能解决输出层学习率缓慢，还能解决隐藏层学习率缓慢问题。</a:t>
            </a:r>
            <a:endParaRPr lang="zh-CN" altLang="en-US"/>
          </a:p>
        </p:txBody>
      </p:sp>
      <p:pic>
        <p:nvPicPr>
          <p:cNvPr id="8" name="图片 7"/>
          <p:cNvPicPr>
            <a:picLocks noChangeAspect="1"/>
          </p:cNvPicPr>
          <p:nvPr/>
        </p:nvPicPr>
        <p:blipFill>
          <a:blip r:embed="rId2"/>
          <a:stretch>
            <a:fillRect/>
          </a:stretch>
        </p:blipFill>
        <p:spPr>
          <a:xfrm>
            <a:off x="1684655" y="3816350"/>
            <a:ext cx="3304540" cy="2666365"/>
          </a:xfrm>
          <a:prstGeom prst="rect">
            <a:avLst/>
          </a:prstGeom>
        </p:spPr>
      </p:pic>
    </p:spTree>
    <p:custDataLst>
      <p:tags r:id="rId3"/>
    </p:custData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Other_2"/>
          <p:cNvSpPr/>
          <p:nvPr>
            <p:custDataLst>
              <p:tags r:id="rId1"/>
            </p:custDataLst>
          </p:nvPr>
        </p:nvSpPr>
        <p:spPr>
          <a:xfrm>
            <a:off x="1379538" y="946288"/>
            <a:ext cx="304800" cy="30480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文本框 1"/>
          <p:cNvSpPr txBox="1"/>
          <p:nvPr/>
        </p:nvSpPr>
        <p:spPr>
          <a:xfrm>
            <a:off x="1602740" y="1196340"/>
            <a:ext cx="9389110" cy="922020"/>
          </a:xfrm>
          <a:prstGeom prst="rect">
            <a:avLst/>
          </a:prstGeom>
          <a:noFill/>
        </p:spPr>
        <p:txBody>
          <a:bodyPr wrap="square" rtlCol="0" anchor="t">
            <a:spAutoFit/>
          </a:bodyPr>
          <a:p>
            <a:r>
              <a:rPr lang="zh-CN" altLang="en-US"/>
              <a:t>损失函数（loss function）是用来估量模型的预测值f(x)与真实值Y的不一致程度，是一个非负实值函数,通常使用L(Y, f(x))来表示，损失函数越小，模型的鲁棒性就越好。我们的优化的目标就是减小Loss。</a:t>
            </a:r>
            <a:endParaRPr lang="zh-CN" altLang="en-US"/>
          </a:p>
        </p:txBody>
      </p:sp>
    </p:spTree>
    <p:custDataLst>
      <p:tags r:id="rId2"/>
    </p:custData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Other_2"/>
          <p:cNvSpPr/>
          <p:nvPr>
            <p:custDataLst>
              <p:tags r:id="rId1"/>
            </p:custDataLst>
          </p:nvPr>
        </p:nvSpPr>
        <p:spPr>
          <a:xfrm>
            <a:off x="1379538" y="946288"/>
            <a:ext cx="304800" cy="30480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文本框 4"/>
          <p:cNvSpPr txBox="1"/>
          <p:nvPr/>
        </p:nvSpPr>
        <p:spPr>
          <a:xfrm>
            <a:off x="1795780" y="424815"/>
            <a:ext cx="8113395" cy="368300"/>
          </a:xfrm>
          <a:prstGeom prst="rect">
            <a:avLst/>
          </a:prstGeom>
          <a:noFill/>
        </p:spPr>
        <p:txBody>
          <a:bodyPr wrap="square" rtlCol="0" anchor="t">
            <a:spAutoFit/>
          </a:bodyPr>
          <a:p>
            <a:r>
              <a:rPr lang="zh-CN" altLang="en-US">
                <a:sym typeface="+mn-ea"/>
              </a:rPr>
              <a:t>ReLU</a:t>
            </a:r>
            <a:r>
              <a:rPr lang="zh-CN" altLang="en-US">
                <a:latin typeface="Ubuntu" panose="020B0604030602030204" charset="0"/>
                <a:ea typeface="Ubuntu" panose="020B0604030602030204" charset="0"/>
                <a:cs typeface="Ubuntu" panose="020B0604030602030204" charset="0"/>
              </a:rPr>
              <a:t>激活函数</a:t>
            </a:r>
            <a:endParaRPr lang="zh-CN" altLang="en-US">
              <a:latin typeface="Ubuntu" panose="020B0604030602030204" charset="0"/>
              <a:ea typeface="Ubuntu" panose="020B0604030602030204" charset="0"/>
              <a:cs typeface="Ubuntu" panose="020B0604030602030204" charset="0"/>
            </a:endParaRPr>
          </a:p>
        </p:txBody>
      </p:sp>
      <p:sp>
        <p:nvSpPr>
          <p:cNvPr id="2" name="文本框 1"/>
          <p:cNvSpPr txBox="1"/>
          <p:nvPr/>
        </p:nvSpPr>
        <p:spPr>
          <a:xfrm>
            <a:off x="1684655" y="1465580"/>
            <a:ext cx="8363585" cy="3415030"/>
          </a:xfrm>
          <a:prstGeom prst="rect">
            <a:avLst/>
          </a:prstGeom>
          <a:noFill/>
        </p:spPr>
        <p:txBody>
          <a:bodyPr wrap="square" rtlCol="0" anchor="t">
            <a:spAutoFit/>
          </a:bodyPr>
          <a:p>
            <a:r>
              <a:rPr lang="zh-CN" altLang="en-US"/>
              <a:t>ReLU函数相对于tanh和sigmoid函数好在哪里：</a:t>
            </a:r>
            <a:endParaRPr lang="zh-CN" altLang="en-US"/>
          </a:p>
          <a:p>
            <a:endParaRPr lang="zh-CN" altLang="en-US"/>
          </a:p>
          <a:p>
            <a:r>
              <a:rPr lang="zh-CN" altLang="en-US"/>
              <a:t>第一，采用sigmoid等函数，算激活函数是（指数运算），计算量大；反向传播求误差梯度时，求导涉及除法，计算量相对大。而采用Relu激活函数，整个过程的计算量节省很多。</a:t>
            </a:r>
            <a:endParaRPr lang="zh-CN" altLang="en-US"/>
          </a:p>
          <a:p>
            <a:endParaRPr lang="zh-CN" altLang="en-US"/>
          </a:p>
          <a:p>
            <a:r>
              <a:rPr lang="zh-CN" altLang="en-US"/>
              <a:t>第二，对于深层网络，sigmoid函数反向传播时，很容易就会出现梯度消失的情况（在sigmoid接近饱和区时，变换太缓慢，导数趋于0），这种情况会造成信息丢失，梯度消失在网络层数多的时候尤其明显，从而无法完成深层网络的训练。</a:t>
            </a:r>
            <a:endParaRPr lang="zh-CN" altLang="en-US"/>
          </a:p>
          <a:p>
            <a:endParaRPr lang="zh-CN" altLang="en-US"/>
          </a:p>
          <a:p>
            <a:r>
              <a:rPr lang="zh-CN" altLang="en-US"/>
              <a:t>第三，ReLU会使一部分神经元的输出为0，这样就造成了网络的稀疏性，并且减少了参数的相互依存关系，缓解了过拟合问题的发生。</a:t>
            </a:r>
            <a:endParaRPr lang="zh-CN" altLang="en-US"/>
          </a:p>
        </p:txBody>
      </p:sp>
    </p:spTree>
    <p:custDataLst>
      <p:tags r:id="rId2"/>
    </p:custData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Other_2"/>
          <p:cNvSpPr/>
          <p:nvPr>
            <p:custDataLst>
              <p:tags r:id="rId1"/>
            </p:custDataLst>
          </p:nvPr>
        </p:nvSpPr>
        <p:spPr>
          <a:xfrm>
            <a:off x="1379538" y="946288"/>
            <a:ext cx="304800" cy="30480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文本框 4"/>
          <p:cNvSpPr txBox="1"/>
          <p:nvPr/>
        </p:nvSpPr>
        <p:spPr>
          <a:xfrm>
            <a:off x="1795780" y="424815"/>
            <a:ext cx="8113395" cy="368300"/>
          </a:xfrm>
          <a:prstGeom prst="rect">
            <a:avLst/>
          </a:prstGeom>
          <a:noFill/>
        </p:spPr>
        <p:txBody>
          <a:bodyPr wrap="square" rtlCol="0" anchor="t">
            <a:spAutoFit/>
          </a:bodyPr>
          <a:p>
            <a:r>
              <a:rPr lang="en-US" altLang="zh-CN">
                <a:latin typeface="Ubuntu" panose="020B0604030602030204" charset="0"/>
                <a:ea typeface="Ubuntu" panose="020B0604030602030204" charset="0"/>
                <a:cs typeface="Ubuntu" panose="020B0604030602030204" charset="0"/>
              </a:rPr>
              <a:t>Smooth L1</a:t>
            </a:r>
            <a:r>
              <a:rPr lang="zh-CN" altLang="en-US">
                <a:latin typeface="Ubuntu" panose="020B0604030602030204" charset="0"/>
                <a:ea typeface="Ubuntu" panose="020B0604030602030204" charset="0"/>
                <a:cs typeface="Ubuntu" panose="020B0604030602030204" charset="0"/>
              </a:rPr>
              <a:t>损失</a:t>
            </a:r>
            <a:endParaRPr lang="zh-CN" altLang="en-US">
              <a:latin typeface="Ubuntu" panose="020B0604030602030204" charset="0"/>
              <a:ea typeface="Ubuntu" panose="020B0604030602030204" charset="0"/>
              <a:cs typeface="Ubuntu" panose="020B0604030602030204" charset="0"/>
            </a:endParaRPr>
          </a:p>
        </p:txBody>
      </p:sp>
      <p:sp>
        <p:nvSpPr>
          <p:cNvPr id="2" name="文本框 1"/>
          <p:cNvSpPr txBox="1"/>
          <p:nvPr/>
        </p:nvSpPr>
        <p:spPr>
          <a:xfrm>
            <a:off x="1684655" y="1465580"/>
            <a:ext cx="8363585" cy="3138170"/>
          </a:xfrm>
          <a:prstGeom prst="rect">
            <a:avLst/>
          </a:prstGeom>
          <a:noFill/>
        </p:spPr>
        <p:txBody>
          <a:bodyPr wrap="square" rtlCol="0" anchor="t">
            <a:spAutoFit/>
          </a:bodyPr>
          <a:p>
            <a:r>
              <a:rPr lang="en-US" altLang="zh-CN"/>
              <a:t>Smooth L1</a:t>
            </a:r>
            <a:r>
              <a:rPr lang="zh-CN" altLang="en-US"/>
              <a:t>损失是为了解决梯度爆炸问题的：</a:t>
            </a:r>
            <a:endParaRPr lang="zh-CN" altLang="en-US"/>
          </a:p>
          <a:p>
            <a:endParaRPr lang="zh-CN" altLang="en-US"/>
          </a:p>
          <a:p>
            <a:r>
              <a:rPr lang="zh-CN" altLang="en-US"/>
              <a:t>在深层神经网络或者循环网络中，误差的梯度可在更新中累积相乘。如果网络层之间的梯度值大于</a:t>
            </a:r>
            <a:r>
              <a:rPr lang="en-US" altLang="zh-CN"/>
              <a:t>1.0</a:t>
            </a:r>
            <a:r>
              <a:rPr lang="zh-CN" altLang="en-US"/>
              <a:t>，那么重复相乘会导致梯度呈指数级增长，梯度变得非常大，然后导致网络权重的大幅更新，并因此使网络变得不稳定。</a:t>
            </a:r>
            <a:endParaRPr lang="zh-CN" altLang="en-US"/>
          </a:p>
          <a:p>
            <a:endParaRPr lang="zh-CN" altLang="en-US"/>
          </a:p>
          <a:p>
            <a:r>
              <a:rPr lang="zh-CN" altLang="en-US"/>
              <a:t>梯度爆炸会伴随一些细微的信号，如：</a:t>
            </a:r>
            <a:endParaRPr lang="zh-CN" altLang="en-US"/>
          </a:p>
          <a:p>
            <a:r>
              <a:rPr lang="zh-CN" altLang="en-US"/>
              <a:t>（１）模型不稳定，导致更新过程中的</a:t>
            </a:r>
            <a:r>
              <a:rPr lang="en-US" altLang="zh-CN"/>
              <a:t>loss</a:t>
            </a:r>
            <a:r>
              <a:rPr lang="zh-CN" altLang="en-US"/>
              <a:t>出现显著变化；</a:t>
            </a:r>
            <a:endParaRPr lang="zh-CN" altLang="en-US"/>
          </a:p>
          <a:p>
            <a:r>
              <a:rPr lang="zh-CN" altLang="en-US"/>
              <a:t>（２）训练过程中，在极端情况下，权重的值变得非常大，以至于溢出，导致模型的</a:t>
            </a:r>
            <a:r>
              <a:rPr lang="en-US" altLang="zh-CN"/>
              <a:t>loss</a:t>
            </a:r>
            <a:r>
              <a:rPr lang="zh-CN" altLang="en-US"/>
              <a:t>变成</a:t>
            </a:r>
            <a:r>
              <a:rPr lang="en-US" altLang="zh-CN"/>
              <a:t>NaN</a:t>
            </a:r>
            <a:r>
              <a:rPr lang="zh-CN" altLang="en-US"/>
              <a:t>等</a:t>
            </a:r>
            <a:endParaRPr lang="zh-CN" altLang="en-US"/>
          </a:p>
          <a:p>
            <a:endParaRPr lang="zh-CN" altLang="en-US"/>
          </a:p>
        </p:txBody>
      </p:sp>
    </p:spTree>
    <p:custDataLst>
      <p:tags r:id="rId2"/>
    </p:custData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Other_2"/>
          <p:cNvSpPr/>
          <p:nvPr>
            <p:custDataLst>
              <p:tags r:id="rId1"/>
            </p:custDataLst>
          </p:nvPr>
        </p:nvSpPr>
        <p:spPr>
          <a:xfrm>
            <a:off x="1379538" y="946288"/>
            <a:ext cx="304800" cy="30480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文本框 4"/>
          <p:cNvSpPr txBox="1"/>
          <p:nvPr/>
        </p:nvSpPr>
        <p:spPr>
          <a:xfrm>
            <a:off x="1795780" y="424815"/>
            <a:ext cx="8113395" cy="368300"/>
          </a:xfrm>
          <a:prstGeom prst="rect">
            <a:avLst/>
          </a:prstGeom>
          <a:noFill/>
        </p:spPr>
        <p:txBody>
          <a:bodyPr wrap="square" rtlCol="0" anchor="t">
            <a:spAutoFit/>
          </a:bodyPr>
          <a:p>
            <a:r>
              <a:rPr lang="en-US" altLang="zh-CN">
                <a:latin typeface="Ubuntu" panose="020B0604030602030204" charset="0"/>
                <a:ea typeface="Ubuntu" panose="020B0604030602030204" charset="0"/>
                <a:cs typeface="Ubuntu" panose="020B0604030602030204" charset="0"/>
              </a:rPr>
              <a:t>Smooth L1</a:t>
            </a:r>
            <a:r>
              <a:rPr lang="zh-CN" altLang="en-US">
                <a:latin typeface="Ubuntu" panose="020B0604030602030204" charset="0"/>
                <a:ea typeface="Ubuntu" panose="020B0604030602030204" charset="0"/>
                <a:cs typeface="Ubuntu" panose="020B0604030602030204" charset="0"/>
              </a:rPr>
              <a:t>损失</a:t>
            </a:r>
            <a:endParaRPr lang="zh-CN" altLang="en-US">
              <a:latin typeface="Ubuntu" panose="020B0604030602030204" charset="0"/>
              <a:ea typeface="Ubuntu" panose="020B0604030602030204" charset="0"/>
              <a:cs typeface="Ubuntu" panose="020B0604030602030204" charset="0"/>
            </a:endParaRPr>
          </a:p>
        </p:txBody>
      </p:sp>
      <p:sp>
        <p:nvSpPr>
          <p:cNvPr id="2" name="文本框 1"/>
          <p:cNvSpPr txBox="1"/>
          <p:nvPr/>
        </p:nvSpPr>
        <p:spPr>
          <a:xfrm>
            <a:off x="1684655" y="1465580"/>
            <a:ext cx="8363585" cy="2306955"/>
          </a:xfrm>
          <a:prstGeom prst="rect">
            <a:avLst/>
          </a:prstGeom>
          <a:noFill/>
        </p:spPr>
        <p:txBody>
          <a:bodyPr wrap="square" rtlCol="0" anchor="t">
            <a:spAutoFit/>
          </a:bodyPr>
          <a:p>
            <a:r>
              <a:rPr lang="en-US" altLang="zh-CN"/>
              <a:t>Smooth L1</a:t>
            </a:r>
            <a:r>
              <a:rPr lang="zh-CN" altLang="en-US"/>
              <a:t>损失函数主要目的是为了防止梯度爆炸：</a:t>
            </a:r>
            <a:endParaRPr lang="zh-CN" altLang="en-US"/>
          </a:p>
          <a:p>
            <a:endParaRPr lang="zh-CN" altLang="en-US"/>
          </a:p>
          <a:p>
            <a:r>
              <a:rPr lang="zh-CN" altLang="en-US"/>
              <a:t>对于目标检测中的回归问题，最初大多采用均方误差</a:t>
            </a:r>
            <a:r>
              <a:rPr lang="en-US" altLang="zh-CN"/>
              <a:t>loss</a:t>
            </a:r>
            <a:r>
              <a:rPr lang="zh-CN" altLang="en-US"/>
              <a:t>　　　　，这样反向传播对</a:t>
            </a:r>
            <a:r>
              <a:rPr lang="en-US" altLang="zh-CN"/>
              <a:t>w</a:t>
            </a:r>
            <a:r>
              <a:rPr lang="zh-CN" altLang="en-US"/>
              <a:t>或者</a:t>
            </a:r>
            <a:r>
              <a:rPr lang="en-US" altLang="zh-CN"/>
              <a:t>b</a:t>
            </a:r>
            <a:r>
              <a:rPr lang="zh-CN" altLang="en-US"/>
              <a:t>求导时仍存在　　　。那么当预测值和目标值相差很大时就容易造成梯度爆炸。</a:t>
            </a:r>
            <a:endParaRPr lang="zh-CN" altLang="en-US"/>
          </a:p>
          <a:p>
            <a:endParaRPr lang="zh-CN" altLang="en-US"/>
          </a:p>
          <a:p>
            <a:r>
              <a:rPr lang="zh-CN" altLang="en-US"/>
              <a:t>所以我们将　　　　这种均方误差形式转变成　　　　　　　这种形式，</a:t>
            </a:r>
            <a:endParaRPr lang="zh-CN" altLang="en-US"/>
          </a:p>
          <a:p>
            <a:endParaRPr lang="zh-CN" altLang="en-US"/>
          </a:p>
        </p:txBody>
      </p:sp>
      <p:pic>
        <p:nvPicPr>
          <p:cNvPr id="3" name="图片 2"/>
          <p:cNvPicPr>
            <a:picLocks noChangeAspect="1"/>
          </p:cNvPicPr>
          <p:nvPr/>
        </p:nvPicPr>
        <p:blipFill>
          <a:blip r:embed="rId2"/>
          <a:stretch>
            <a:fillRect/>
          </a:stretch>
        </p:blipFill>
        <p:spPr>
          <a:xfrm>
            <a:off x="7530465" y="2085340"/>
            <a:ext cx="882015" cy="244475"/>
          </a:xfrm>
          <a:prstGeom prst="rect">
            <a:avLst/>
          </a:prstGeom>
        </p:spPr>
      </p:pic>
      <p:pic>
        <p:nvPicPr>
          <p:cNvPr id="4" name="图片 3"/>
          <p:cNvPicPr>
            <a:picLocks noChangeAspect="1"/>
          </p:cNvPicPr>
          <p:nvPr/>
        </p:nvPicPr>
        <p:blipFill>
          <a:blip r:embed="rId3"/>
          <a:stretch>
            <a:fillRect/>
          </a:stretch>
        </p:blipFill>
        <p:spPr>
          <a:xfrm>
            <a:off x="4438650" y="2329815"/>
            <a:ext cx="617855" cy="216535"/>
          </a:xfrm>
          <a:prstGeom prst="rect">
            <a:avLst/>
          </a:prstGeom>
        </p:spPr>
      </p:pic>
      <p:pic>
        <p:nvPicPr>
          <p:cNvPr id="6" name="图片 5"/>
          <p:cNvPicPr>
            <a:picLocks noChangeAspect="1"/>
          </p:cNvPicPr>
          <p:nvPr/>
        </p:nvPicPr>
        <p:blipFill>
          <a:blip r:embed="rId2"/>
          <a:stretch>
            <a:fillRect/>
          </a:stretch>
        </p:blipFill>
        <p:spPr>
          <a:xfrm>
            <a:off x="2947035" y="3176270"/>
            <a:ext cx="807720" cy="223520"/>
          </a:xfrm>
          <a:prstGeom prst="rect">
            <a:avLst/>
          </a:prstGeom>
        </p:spPr>
      </p:pic>
      <p:pic>
        <p:nvPicPr>
          <p:cNvPr id="8" name="图片 7"/>
          <p:cNvPicPr>
            <a:picLocks noChangeAspect="1"/>
          </p:cNvPicPr>
          <p:nvPr/>
        </p:nvPicPr>
        <p:blipFill>
          <a:blip r:embed="rId4"/>
          <a:stretch>
            <a:fillRect/>
          </a:stretch>
        </p:blipFill>
        <p:spPr>
          <a:xfrm>
            <a:off x="6414770" y="3192145"/>
            <a:ext cx="1463675" cy="207645"/>
          </a:xfrm>
          <a:prstGeom prst="rect">
            <a:avLst/>
          </a:prstGeom>
        </p:spPr>
      </p:pic>
      <p:pic>
        <p:nvPicPr>
          <p:cNvPr id="9" name="图片 8"/>
          <p:cNvPicPr>
            <a:picLocks noChangeAspect="1"/>
          </p:cNvPicPr>
          <p:nvPr/>
        </p:nvPicPr>
        <p:blipFill>
          <a:blip r:embed="rId5"/>
          <a:srcRect t="57600"/>
          <a:stretch>
            <a:fillRect/>
          </a:stretch>
        </p:blipFill>
        <p:spPr>
          <a:xfrm>
            <a:off x="4115435" y="3462020"/>
            <a:ext cx="4095115" cy="605790"/>
          </a:xfrm>
          <a:prstGeom prst="rect">
            <a:avLst/>
          </a:prstGeom>
        </p:spPr>
      </p:pic>
      <p:sp>
        <p:nvSpPr>
          <p:cNvPr id="10" name="文本框 9"/>
          <p:cNvSpPr txBox="1"/>
          <p:nvPr/>
        </p:nvSpPr>
        <p:spPr>
          <a:xfrm>
            <a:off x="1795780" y="4512310"/>
            <a:ext cx="8860790" cy="2030095"/>
          </a:xfrm>
          <a:prstGeom prst="rect">
            <a:avLst/>
          </a:prstGeom>
          <a:noFill/>
        </p:spPr>
        <p:txBody>
          <a:bodyPr wrap="square" rtlCol="0" anchor="t">
            <a:spAutoFit/>
          </a:bodyPr>
          <a:p>
            <a:r>
              <a:rPr lang="zh-CN" altLang="en-US"/>
              <a:t>通过上式可以看出：</a:t>
            </a:r>
            <a:endParaRPr lang="zh-CN" altLang="en-US"/>
          </a:p>
          <a:p>
            <a:r>
              <a:rPr lang="zh-CN" altLang="en-US"/>
              <a:t>（１）当　　　　　时，即预测值和目标值相差小于１，不易造成梯度爆炸，此时还原成均方误差损失形式并给一个</a:t>
            </a:r>
            <a:r>
              <a:rPr lang="en-US" altLang="zh-CN"/>
              <a:t>0.5</a:t>
            </a:r>
            <a:r>
              <a:rPr lang="zh-CN" altLang="en-US"/>
              <a:t>的平滑洗漱，即</a:t>
            </a:r>
            <a:endParaRPr lang="zh-CN" altLang="en-US"/>
          </a:p>
          <a:p>
            <a:endParaRPr lang="zh-CN" altLang="en-US"/>
          </a:p>
          <a:p>
            <a:r>
              <a:rPr lang="zh-CN" altLang="en-US"/>
              <a:t>（２）当　　　　　时，即预测值和目标值相差大于等于</a:t>
            </a:r>
            <a:r>
              <a:rPr lang="en-US" altLang="zh-CN"/>
              <a:t>1</a:t>
            </a:r>
            <a:r>
              <a:rPr lang="zh-CN" altLang="en-US"/>
              <a:t>，易造成梯度爆炸，此时降低损失函数次幂数，变成　　　　　，这时候反向传播求导时候就不存在　　　这一项了，从而防止了梯度爆炸</a:t>
            </a:r>
            <a:endParaRPr lang="zh-CN" altLang="en-US"/>
          </a:p>
        </p:txBody>
      </p:sp>
      <p:pic>
        <p:nvPicPr>
          <p:cNvPr id="11" name="图片 10"/>
          <p:cNvPicPr>
            <a:picLocks noChangeAspect="1"/>
          </p:cNvPicPr>
          <p:nvPr/>
        </p:nvPicPr>
        <p:blipFill>
          <a:blip r:embed="rId6"/>
          <a:stretch>
            <a:fillRect/>
          </a:stretch>
        </p:blipFill>
        <p:spPr>
          <a:xfrm>
            <a:off x="2832735" y="4853940"/>
            <a:ext cx="1036320" cy="215900"/>
          </a:xfrm>
          <a:prstGeom prst="rect">
            <a:avLst/>
          </a:prstGeom>
        </p:spPr>
      </p:pic>
      <p:pic>
        <p:nvPicPr>
          <p:cNvPr id="12" name="图片 11"/>
          <p:cNvPicPr>
            <a:picLocks noChangeAspect="1"/>
          </p:cNvPicPr>
          <p:nvPr/>
        </p:nvPicPr>
        <p:blipFill>
          <a:blip r:embed="rId7"/>
          <a:stretch>
            <a:fillRect/>
          </a:stretch>
        </p:blipFill>
        <p:spPr>
          <a:xfrm>
            <a:off x="7096760" y="5172075"/>
            <a:ext cx="1173480" cy="262255"/>
          </a:xfrm>
          <a:prstGeom prst="rect">
            <a:avLst/>
          </a:prstGeom>
        </p:spPr>
      </p:pic>
      <p:pic>
        <p:nvPicPr>
          <p:cNvPr id="13" name="图片 12"/>
          <p:cNvPicPr>
            <a:picLocks noChangeAspect="1"/>
          </p:cNvPicPr>
          <p:nvPr/>
        </p:nvPicPr>
        <p:blipFill>
          <a:blip r:embed="rId8"/>
          <a:stretch>
            <a:fillRect/>
          </a:stretch>
        </p:blipFill>
        <p:spPr>
          <a:xfrm>
            <a:off x="2832735" y="5711190"/>
            <a:ext cx="1029970" cy="214630"/>
          </a:xfrm>
          <a:prstGeom prst="rect">
            <a:avLst/>
          </a:prstGeom>
        </p:spPr>
      </p:pic>
      <p:pic>
        <p:nvPicPr>
          <p:cNvPr id="14" name="图片 13"/>
          <p:cNvPicPr>
            <a:picLocks noChangeAspect="1"/>
          </p:cNvPicPr>
          <p:nvPr/>
        </p:nvPicPr>
        <p:blipFill>
          <a:blip r:embed="rId9"/>
          <a:stretch>
            <a:fillRect/>
          </a:stretch>
        </p:blipFill>
        <p:spPr>
          <a:xfrm>
            <a:off x="4438650" y="5978525"/>
            <a:ext cx="1094740" cy="204470"/>
          </a:xfrm>
          <a:prstGeom prst="rect">
            <a:avLst/>
          </a:prstGeom>
        </p:spPr>
      </p:pic>
      <p:pic>
        <p:nvPicPr>
          <p:cNvPr id="15" name="图片 14"/>
          <p:cNvPicPr>
            <a:picLocks noChangeAspect="1"/>
          </p:cNvPicPr>
          <p:nvPr/>
        </p:nvPicPr>
        <p:blipFill>
          <a:blip r:embed="rId3"/>
          <a:stretch>
            <a:fillRect/>
          </a:stretch>
        </p:blipFill>
        <p:spPr>
          <a:xfrm>
            <a:off x="9223375" y="5925820"/>
            <a:ext cx="619125" cy="217170"/>
          </a:xfrm>
          <a:prstGeom prst="rect">
            <a:avLst/>
          </a:prstGeom>
        </p:spPr>
      </p:pic>
    </p:spTree>
    <p:custDataLst>
      <p:tags r:id="rId10"/>
    </p:custData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8"/>
          <p:cNvSpPr txBox="1"/>
          <p:nvPr/>
        </p:nvSpPr>
        <p:spPr>
          <a:xfrm>
            <a:off x="3773833" y="2921685"/>
            <a:ext cx="4644390" cy="1014730"/>
          </a:xfrm>
          <a:prstGeom prst="rect">
            <a:avLst/>
          </a:prstGeom>
          <a:noFill/>
        </p:spPr>
        <p:txBody>
          <a:bodyPr wrap="none" rtlCol="0">
            <a:spAutoFit/>
          </a:bodyPr>
          <a:lstStyle/>
          <a:p>
            <a:pPr algn="ctr"/>
            <a:r>
              <a:rPr lang="en-US" altLang="zh-CN" sz="6000" dirty="0">
                <a:solidFill>
                  <a:srgbClr val="3C767A"/>
                </a:solidFill>
                <a:latin typeface="Agency FB" panose="020B0503020202020204" pitchFamily="34" charset="0"/>
                <a:ea typeface="微软雅黑" panose="020B0503020204020204" pitchFamily="34" charset="-122"/>
              </a:rPr>
              <a:t>THANK YOU</a:t>
            </a:r>
            <a:endParaRPr lang="en-US" altLang="zh-CN" sz="6000" dirty="0">
              <a:solidFill>
                <a:srgbClr val="3C767A"/>
              </a:solidFill>
              <a:latin typeface="Agency FB" panose="020B0503020202020204" pitchFamily="34" charset="0"/>
              <a:ea typeface="微软雅黑" panose="020B0503020204020204" pitchFamily="34" charset="-122"/>
            </a:endParaRPr>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Other_2"/>
          <p:cNvSpPr/>
          <p:nvPr>
            <p:custDataLst>
              <p:tags r:id="rId1"/>
            </p:custDataLst>
          </p:nvPr>
        </p:nvSpPr>
        <p:spPr>
          <a:xfrm>
            <a:off x="1379538" y="946288"/>
            <a:ext cx="304800" cy="30480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2" name="图片 1" descr="2019-11-04 15-41-27屏幕截图"/>
          <p:cNvPicPr>
            <a:picLocks noChangeAspect="1"/>
          </p:cNvPicPr>
          <p:nvPr/>
        </p:nvPicPr>
        <p:blipFill>
          <a:blip r:embed="rId2"/>
          <a:srcRect l="913" b="49126"/>
          <a:stretch>
            <a:fillRect/>
          </a:stretch>
        </p:blipFill>
        <p:spPr>
          <a:xfrm>
            <a:off x="1617980" y="1250950"/>
            <a:ext cx="5445125" cy="591185"/>
          </a:xfrm>
          <a:prstGeom prst="rect">
            <a:avLst/>
          </a:prstGeom>
        </p:spPr>
      </p:pic>
      <p:sp>
        <p:nvSpPr>
          <p:cNvPr id="3" name="文本框 2"/>
          <p:cNvSpPr txBox="1"/>
          <p:nvPr/>
        </p:nvSpPr>
        <p:spPr>
          <a:xfrm>
            <a:off x="1684655" y="4352925"/>
            <a:ext cx="8382635" cy="1476375"/>
          </a:xfrm>
          <a:prstGeom prst="rect">
            <a:avLst/>
          </a:prstGeom>
          <a:noFill/>
        </p:spPr>
        <p:txBody>
          <a:bodyPr wrap="square" rtlCol="0" anchor="t">
            <a:spAutoFit/>
          </a:bodyPr>
          <a:p>
            <a:r>
              <a:rPr lang="zh-CN" altLang="en-US"/>
              <a:t>该</a:t>
            </a:r>
            <a:r>
              <a:rPr lang="zh-CN" altLang="en-US">
                <a:sym typeface="+mn-ea"/>
              </a:rPr>
              <a:t>loss function</a:t>
            </a:r>
            <a:r>
              <a:rPr lang="zh-CN" altLang="en-US"/>
              <a:t>的意义就是，当预测错误时，</a:t>
            </a:r>
            <a:r>
              <a:rPr lang="zh-CN" altLang="en-US">
                <a:sym typeface="+mn-ea"/>
              </a:rPr>
              <a:t>loss function</a:t>
            </a:r>
            <a:r>
              <a:rPr lang="zh-CN" altLang="en-US"/>
              <a:t>值为1，预测正确时，</a:t>
            </a:r>
            <a:r>
              <a:rPr lang="zh-CN" altLang="en-US">
                <a:sym typeface="+mn-ea"/>
              </a:rPr>
              <a:t>loss function</a:t>
            </a:r>
            <a:r>
              <a:rPr lang="zh-CN" altLang="en-US"/>
              <a:t>值为0。但这样的函数并不是连续的，因为参数的变化会反映到错误率上，而错误率的变化不可能是连续的。</a:t>
            </a:r>
            <a:endParaRPr lang="zh-CN" altLang="en-US"/>
          </a:p>
          <a:p>
            <a:r>
              <a:rPr lang="zh-CN" altLang="en-US"/>
              <a:t>如果我们采用梯度下降或者牛顿法去优化，就会利用到它的一阶导数甚至二阶导数，会发现导数根本不存在。</a:t>
            </a:r>
            <a:endParaRPr lang="zh-CN" altLang="en-US"/>
          </a:p>
        </p:txBody>
      </p:sp>
      <p:sp>
        <p:nvSpPr>
          <p:cNvPr id="5" name="文本框 4"/>
          <p:cNvSpPr txBox="1"/>
          <p:nvPr/>
        </p:nvSpPr>
        <p:spPr>
          <a:xfrm>
            <a:off x="1684655" y="1931670"/>
            <a:ext cx="8316595" cy="368300"/>
          </a:xfrm>
          <a:prstGeom prst="rect">
            <a:avLst/>
          </a:prstGeom>
          <a:noFill/>
        </p:spPr>
        <p:txBody>
          <a:bodyPr wrap="square" rtlCol="0" anchor="t">
            <a:spAutoFit/>
          </a:bodyPr>
          <a:p>
            <a:r>
              <a:rPr lang="zh-CN" altLang="en-US"/>
              <a:t>以二分类问题为例，我们的错误率，也就是0-1式</a:t>
            </a:r>
            <a:r>
              <a:rPr lang="zh-CN" altLang="en-US">
                <a:sym typeface="+mn-ea"/>
              </a:rPr>
              <a:t>loss function</a:t>
            </a:r>
            <a:r>
              <a:rPr lang="zh-CN" altLang="en-US"/>
              <a:t>，可以定义为:</a:t>
            </a:r>
            <a:endParaRPr lang="zh-CN" altLang="en-US"/>
          </a:p>
        </p:txBody>
      </p:sp>
      <p:pic>
        <p:nvPicPr>
          <p:cNvPr id="6" name="图片 5"/>
          <p:cNvPicPr>
            <a:picLocks noChangeAspect="1"/>
          </p:cNvPicPr>
          <p:nvPr/>
        </p:nvPicPr>
        <p:blipFill>
          <a:blip r:embed="rId3"/>
          <a:stretch>
            <a:fillRect/>
          </a:stretch>
        </p:blipFill>
        <p:spPr>
          <a:xfrm>
            <a:off x="5214620" y="2441575"/>
            <a:ext cx="1762125" cy="647700"/>
          </a:xfrm>
          <a:prstGeom prst="rect">
            <a:avLst/>
          </a:prstGeom>
        </p:spPr>
      </p:pic>
      <p:sp>
        <p:nvSpPr>
          <p:cNvPr id="8" name="文本框 7"/>
          <p:cNvSpPr txBox="1"/>
          <p:nvPr/>
        </p:nvSpPr>
        <p:spPr>
          <a:xfrm>
            <a:off x="1617980" y="3303270"/>
            <a:ext cx="7912100" cy="368300"/>
          </a:xfrm>
          <a:prstGeom prst="rect">
            <a:avLst/>
          </a:prstGeom>
          <a:noFill/>
        </p:spPr>
        <p:txBody>
          <a:bodyPr wrap="square" rtlCol="0" anchor="t">
            <a:spAutoFit/>
          </a:bodyPr>
          <a:p>
            <a:r>
              <a:rPr lang="zh-CN" altLang="en-US"/>
              <a:t>如果我们的模型f携带参数θ，那么我们的任务可以是找到最佳的θ：</a:t>
            </a:r>
            <a:endParaRPr lang="zh-CN" altLang="en-US"/>
          </a:p>
        </p:txBody>
      </p:sp>
      <p:pic>
        <p:nvPicPr>
          <p:cNvPr id="9" name="图片 8"/>
          <p:cNvPicPr>
            <a:picLocks noChangeAspect="1"/>
          </p:cNvPicPr>
          <p:nvPr/>
        </p:nvPicPr>
        <p:blipFill>
          <a:blip r:embed="rId4"/>
          <a:stretch>
            <a:fillRect/>
          </a:stretch>
        </p:blipFill>
        <p:spPr>
          <a:xfrm>
            <a:off x="5347970" y="3804920"/>
            <a:ext cx="1495425" cy="238125"/>
          </a:xfrm>
          <a:prstGeom prst="rect">
            <a:avLst/>
          </a:prstGeom>
        </p:spPr>
      </p:pic>
      <p:sp>
        <p:nvSpPr>
          <p:cNvPr id="10" name="文本框 9"/>
          <p:cNvSpPr txBox="1"/>
          <p:nvPr/>
        </p:nvSpPr>
        <p:spPr>
          <a:xfrm>
            <a:off x="1684655" y="5989955"/>
            <a:ext cx="6278880" cy="368300"/>
          </a:xfrm>
          <a:prstGeom prst="rect">
            <a:avLst/>
          </a:prstGeom>
          <a:noFill/>
        </p:spPr>
        <p:txBody>
          <a:bodyPr wrap="none" rtlCol="0" anchor="t">
            <a:spAutoFit/>
          </a:bodyPr>
          <a:p>
            <a:r>
              <a:rPr lang="zh-CN" altLang="en-US">
                <a:solidFill>
                  <a:schemeClr val="accent1"/>
                </a:solidFill>
                <a:sym typeface="+mn-ea"/>
              </a:rPr>
              <a:t>loss function的第一个条件：loss function一定要是连续的</a:t>
            </a:r>
            <a:endParaRPr lang="zh-CN" altLang="en-US">
              <a:solidFill>
                <a:schemeClr val="accent1"/>
              </a:solidFill>
              <a:sym typeface="+mn-ea"/>
            </a:endParaRPr>
          </a:p>
        </p:txBody>
      </p:sp>
    </p:spTree>
    <p:custDataLst>
      <p:tags r:id="rId5"/>
    </p:custData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Other_2"/>
          <p:cNvSpPr/>
          <p:nvPr>
            <p:custDataLst>
              <p:tags r:id="rId1"/>
            </p:custDataLst>
          </p:nvPr>
        </p:nvSpPr>
        <p:spPr>
          <a:xfrm>
            <a:off x="1379538" y="946288"/>
            <a:ext cx="304800" cy="30480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文本框 5"/>
          <p:cNvSpPr txBox="1"/>
          <p:nvPr/>
        </p:nvSpPr>
        <p:spPr>
          <a:xfrm>
            <a:off x="1560830" y="1159510"/>
            <a:ext cx="8785225" cy="922020"/>
          </a:xfrm>
          <a:prstGeom prst="rect">
            <a:avLst/>
          </a:prstGeom>
          <a:noFill/>
        </p:spPr>
        <p:txBody>
          <a:bodyPr wrap="square" rtlCol="0" anchor="t">
            <a:spAutoFit/>
          </a:bodyPr>
          <a:p>
            <a:r>
              <a:rPr lang="zh-CN" altLang="en-US"/>
              <a:t>此外，根本性的问题在于，我们想优化的根本不是经验风险，所谓的经验风险，如同上式，是定义在训练集上的样本上损失；我们真正想优化的是期望风险，定义在全部样本（包含测试集）的损失，用期望来表示：</a:t>
            </a:r>
            <a:endParaRPr lang="zh-CN" altLang="en-US"/>
          </a:p>
        </p:txBody>
      </p:sp>
      <p:pic>
        <p:nvPicPr>
          <p:cNvPr id="8" name="图片 7"/>
          <p:cNvPicPr>
            <a:picLocks noChangeAspect="1"/>
          </p:cNvPicPr>
          <p:nvPr/>
        </p:nvPicPr>
        <p:blipFill>
          <a:blip r:embed="rId2"/>
          <a:stretch>
            <a:fillRect/>
          </a:stretch>
        </p:blipFill>
        <p:spPr>
          <a:xfrm>
            <a:off x="4651375" y="2402840"/>
            <a:ext cx="1714500" cy="238125"/>
          </a:xfrm>
          <a:prstGeom prst="rect">
            <a:avLst/>
          </a:prstGeom>
        </p:spPr>
      </p:pic>
      <p:sp>
        <p:nvSpPr>
          <p:cNvPr id="9" name="文本框 8"/>
          <p:cNvSpPr txBox="1"/>
          <p:nvPr/>
        </p:nvSpPr>
        <p:spPr>
          <a:xfrm>
            <a:off x="1684655" y="3017520"/>
            <a:ext cx="2540000" cy="368300"/>
          </a:xfrm>
          <a:prstGeom prst="rect">
            <a:avLst/>
          </a:prstGeom>
          <a:noFill/>
        </p:spPr>
        <p:txBody>
          <a:bodyPr wrap="square" rtlCol="0" anchor="t">
            <a:spAutoFit/>
          </a:bodyPr>
          <a:p>
            <a:r>
              <a:rPr lang="zh-CN" altLang="en-US"/>
              <a:t>将其拆开就是：</a:t>
            </a:r>
            <a:endParaRPr lang="zh-CN" altLang="en-US"/>
          </a:p>
        </p:txBody>
      </p:sp>
      <p:pic>
        <p:nvPicPr>
          <p:cNvPr id="10" name="图片 9"/>
          <p:cNvPicPr>
            <a:picLocks noChangeAspect="1"/>
          </p:cNvPicPr>
          <p:nvPr/>
        </p:nvPicPr>
        <p:blipFill>
          <a:blip r:embed="rId3"/>
          <a:stretch>
            <a:fillRect/>
          </a:stretch>
        </p:blipFill>
        <p:spPr>
          <a:xfrm>
            <a:off x="4651375" y="3518535"/>
            <a:ext cx="2609215" cy="257175"/>
          </a:xfrm>
          <a:prstGeom prst="rect">
            <a:avLst/>
          </a:prstGeom>
        </p:spPr>
      </p:pic>
      <p:sp>
        <p:nvSpPr>
          <p:cNvPr id="11" name="文本框 10"/>
          <p:cNvSpPr txBox="1"/>
          <p:nvPr/>
        </p:nvSpPr>
        <p:spPr>
          <a:xfrm>
            <a:off x="1684655" y="4100830"/>
            <a:ext cx="2540000" cy="368300"/>
          </a:xfrm>
          <a:prstGeom prst="rect">
            <a:avLst/>
          </a:prstGeom>
          <a:noFill/>
        </p:spPr>
        <p:txBody>
          <a:bodyPr wrap="square" rtlCol="0" anchor="t">
            <a:spAutoFit/>
          </a:bodyPr>
          <a:p>
            <a:r>
              <a:rPr lang="zh-CN" altLang="en-US"/>
              <a:t>联合分布还可以写为：</a:t>
            </a:r>
            <a:endParaRPr lang="zh-CN" altLang="en-US"/>
          </a:p>
        </p:txBody>
      </p:sp>
      <p:pic>
        <p:nvPicPr>
          <p:cNvPr id="12" name="图片 11"/>
          <p:cNvPicPr>
            <a:picLocks noChangeAspect="1"/>
          </p:cNvPicPr>
          <p:nvPr/>
        </p:nvPicPr>
        <p:blipFill>
          <a:blip r:embed="rId4"/>
          <a:stretch>
            <a:fillRect/>
          </a:stretch>
        </p:blipFill>
        <p:spPr>
          <a:xfrm>
            <a:off x="4651375" y="4702810"/>
            <a:ext cx="1781175" cy="238125"/>
          </a:xfrm>
          <a:prstGeom prst="rect">
            <a:avLst/>
          </a:prstGeom>
        </p:spPr>
      </p:pic>
      <p:sp>
        <p:nvSpPr>
          <p:cNvPr id="13" name="文本框 12"/>
          <p:cNvSpPr txBox="1"/>
          <p:nvPr/>
        </p:nvSpPr>
        <p:spPr>
          <a:xfrm>
            <a:off x="1753870" y="5200650"/>
            <a:ext cx="8592185" cy="922020"/>
          </a:xfrm>
          <a:prstGeom prst="rect">
            <a:avLst/>
          </a:prstGeom>
          <a:noFill/>
        </p:spPr>
        <p:txBody>
          <a:bodyPr wrap="square" rtlCol="0" anchor="t">
            <a:spAutoFit/>
          </a:bodyPr>
          <a:p>
            <a:r>
              <a:rPr lang="zh-CN" altLang="en-US"/>
              <a:t>但是当我们可以假设模型的概率分布时，比如线性回归假设了高斯分布，logistic回归假设了伯努利分布，我们就可以利用极大似然估计来逼近期望风险，这也叫做一致性（consistency ），这个是我们寻找损失的函数第二个条件。</a:t>
            </a:r>
            <a:endParaRPr lang="zh-CN" altLang="en-US"/>
          </a:p>
        </p:txBody>
      </p:sp>
    </p:spTree>
    <p:custDataLst>
      <p:tags r:id="rId5"/>
    </p:custData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Other_2"/>
          <p:cNvSpPr/>
          <p:nvPr>
            <p:custDataLst>
              <p:tags r:id="rId1"/>
            </p:custDataLst>
          </p:nvPr>
        </p:nvSpPr>
        <p:spPr>
          <a:xfrm>
            <a:off x="1379538" y="946288"/>
            <a:ext cx="304800" cy="30480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 name="图片 2"/>
          <p:cNvPicPr>
            <a:picLocks noChangeAspect="1"/>
          </p:cNvPicPr>
          <p:nvPr/>
        </p:nvPicPr>
        <p:blipFill>
          <a:blip r:embed="rId2"/>
          <a:stretch>
            <a:fillRect/>
          </a:stretch>
        </p:blipFill>
        <p:spPr>
          <a:xfrm>
            <a:off x="1871980" y="1343660"/>
            <a:ext cx="5761990" cy="4438015"/>
          </a:xfrm>
          <a:prstGeom prst="rect">
            <a:avLst/>
          </a:prstGeom>
        </p:spPr>
      </p:pic>
      <p:sp>
        <p:nvSpPr>
          <p:cNvPr id="4" name="文本框 3"/>
          <p:cNvSpPr txBox="1"/>
          <p:nvPr/>
        </p:nvSpPr>
        <p:spPr>
          <a:xfrm>
            <a:off x="8216900" y="1343660"/>
            <a:ext cx="3127375" cy="1476375"/>
          </a:xfrm>
          <a:prstGeom prst="rect">
            <a:avLst/>
          </a:prstGeom>
          <a:noFill/>
        </p:spPr>
        <p:txBody>
          <a:bodyPr wrap="square" rtlCol="0" anchor="t">
            <a:spAutoFit/>
          </a:bodyPr>
          <a:p>
            <a:r>
              <a:rPr lang="zh-CN" altLang="en-US"/>
              <a:t>连续的凸函数，在0处可导，且导数小于零，就具备与0-1损失函数的一致性，我们把这些损失函数叫做替代损失（Surrogate loss）</a:t>
            </a:r>
            <a:endParaRPr lang="zh-CN" altLang="en-US"/>
          </a:p>
        </p:txBody>
      </p:sp>
      <p:sp>
        <p:nvSpPr>
          <p:cNvPr id="5" name="文本框 4"/>
          <p:cNvSpPr txBox="1"/>
          <p:nvPr/>
        </p:nvSpPr>
        <p:spPr>
          <a:xfrm>
            <a:off x="8216900" y="3215005"/>
            <a:ext cx="3027045" cy="1476375"/>
          </a:xfrm>
          <a:prstGeom prst="rect">
            <a:avLst/>
          </a:prstGeom>
          <a:noFill/>
        </p:spPr>
        <p:txBody>
          <a:bodyPr wrap="square" rtlCol="0" anchor="t">
            <a:spAutoFit/>
          </a:bodyPr>
          <a:p>
            <a:r>
              <a:rPr lang="zh-CN" altLang="en-US"/>
              <a:t>可以看到凸函数具备局部最小值就是全局最小值的性质，但选择凸函数主要是为了计算上的便利，而非本质意义上的。</a:t>
            </a:r>
            <a:endParaRPr lang="zh-CN" altLang="en-US"/>
          </a:p>
        </p:txBody>
      </p:sp>
      <p:sp>
        <p:nvSpPr>
          <p:cNvPr id="6" name="文本框 5"/>
          <p:cNvSpPr txBox="1"/>
          <p:nvPr/>
        </p:nvSpPr>
        <p:spPr>
          <a:xfrm>
            <a:off x="1132205" y="5993130"/>
            <a:ext cx="9456420" cy="645160"/>
          </a:xfrm>
          <a:prstGeom prst="rect">
            <a:avLst/>
          </a:prstGeom>
          <a:noFill/>
        </p:spPr>
        <p:txBody>
          <a:bodyPr wrap="square" rtlCol="0" anchor="t">
            <a:spAutoFit/>
          </a:bodyPr>
          <a:p>
            <a:r>
              <a:rPr lang="zh-CN" altLang="en-US"/>
              <a:t>除去Perceptron Loss，其余的Loss function均可以给出0-1损失的上界，也就是说，在优化替代损失的时候，也就优化了原本的损失函数。</a:t>
            </a:r>
            <a:endParaRPr lang="zh-CN" altLang="en-US"/>
          </a:p>
        </p:txBody>
      </p:sp>
    </p:spTree>
    <p:custDataLst>
      <p:tags r:id="rId3"/>
    </p:custData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Other_2"/>
          <p:cNvSpPr/>
          <p:nvPr>
            <p:custDataLst>
              <p:tags r:id="rId1"/>
            </p:custDataLst>
          </p:nvPr>
        </p:nvSpPr>
        <p:spPr>
          <a:xfrm>
            <a:off x="1379538" y="946288"/>
            <a:ext cx="304800" cy="30480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文本框 1"/>
          <p:cNvSpPr txBox="1"/>
          <p:nvPr/>
        </p:nvSpPr>
        <p:spPr>
          <a:xfrm>
            <a:off x="1684655" y="1250950"/>
            <a:ext cx="7802880" cy="645160"/>
          </a:xfrm>
          <a:prstGeom prst="rect">
            <a:avLst/>
          </a:prstGeom>
          <a:noFill/>
        </p:spPr>
        <p:txBody>
          <a:bodyPr wrap="square" rtlCol="0" anchor="t">
            <a:spAutoFit/>
          </a:bodyPr>
          <a:p>
            <a:r>
              <a:rPr lang="zh-CN" altLang="en-US"/>
              <a:t>模型的结构风险函数包括了经验风险项和正则项，所谓的结构风险就是指模型本身结构的复杂度，通常可以表示成如下式子：</a:t>
            </a:r>
            <a:endParaRPr lang="zh-CN" altLang="en-US"/>
          </a:p>
        </p:txBody>
      </p:sp>
      <p:pic>
        <p:nvPicPr>
          <p:cNvPr id="3" name="图片 2" descr="2019-11-04 16-17-52屏幕截图"/>
          <p:cNvPicPr>
            <a:picLocks noChangeAspect="1"/>
          </p:cNvPicPr>
          <p:nvPr/>
        </p:nvPicPr>
        <p:blipFill>
          <a:blip r:embed="rId2"/>
          <a:stretch>
            <a:fillRect/>
          </a:stretch>
        </p:blipFill>
        <p:spPr>
          <a:xfrm>
            <a:off x="4288790" y="2689225"/>
            <a:ext cx="3161665" cy="504825"/>
          </a:xfrm>
          <a:prstGeom prst="rect">
            <a:avLst/>
          </a:prstGeom>
        </p:spPr>
      </p:pic>
      <p:sp>
        <p:nvSpPr>
          <p:cNvPr id="4" name="文本框 3"/>
          <p:cNvSpPr txBox="1"/>
          <p:nvPr/>
        </p:nvSpPr>
        <p:spPr>
          <a:xfrm>
            <a:off x="1782445" y="3789680"/>
            <a:ext cx="7945120" cy="1198880"/>
          </a:xfrm>
          <a:prstGeom prst="rect">
            <a:avLst/>
          </a:prstGeom>
          <a:noFill/>
        </p:spPr>
        <p:txBody>
          <a:bodyPr wrap="square" rtlCol="0" anchor="t">
            <a:spAutoFit/>
          </a:bodyPr>
          <a:p>
            <a:r>
              <a:rPr lang="zh-CN" altLang="en-US"/>
              <a:t>前面的均值函数表示的是经验风险函数，L代表的是损失函数，后面的Φ是正则化项（regularizer）或者叫惩罚项（penalty term）</a:t>
            </a:r>
            <a:endParaRPr lang="zh-CN" altLang="en-US"/>
          </a:p>
          <a:p>
            <a:endParaRPr lang="zh-CN" altLang="en-US"/>
          </a:p>
          <a:p>
            <a:r>
              <a:rPr lang="zh-CN" altLang="en-US"/>
              <a:t>整个式子表示的意思是找到使目标函数最小时的</a:t>
            </a:r>
            <a:r>
              <a:rPr lang="zh-CN" altLang="en-US">
                <a:latin typeface="Arial" panose="02080604020202020204" pitchFamily="34" charset="0"/>
                <a:cs typeface="Arial" panose="02080604020202020204" pitchFamily="34" charset="0"/>
              </a:rPr>
              <a:t>θ</a:t>
            </a:r>
            <a:r>
              <a:rPr lang="zh-CN" altLang="en-US"/>
              <a:t>值</a:t>
            </a:r>
            <a:endParaRPr lang="zh-CN" altLang="en-US"/>
          </a:p>
        </p:txBody>
      </p:sp>
    </p:spTree>
    <p:custDataLst>
      <p:tags r:id="rId3"/>
    </p:custData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Other_2"/>
          <p:cNvSpPr/>
          <p:nvPr>
            <p:custDataLst>
              <p:tags r:id="rId1"/>
            </p:custDataLst>
          </p:nvPr>
        </p:nvSpPr>
        <p:spPr>
          <a:xfrm>
            <a:off x="1379538" y="946288"/>
            <a:ext cx="304800" cy="30480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文本框 4"/>
          <p:cNvSpPr txBox="1"/>
          <p:nvPr/>
        </p:nvSpPr>
        <p:spPr>
          <a:xfrm>
            <a:off x="1795780" y="390525"/>
            <a:ext cx="8113395" cy="368300"/>
          </a:xfrm>
          <a:prstGeom prst="rect">
            <a:avLst/>
          </a:prstGeom>
          <a:noFill/>
        </p:spPr>
        <p:txBody>
          <a:bodyPr wrap="square" rtlCol="0" anchor="t">
            <a:spAutoFit/>
          </a:bodyPr>
          <a:p>
            <a:r>
              <a:rPr lang="zh-CN" altLang="en-US">
                <a:latin typeface="Ubuntu" panose="020B0604030602030204" charset="0"/>
                <a:ea typeface="Ubuntu" panose="020B0604030602030204" charset="0"/>
                <a:cs typeface="Ubuntu" panose="020B0604030602030204" charset="0"/>
              </a:rPr>
              <a:t>平方损失函数（最小二乘法, Ordinary Least Squares ）</a:t>
            </a:r>
            <a:endParaRPr lang="zh-CN" altLang="en-US">
              <a:latin typeface="Ubuntu" panose="020B0604030602030204" charset="0"/>
              <a:ea typeface="Ubuntu" panose="020B0604030602030204" charset="0"/>
              <a:cs typeface="Ubuntu" panose="020B0604030602030204" charset="0"/>
            </a:endParaRPr>
          </a:p>
        </p:txBody>
      </p:sp>
      <p:sp>
        <p:nvSpPr>
          <p:cNvPr id="6" name="文本框 5"/>
          <p:cNvSpPr txBox="1"/>
          <p:nvPr/>
        </p:nvSpPr>
        <p:spPr>
          <a:xfrm>
            <a:off x="1684655" y="1250950"/>
            <a:ext cx="8583295" cy="1198880"/>
          </a:xfrm>
          <a:prstGeom prst="rect">
            <a:avLst/>
          </a:prstGeom>
          <a:noFill/>
        </p:spPr>
        <p:txBody>
          <a:bodyPr wrap="square" rtlCol="0" anchor="t">
            <a:spAutoFit/>
          </a:bodyPr>
          <a:p>
            <a:r>
              <a:rPr lang="zh-CN" altLang="en-US"/>
              <a:t>最小二乘法（</a:t>
            </a:r>
            <a:r>
              <a:rPr lang="en-US" altLang="zh-CN"/>
              <a:t>OLS</a:t>
            </a:r>
            <a:r>
              <a:rPr lang="zh-CN" altLang="en-US"/>
              <a:t>）是线性回归的一种，它假设样本和噪声都服从高斯分布，然后通过极大似然估计（</a:t>
            </a:r>
            <a:r>
              <a:rPr lang="en-US" altLang="zh-CN"/>
              <a:t>MLE</a:t>
            </a:r>
            <a:r>
              <a:rPr lang="zh-CN" altLang="en-US"/>
              <a:t>）可以推导出最小二乘式子。</a:t>
            </a:r>
            <a:endParaRPr lang="zh-CN" altLang="en-US"/>
          </a:p>
          <a:p>
            <a:r>
              <a:rPr lang="zh-CN" altLang="en-US">
                <a:solidFill>
                  <a:schemeClr val="accent1"/>
                </a:solidFill>
              </a:rPr>
              <a:t>最小二乘的基本原则就是：最优拟合直线应该是使各点到回归直线的距离最小的直线，即平方和最小。</a:t>
            </a:r>
            <a:endParaRPr lang="zh-CN" altLang="en-US">
              <a:solidFill>
                <a:schemeClr val="accent1"/>
              </a:solidFill>
            </a:endParaRPr>
          </a:p>
        </p:txBody>
      </p:sp>
      <p:sp>
        <p:nvSpPr>
          <p:cNvPr id="8" name="文本框 7"/>
          <p:cNvSpPr txBox="1"/>
          <p:nvPr/>
        </p:nvSpPr>
        <p:spPr>
          <a:xfrm>
            <a:off x="1699260" y="2383155"/>
            <a:ext cx="8306435" cy="368300"/>
          </a:xfrm>
          <a:prstGeom prst="rect">
            <a:avLst/>
          </a:prstGeom>
          <a:noFill/>
        </p:spPr>
        <p:txBody>
          <a:bodyPr wrap="square" rtlCol="0" anchor="t">
            <a:spAutoFit/>
          </a:bodyPr>
          <a:p>
            <a:r>
              <a:rPr lang="zh-CN" altLang="en-US"/>
              <a:t>OLS是基于距离的，而这个距离就是我们用的最多的欧几里得距离。</a:t>
            </a:r>
            <a:endParaRPr lang="zh-CN" altLang="en-US"/>
          </a:p>
        </p:txBody>
      </p:sp>
      <p:sp>
        <p:nvSpPr>
          <p:cNvPr id="9" name="文本框 8"/>
          <p:cNvSpPr txBox="1"/>
          <p:nvPr/>
        </p:nvSpPr>
        <p:spPr>
          <a:xfrm>
            <a:off x="1684655" y="3164840"/>
            <a:ext cx="6040120" cy="368300"/>
          </a:xfrm>
          <a:prstGeom prst="rect">
            <a:avLst/>
          </a:prstGeom>
          <a:noFill/>
        </p:spPr>
        <p:txBody>
          <a:bodyPr wrap="square" rtlCol="0" anchor="t">
            <a:spAutoFit/>
          </a:bodyPr>
          <a:p>
            <a:r>
              <a:rPr lang="zh-CN" altLang="en-US"/>
              <a:t>平方损失（Square loss）的标准形式如下：</a:t>
            </a:r>
            <a:endParaRPr lang="zh-CN" altLang="en-US"/>
          </a:p>
        </p:txBody>
      </p:sp>
      <p:pic>
        <p:nvPicPr>
          <p:cNvPr id="10" name="图片 9" descr="2019-11-04 20-07-27屏幕截图"/>
          <p:cNvPicPr>
            <a:picLocks noChangeAspect="1"/>
          </p:cNvPicPr>
          <p:nvPr/>
        </p:nvPicPr>
        <p:blipFill>
          <a:blip r:embed="rId2"/>
          <a:stretch>
            <a:fillRect/>
          </a:stretch>
        </p:blipFill>
        <p:spPr>
          <a:xfrm>
            <a:off x="5120005" y="3671570"/>
            <a:ext cx="1952625" cy="304800"/>
          </a:xfrm>
          <a:prstGeom prst="rect">
            <a:avLst/>
          </a:prstGeom>
        </p:spPr>
      </p:pic>
      <p:sp>
        <p:nvSpPr>
          <p:cNvPr id="11" name="文本框 10"/>
          <p:cNvSpPr txBox="1"/>
          <p:nvPr/>
        </p:nvSpPr>
        <p:spPr>
          <a:xfrm>
            <a:off x="1684655" y="4043680"/>
            <a:ext cx="5033010" cy="368300"/>
          </a:xfrm>
          <a:prstGeom prst="rect">
            <a:avLst/>
          </a:prstGeom>
          <a:noFill/>
        </p:spPr>
        <p:txBody>
          <a:bodyPr wrap="square" rtlCol="0" anchor="t">
            <a:spAutoFit/>
          </a:bodyPr>
          <a:p>
            <a:r>
              <a:rPr lang="zh-CN" altLang="en-US"/>
              <a:t>当样本个数为n时，此时的损失函数变为：</a:t>
            </a:r>
            <a:endParaRPr lang="zh-CN" altLang="en-US"/>
          </a:p>
        </p:txBody>
      </p:sp>
      <p:pic>
        <p:nvPicPr>
          <p:cNvPr id="12" name="图片 11" descr="2019-11-04 20-08-27屏幕截图"/>
          <p:cNvPicPr>
            <a:picLocks noChangeAspect="1"/>
          </p:cNvPicPr>
          <p:nvPr/>
        </p:nvPicPr>
        <p:blipFill>
          <a:blip r:embed="rId3"/>
          <a:stretch>
            <a:fillRect/>
          </a:stretch>
        </p:blipFill>
        <p:spPr>
          <a:xfrm>
            <a:off x="5014595" y="4481195"/>
            <a:ext cx="2447925" cy="581025"/>
          </a:xfrm>
          <a:prstGeom prst="rect">
            <a:avLst/>
          </a:prstGeom>
        </p:spPr>
      </p:pic>
      <p:sp>
        <p:nvSpPr>
          <p:cNvPr id="13" name="文本框 12"/>
          <p:cNvSpPr txBox="1"/>
          <p:nvPr/>
        </p:nvSpPr>
        <p:spPr>
          <a:xfrm>
            <a:off x="1684655" y="5321300"/>
            <a:ext cx="9019540" cy="645160"/>
          </a:xfrm>
          <a:prstGeom prst="rect">
            <a:avLst/>
          </a:prstGeom>
          <a:noFill/>
        </p:spPr>
        <p:txBody>
          <a:bodyPr wrap="square" rtlCol="0" anchor="t">
            <a:spAutoFit/>
          </a:bodyPr>
          <a:p>
            <a:r>
              <a:rPr lang="zh-CN" altLang="en-US"/>
              <a:t>整个式子表示的是残差的平方和，而我们的目的就是最小化这个目标函数值（该式子未加入正则项），也就是最小化残差的平方和（residual sum of squares，RSS）。</a:t>
            </a:r>
            <a:endParaRPr lang="zh-CN" altLang="en-US"/>
          </a:p>
        </p:txBody>
      </p:sp>
    </p:spTree>
    <p:custDataLst>
      <p:tags r:id="rId4"/>
    </p:custData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Other_2"/>
          <p:cNvSpPr/>
          <p:nvPr>
            <p:custDataLst>
              <p:tags r:id="rId1"/>
            </p:custDataLst>
          </p:nvPr>
        </p:nvSpPr>
        <p:spPr>
          <a:xfrm>
            <a:off x="1379538" y="946288"/>
            <a:ext cx="304800" cy="30480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文本框 4"/>
          <p:cNvSpPr txBox="1"/>
          <p:nvPr/>
        </p:nvSpPr>
        <p:spPr>
          <a:xfrm>
            <a:off x="1795780" y="390525"/>
            <a:ext cx="8113395" cy="368300"/>
          </a:xfrm>
          <a:prstGeom prst="rect">
            <a:avLst/>
          </a:prstGeom>
          <a:noFill/>
        </p:spPr>
        <p:txBody>
          <a:bodyPr wrap="square" rtlCol="0" anchor="t">
            <a:spAutoFit/>
          </a:bodyPr>
          <a:p>
            <a:r>
              <a:rPr lang="zh-CN" altLang="en-US">
                <a:latin typeface="Ubuntu" panose="020B0604030602030204" charset="0"/>
                <a:ea typeface="Ubuntu" panose="020B0604030602030204" charset="0"/>
                <a:cs typeface="Ubuntu" panose="020B0604030602030204" charset="0"/>
              </a:rPr>
              <a:t>平方损失函数（最小二乘法, Ordinary Least Squares ）</a:t>
            </a:r>
            <a:endParaRPr lang="zh-CN" altLang="en-US">
              <a:latin typeface="Ubuntu" panose="020B0604030602030204" charset="0"/>
              <a:ea typeface="Ubuntu" panose="020B0604030602030204" charset="0"/>
              <a:cs typeface="Ubuntu" panose="020B0604030602030204" charset="0"/>
            </a:endParaRPr>
          </a:p>
        </p:txBody>
      </p:sp>
      <p:sp>
        <p:nvSpPr>
          <p:cNvPr id="2" name="文本框 1"/>
          <p:cNvSpPr txBox="1"/>
          <p:nvPr/>
        </p:nvSpPr>
        <p:spPr>
          <a:xfrm>
            <a:off x="1684655" y="1250950"/>
            <a:ext cx="8322945" cy="368300"/>
          </a:xfrm>
          <a:prstGeom prst="rect">
            <a:avLst/>
          </a:prstGeom>
          <a:noFill/>
        </p:spPr>
        <p:txBody>
          <a:bodyPr wrap="square" rtlCol="0" anchor="t">
            <a:spAutoFit/>
          </a:bodyPr>
          <a:p>
            <a:r>
              <a:rPr lang="zh-CN" altLang="en-US"/>
              <a:t>在实际应用中，通常会使用均方差（MSE）作为一项衡量指标，公式如下：</a:t>
            </a:r>
            <a:endParaRPr lang="zh-CN" altLang="en-US"/>
          </a:p>
        </p:txBody>
      </p:sp>
      <p:pic>
        <p:nvPicPr>
          <p:cNvPr id="3" name="图片 2" descr="2019-11-04 20-10-04屏幕截图"/>
          <p:cNvPicPr>
            <a:picLocks noChangeAspect="1"/>
          </p:cNvPicPr>
          <p:nvPr/>
        </p:nvPicPr>
        <p:blipFill>
          <a:blip r:embed="rId2"/>
          <a:stretch>
            <a:fillRect/>
          </a:stretch>
        </p:blipFill>
        <p:spPr>
          <a:xfrm>
            <a:off x="4978400" y="1911350"/>
            <a:ext cx="2000250" cy="685800"/>
          </a:xfrm>
          <a:prstGeom prst="rect">
            <a:avLst/>
          </a:prstGeom>
        </p:spPr>
      </p:pic>
    </p:spTree>
    <p:custDataLst>
      <p:tags r:id="rId3"/>
    </p:custData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Other_2"/>
          <p:cNvSpPr/>
          <p:nvPr>
            <p:custDataLst>
              <p:tags r:id="rId1"/>
            </p:custDataLst>
          </p:nvPr>
        </p:nvSpPr>
        <p:spPr>
          <a:xfrm>
            <a:off x="1379538" y="946288"/>
            <a:ext cx="304800" cy="30480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文本框 4"/>
          <p:cNvSpPr txBox="1"/>
          <p:nvPr/>
        </p:nvSpPr>
        <p:spPr>
          <a:xfrm>
            <a:off x="1795780" y="390525"/>
            <a:ext cx="8113395" cy="368300"/>
          </a:xfrm>
          <a:prstGeom prst="rect">
            <a:avLst/>
          </a:prstGeom>
          <a:noFill/>
        </p:spPr>
        <p:txBody>
          <a:bodyPr wrap="square" rtlCol="0" anchor="t">
            <a:spAutoFit/>
          </a:bodyPr>
          <a:p>
            <a:r>
              <a:rPr lang="zh-CN" altLang="en-US">
                <a:latin typeface="Ubuntu" panose="020B0604030602030204" charset="0"/>
                <a:ea typeface="Ubuntu" panose="020B0604030602030204" charset="0"/>
                <a:cs typeface="Ubuntu" panose="020B0604030602030204" charset="0"/>
              </a:rPr>
              <a:t>log对数损失函数（逻辑回归）</a:t>
            </a:r>
            <a:endParaRPr lang="zh-CN" altLang="en-US">
              <a:latin typeface="Ubuntu" panose="020B0604030602030204" charset="0"/>
              <a:ea typeface="Ubuntu" panose="020B0604030602030204" charset="0"/>
              <a:cs typeface="Ubuntu" panose="020B0604030602030204" charset="0"/>
            </a:endParaRPr>
          </a:p>
        </p:txBody>
      </p:sp>
      <p:sp>
        <p:nvSpPr>
          <p:cNvPr id="4" name="文本框 3"/>
          <p:cNvSpPr txBox="1"/>
          <p:nvPr/>
        </p:nvSpPr>
        <p:spPr>
          <a:xfrm>
            <a:off x="1627505" y="1158240"/>
            <a:ext cx="9540240" cy="2030095"/>
          </a:xfrm>
          <a:prstGeom prst="rect">
            <a:avLst/>
          </a:prstGeom>
          <a:noFill/>
        </p:spPr>
        <p:txBody>
          <a:bodyPr wrap="square" rtlCol="0" anchor="t">
            <a:spAutoFit/>
          </a:bodyPr>
          <a:p>
            <a:r>
              <a:rPr lang="zh-CN" altLang="en-US"/>
              <a:t>平方损失函数可以通过线性回归在假设样本是高斯分布的条件下推导得到，而逻辑回归得到的并不是平方损失。</a:t>
            </a:r>
            <a:endParaRPr lang="zh-CN" altLang="en-US"/>
          </a:p>
          <a:p>
            <a:r>
              <a:rPr lang="zh-CN" altLang="en-US"/>
              <a:t>在逻辑回归的推导中，它假设样本服从</a:t>
            </a:r>
            <a:r>
              <a:rPr lang="zh-CN" altLang="en-US">
                <a:solidFill>
                  <a:schemeClr val="accent1"/>
                </a:solidFill>
              </a:rPr>
              <a:t>伯努利分布（0-1分布）</a:t>
            </a:r>
            <a:r>
              <a:rPr lang="zh-CN" altLang="en-US"/>
              <a:t>，然后求得满足该分布的似然函数，接着取对数求极值等等。</a:t>
            </a:r>
            <a:endParaRPr lang="zh-CN" altLang="en-US"/>
          </a:p>
          <a:p>
            <a:r>
              <a:rPr lang="zh-CN" altLang="en-US"/>
              <a:t>但是逻辑回归并没有求似然函数的极值，而是把极大化当做是一种思想，进而推导出它的经验风险函数为：</a:t>
            </a:r>
            <a:r>
              <a:rPr lang="zh-CN" altLang="en-US">
                <a:solidFill>
                  <a:schemeClr val="accent1"/>
                </a:solidFill>
              </a:rPr>
              <a:t>最小化负的似然函数（即max F(y, f(x)) —-&gt; min -F(y, f(x)))</a:t>
            </a:r>
            <a:r>
              <a:rPr lang="zh-CN" altLang="en-US"/>
              <a:t>。从损失函数的视角来看，它就成了log损失函数了。</a:t>
            </a:r>
            <a:endParaRPr lang="zh-CN" altLang="en-US"/>
          </a:p>
        </p:txBody>
      </p:sp>
      <p:sp>
        <p:nvSpPr>
          <p:cNvPr id="6" name="文本框 5"/>
          <p:cNvSpPr txBox="1"/>
          <p:nvPr/>
        </p:nvSpPr>
        <p:spPr>
          <a:xfrm>
            <a:off x="1795780" y="3324860"/>
            <a:ext cx="3656330" cy="368300"/>
          </a:xfrm>
          <a:prstGeom prst="rect">
            <a:avLst/>
          </a:prstGeom>
          <a:noFill/>
        </p:spPr>
        <p:txBody>
          <a:bodyPr wrap="square" rtlCol="0" anchor="t">
            <a:spAutoFit/>
          </a:bodyPr>
          <a:p>
            <a:r>
              <a:rPr lang="zh-CN" altLang="en-US"/>
              <a:t>log损失函数的标准形式：</a:t>
            </a:r>
            <a:endParaRPr lang="zh-CN" altLang="en-US"/>
          </a:p>
        </p:txBody>
      </p:sp>
      <p:pic>
        <p:nvPicPr>
          <p:cNvPr id="8" name="图片 7" descr="2019-11-04 20-21-40屏幕截图"/>
          <p:cNvPicPr>
            <a:picLocks noChangeAspect="1"/>
          </p:cNvPicPr>
          <p:nvPr/>
        </p:nvPicPr>
        <p:blipFill>
          <a:blip r:embed="rId2"/>
          <a:stretch>
            <a:fillRect/>
          </a:stretch>
        </p:blipFill>
        <p:spPr>
          <a:xfrm>
            <a:off x="4539615" y="3829685"/>
            <a:ext cx="2324100" cy="609600"/>
          </a:xfrm>
          <a:prstGeom prst="rect">
            <a:avLst/>
          </a:prstGeom>
        </p:spPr>
      </p:pic>
      <p:sp>
        <p:nvSpPr>
          <p:cNvPr id="9" name="文本框 8"/>
          <p:cNvSpPr txBox="1"/>
          <p:nvPr/>
        </p:nvSpPr>
        <p:spPr>
          <a:xfrm>
            <a:off x="1795780" y="4822825"/>
            <a:ext cx="9179560" cy="645160"/>
          </a:xfrm>
          <a:prstGeom prst="rect">
            <a:avLst/>
          </a:prstGeom>
          <a:noFill/>
        </p:spPr>
        <p:txBody>
          <a:bodyPr wrap="square" rtlCol="0" anchor="t">
            <a:spAutoFit/>
          </a:bodyPr>
          <a:p>
            <a:r>
              <a:rPr lang="zh-CN" altLang="en-US"/>
              <a:t>取对数是为了方便计算极大似然估计，因为在MLE中，直接求导比较困难，所以通常都是先取对数再求导找极值点</a:t>
            </a:r>
            <a:endParaRPr lang="zh-CN" altLang="en-US"/>
          </a:p>
        </p:txBody>
      </p:sp>
    </p:spTree>
    <p:custDataLst>
      <p:tags r:id="rId3"/>
    </p:custDataLst>
  </p:cSld>
  <p:clrMapOvr>
    <a:masterClrMapping/>
  </p:clrMapOvr>
  <p:transition spd="slow">
    <p:wipe/>
  </p:transition>
</p:sld>
</file>

<file path=ppt/tags/tag1.xml><?xml version="1.0" encoding="utf-8"?>
<p:tagLst xmlns:p="http://schemas.openxmlformats.org/presentationml/2006/main">
  <p:tag name="MH" val="20170726164042"/>
  <p:tag name="MH_LIBRARY" val="GRAPHIC"/>
  <p:tag name="MH_TYPE" val="Other"/>
  <p:tag name="MH_ORDER" val="2"/>
</p:tagLst>
</file>

<file path=ppt/tags/tag10.xml><?xml version="1.0" encoding="utf-8"?>
<p:tagLst xmlns:p="http://schemas.openxmlformats.org/presentationml/2006/main">
  <p:tag name="MH_TYPE" val="#NeiR#"/>
  <p:tag name="MH_NUMBER" val="2"/>
  <p:tag name="MH_CATEGORY" val="#TuWHP#"/>
  <p:tag name="MH_LAYOUT" val="SubTitleText"/>
  <p:tag name="MH" val="20170726164042"/>
  <p:tag name="MH_LIBRARY" val="GRAPHIC"/>
</p:tagLst>
</file>

<file path=ppt/tags/tag11.xml><?xml version="1.0" encoding="utf-8"?>
<p:tagLst xmlns:p="http://schemas.openxmlformats.org/presentationml/2006/main">
  <p:tag name="MH" val="20170726164042"/>
  <p:tag name="MH_LIBRARY" val="GRAPHIC"/>
  <p:tag name="MH_TYPE" val="Other"/>
  <p:tag name="MH_ORDER" val="2"/>
</p:tagLst>
</file>

<file path=ppt/tags/tag12.xml><?xml version="1.0" encoding="utf-8"?>
<p:tagLst xmlns:p="http://schemas.openxmlformats.org/presentationml/2006/main">
  <p:tag name="MH_TYPE" val="#NeiR#"/>
  <p:tag name="MH_NUMBER" val="2"/>
  <p:tag name="MH_CATEGORY" val="#TuWHP#"/>
  <p:tag name="MH_LAYOUT" val="SubTitleText"/>
  <p:tag name="MH" val="20170726164042"/>
  <p:tag name="MH_LIBRARY" val="GRAPHIC"/>
</p:tagLst>
</file>

<file path=ppt/tags/tag13.xml><?xml version="1.0" encoding="utf-8"?>
<p:tagLst xmlns:p="http://schemas.openxmlformats.org/presentationml/2006/main">
  <p:tag name="MH" val="20170726164042"/>
  <p:tag name="MH_LIBRARY" val="GRAPHIC"/>
  <p:tag name="MH_TYPE" val="Other"/>
  <p:tag name="MH_ORDER" val="2"/>
</p:tagLst>
</file>

<file path=ppt/tags/tag14.xml><?xml version="1.0" encoding="utf-8"?>
<p:tagLst xmlns:p="http://schemas.openxmlformats.org/presentationml/2006/main">
  <p:tag name="MH_TYPE" val="#NeiR#"/>
  <p:tag name="MH_NUMBER" val="2"/>
  <p:tag name="MH_CATEGORY" val="#TuWHP#"/>
  <p:tag name="MH_LAYOUT" val="SubTitleText"/>
  <p:tag name="MH" val="20170726164042"/>
  <p:tag name="MH_LIBRARY" val="GRAPHIC"/>
</p:tagLst>
</file>

<file path=ppt/tags/tag15.xml><?xml version="1.0" encoding="utf-8"?>
<p:tagLst xmlns:p="http://schemas.openxmlformats.org/presentationml/2006/main">
  <p:tag name="MH" val="20170726164042"/>
  <p:tag name="MH_LIBRARY" val="GRAPHIC"/>
  <p:tag name="MH_TYPE" val="Other"/>
  <p:tag name="MH_ORDER" val="2"/>
</p:tagLst>
</file>

<file path=ppt/tags/tag16.xml><?xml version="1.0" encoding="utf-8"?>
<p:tagLst xmlns:p="http://schemas.openxmlformats.org/presentationml/2006/main">
  <p:tag name="MH_TYPE" val="#NeiR#"/>
  <p:tag name="MH_NUMBER" val="2"/>
  <p:tag name="MH_CATEGORY" val="#TuWHP#"/>
  <p:tag name="MH_LAYOUT" val="SubTitleText"/>
  <p:tag name="MH" val="20170726164042"/>
  <p:tag name="MH_LIBRARY" val="GRAPHIC"/>
</p:tagLst>
</file>

<file path=ppt/tags/tag17.xml><?xml version="1.0" encoding="utf-8"?>
<p:tagLst xmlns:p="http://schemas.openxmlformats.org/presentationml/2006/main">
  <p:tag name="MH" val="20170726164042"/>
  <p:tag name="MH_LIBRARY" val="GRAPHIC"/>
  <p:tag name="MH_TYPE" val="Other"/>
  <p:tag name="MH_ORDER" val="2"/>
</p:tagLst>
</file>

<file path=ppt/tags/tag18.xml><?xml version="1.0" encoding="utf-8"?>
<p:tagLst xmlns:p="http://schemas.openxmlformats.org/presentationml/2006/main">
  <p:tag name="MH_TYPE" val="#NeiR#"/>
  <p:tag name="MH_NUMBER" val="2"/>
  <p:tag name="MH_CATEGORY" val="#TuWHP#"/>
  <p:tag name="MH_LAYOUT" val="SubTitleText"/>
  <p:tag name="MH" val="20170726164042"/>
  <p:tag name="MH_LIBRARY" val="GRAPHIC"/>
</p:tagLst>
</file>

<file path=ppt/tags/tag19.xml><?xml version="1.0" encoding="utf-8"?>
<p:tagLst xmlns:p="http://schemas.openxmlformats.org/presentationml/2006/main">
  <p:tag name="MH" val="20170726164042"/>
  <p:tag name="MH_LIBRARY" val="GRAPHIC"/>
  <p:tag name="MH_TYPE" val="Other"/>
  <p:tag name="MH_ORDER" val="2"/>
</p:tagLst>
</file>

<file path=ppt/tags/tag2.xml><?xml version="1.0" encoding="utf-8"?>
<p:tagLst xmlns:p="http://schemas.openxmlformats.org/presentationml/2006/main">
  <p:tag name="MH_TYPE" val="#NeiR#"/>
  <p:tag name="MH_NUMBER" val="2"/>
  <p:tag name="MH_CATEGORY" val="#TuWHP#"/>
  <p:tag name="MH_LAYOUT" val="SubTitleText"/>
  <p:tag name="MH" val="20170726164042"/>
  <p:tag name="MH_LIBRARY" val="GRAPHIC"/>
</p:tagLst>
</file>

<file path=ppt/tags/tag20.xml><?xml version="1.0" encoding="utf-8"?>
<p:tagLst xmlns:p="http://schemas.openxmlformats.org/presentationml/2006/main">
  <p:tag name="MH_TYPE" val="#NeiR#"/>
  <p:tag name="MH_NUMBER" val="2"/>
  <p:tag name="MH_CATEGORY" val="#TuWHP#"/>
  <p:tag name="MH_LAYOUT" val="SubTitleText"/>
  <p:tag name="MH" val="20170726164042"/>
  <p:tag name="MH_LIBRARY" val="GRAPHIC"/>
</p:tagLst>
</file>

<file path=ppt/tags/tag21.xml><?xml version="1.0" encoding="utf-8"?>
<p:tagLst xmlns:p="http://schemas.openxmlformats.org/presentationml/2006/main">
  <p:tag name="MH" val="20170726164042"/>
  <p:tag name="MH_LIBRARY" val="GRAPHIC"/>
  <p:tag name="MH_TYPE" val="Other"/>
  <p:tag name="MH_ORDER" val="2"/>
</p:tagLst>
</file>

<file path=ppt/tags/tag22.xml><?xml version="1.0" encoding="utf-8"?>
<p:tagLst xmlns:p="http://schemas.openxmlformats.org/presentationml/2006/main">
  <p:tag name="MH_TYPE" val="#NeiR#"/>
  <p:tag name="MH_NUMBER" val="2"/>
  <p:tag name="MH_CATEGORY" val="#TuWHP#"/>
  <p:tag name="MH_LAYOUT" val="SubTitleText"/>
  <p:tag name="MH" val="20170726164042"/>
  <p:tag name="MH_LIBRARY" val="GRAPHIC"/>
</p:tagLst>
</file>

<file path=ppt/tags/tag23.xml><?xml version="1.0" encoding="utf-8"?>
<p:tagLst xmlns:p="http://schemas.openxmlformats.org/presentationml/2006/main">
  <p:tag name="MH" val="20170726164042"/>
  <p:tag name="MH_LIBRARY" val="GRAPHIC"/>
  <p:tag name="MH_TYPE" val="Other"/>
  <p:tag name="MH_ORDER" val="2"/>
</p:tagLst>
</file>

<file path=ppt/tags/tag24.xml><?xml version="1.0" encoding="utf-8"?>
<p:tagLst xmlns:p="http://schemas.openxmlformats.org/presentationml/2006/main">
  <p:tag name="MH_TYPE" val="#NeiR#"/>
  <p:tag name="MH_NUMBER" val="2"/>
  <p:tag name="MH_CATEGORY" val="#TuWHP#"/>
  <p:tag name="MH_LAYOUT" val="SubTitleText"/>
  <p:tag name="MH" val="20170726164042"/>
  <p:tag name="MH_LIBRARY" val="GRAPHIC"/>
</p:tagLst>
</file>

<file path=ppt/tags/tag25.xml><?xml version="1.0" encoding="utf-8"?>
<p:tagLst xmlns:p="http://schemas.openxmlformats.org/presentationml/2006/main">
  <p:tag name="MH" val="20170726164042"/>
  <p:tag name="MH_LIBRARY" val="GRAPHIC"/>
  <p:tag name="MH_TYPE" val="Other"/>
  <p:tag name="MH_ORDER" val="2"/>
</p:tagLst>
</file>

<file path=ppt/tags/tag26.xml><?xml version="1.0" encoding="utf-8"?>
<p:tagLst xmlns:p="http://schemas.openxmlformats.org/presentationml/2006/main">
  <p:tag name="MH_TYPE" val="#NeiR#"/>
  <p:tag name="MH_NUMBER" val="2"/>
  <p:tag name="MH_CATEGORY" val="#TuWHP#"/>
  <p:tag name="MH_LAYOUT" val="SubTitleText"/>
  <p:tag name="MH" val="20170726164042"/>
  <p:tag name="MH_LIBRARY" val="GRAPHIC"/>
</p:tagLst>
</file>

<file path=ppt/tags/tag27.xml><?xml version="1.0" encoding="utf-8"?>
<p:tagLst xmlns:p="http://schemas.openxmlformats.org/presentationml/2006/main">
  <p:tag name="MH" val="20170726164042"/>
  <p:tag name="MH_LIBRARY" val="GRAPHIC"/>
  <p:tag name="MH_TYPE" val="Other"/>
  <p:tag name="MH_ORDER" val="2"/>
</p:tagLst>
</file>

<file path=ppt/tags/tag28.xml><?xml version="1.0" encoding="utf-8"?>
<p:tagLst xmlns:p="http://schemas.openxmlformats.org/presentationml/2006/main">
  <p:tag name="MH_TYPE" val="#NeiR#"/>
  <p:tag name="MH_NUMBER" val="2"/>
  <p:tag name="MH_CATEGORY" val="#TuWHP#"/>
  <p:tag name="MH_LAYOUT" val="SubTitleText"/>
  <p:tag name="MH" val="20170726164042"/>
  <p:tag name="MH_LIBRARY" val="GRAPHIC"/>
</p:tagLst>
</file>

<file path=ppt/tags/tag29.xml><?xml version="1.0" encoding="utf-8"?>
<p:tagLst xmlns:p="http://schemas.openxmlformats.org/presentationml/2006/main">
  <p:tag name="MH" val="20170726164042"/>
  <p:tag name="MH_LIBRARY" val="GRAPHIC"/>
  <p:tag name="MH_TYPE" val="Other"/>
  <p:tag name="MH_ORDER" val="2"/>
</p:tagLst>
</file>

<file path=ppt/tags/tag3.xml><?xml version="1.0" encoding="utf-8"?>
<p:tagLst xmlns:p="http://schemas.openxmlformats.org/presentationml/2006/main">
  <p:tag name="MH" val="20170726164042"/>
  <p:tag name="MH_LIBRARY" val="GRAPHIC"/>
  <p:tag name="MH_TYPE" val="Other"/>
  <p:tag name="MH_ORDER" val="2"/>
</p:tagLst>
</file>

<file path=ppt/tags/tag30.xml><?xml version="1.0" encoding="utf-8"?>
<p:tagLst xmlns:p="http://schemas.openxmlformats.org/presentationml/2006/main">
  <p:tag name="MH_TYPE" val="#NeiR#"/>
  <p:tag name="MH_NUMBER" val="2"/>
  <p:tag name="MH_CATEGORY" val="#TuWHP#"/>
  <p:tag name="MH_LAYOUT" val="SubTitleText"/>
  <p:tag name="MH" val="20170726164042"/>
  <p:tag name="MH_LIBRARY" val="GRAPHIC"/>
</p:tagLst>
</file>

<file path=ppt/tags/tag31.xml><?xml version="1.0" encoding="utf-8"?>
<p:tagLst xmlns:p="http://schemas.openxmlformats.org/presentationml/2006/main">
  <p:tag name="MH" val="20170726164042"/>
  <p:tag name="MH_LIBRARY" val="GRAPHIC"/>
  <p:tag name="MH_TYPE" val="Other"/>
  <p:tag name="MH_ORDER" val="2"/>
</p:tagLst>
</file>

<file path=ppt/tags/tag32.xml><?xml version="1.0" encoding="utf-8"?>
<p:tagLst xmlns:p="http://schemas.openxmlformats.org/presentationml/2006/main">
  <p:tag name="MH_TYPE" val="#NeiR#"/>
  <p:tag name="MH_NUMBER" val="2"/>
  <p:tag name="MH_CATEGORY" val="#TuWHP#"/>
  <p:tag name="MH_LAYOUT" val="SubTitleText"/>
  <p:tag name="MH" val="20170726164042"/>
  <p:tag name="MH_LIBRARY" val="GRAPHIC"/>
</p:tagLst>
</file>

<file path=ppt/tags/tag33.xml><?xml version="1.0" encoding="utf-8"?>
<p:tagLst xmlns:p="http://schemas.openxmlformats.org/presentationml/2006/main">
  <p:tag name="MH" val="20170726164042"/>
  <p:tag name="MH_LIBRARY" val="GRAPHIC"/>
  <p:tag name="MH_TYPE" val="Other"/>
  <p:tag name="MH_ORDER" val="2"/>
</p:tagLst>
</file>

<file path=ppt/tags/tag34.xml><?xml version="1.0" encoding="utf-8"?>
<p:tagLst xmlns:p="http://schemas.openxmlformats.org/presentationml/2006/main">
  <p:tag name="MH_TYPE" val="#NeiR#"/>
  <p:tag name="MH_NUMBER" val="2"/>
  <p:tag name="MH_CATEGORY" val="#TuWHP#"/>
  <p:tag name="MH_LAYOUT" val="SubTitleText"/>
  <p:tag name="MH" val="20170726164042"/>
  <p:tag name="MH_LIBRARY" val="GRAPHIC"/>
</p:tagLst>
</file>

<file path=ppt/tags/tag35.xml><?xml version="1.0" encoding="utf-8"?>
<p:tagLst xmlns:p="http://schemas.openxmlformats.org/presentationml/2006/main">
  <p:tag name="MH" val="20170726164042"/>
  <p:tag name="MH_LIBRARY" val="GRAPHIC"/>
  <p:tag name="MH_TYPE" val="Other"/>
  <p:tag name="MH_ORDER" val="2"/>
</p:tagLst>
</file>

<file path=ppt/tags/tag36.xml><?xml version="1.0" encoding="utf-8"?>
<p:tagLst xmlns:p="http://schemas.openxmlformats.org/presentationml/2006/main">
  <p:tag name="MH_TYPE" val="#NeiR#"/>
  <p:tag name="MH_NUMBER" val="2"/>
  <p:tag name="MH_CATEGORY" val="#TuWHP#"/>
  <p:tag name="MH_LAYOUT" val="SubTitleText"/>
  <p:tag name="MH" val="20170726164042"/>
  <p:tag name="MH_LIBRARY" val="GRAPHIC"/>
</p:tagLst>
</file>

<file path=ppt/tags/tag37.xml><?xml version="1.0" encoding="utf-8"?>
<p:tagLst xmlns:p="http://schemas.openxmlformats.org/presentationml/2006/main">
  <p:tag name="MH" val="20170726164042"/>
  <p:tag name="MH_LIBRARY" val="GRAPHIC"/>
  <p:tag name="MH_TYPE" val="Other"/>
  <p:tag name="MH_ORDER" val="2"/>
</p:tagLst>
</file>

<file path=ppt/tags/tag38.xml><?xml version="1.0" encoding="utf-8"?>
<p:tagLst xmlns:p="http://schemas.openxmlformats.org/presentationml/2006/main">
  <p:tag name="MH_TYPE" val="#NeiR#"/>
  <p:tag name="MH_NUMBER" val="2"/>
  <p:tag name="MH_CATEGORY" val="#TuWHP#"/>
  <p:tag name="MH_LAYOUT" val="SubTitleText"/>
  <p:tag name="MH" val="20170726164042"/>
  <p:tag name="MH_LIBRARY" val="GRAPHIC"/>
</p:tagLst>
</file>

<file path=ppt/tags/tag39.xml><?xml version="1.0" encoding="utf-8"?>
<p:tagLst xmlns:p="http://schemas.openxmlformats.org/presentationml/2006/main">
  <p:tag name="MH" val="20170726164042"/>
  <p:tag name="MH_LIBRARY" val="GRAPHIC"/>
  <p:tag name="MH_TYPE" val="Other"/>
  <p:tag name="MH_ORDER" val="2"/>
</p:tagLst>
</file>

<file path=ppt/tags/tag4.xml><?xml version="1.0" encoding="utf-8"?>
<p:tagLst xmlns:p="http://schemas.openxmlformats.org/presentationml/2006/main">
  <p:tag name="MH_TYPE" val="#NeiR#"/>
  <p:tag name="MH_NUMBER" val="2"/>
  <p:tag name="MH_CATEGORY" val="#TuWHP#"/>
  <p:tag name="MH_LAYOUT" val="SubTitleText"/>
  <p:tag name="MH" val="20170726164042"/>
  <p:tag name="MH_LIBRARY" val="GRAPHIC"/>
</p:tagLst>
</file>

<file path=ppt/tags/tag40.xml><?xml version="1.0" encoding="utf-8"?>
<p:tagLst xmlns:p="http://schemas.openxmlformats.org/presentationml/2006/main">
  <p:tag name="MH_TYPE" val="#NeiR#"/>
  <p:tag name="MH_NUMBER" val="2"/>
  <p:tag name="MH_CATEGORY" val="#TuWHP#"/>
  <p:tag name="MH_LAYOUT" val="SubTitleText"/>
  <p:tag name="MH" val="20170726164042"/>
  <p:tag name="MH_LIBRARY" val="GRAPHIC"/>
</p:tagLst>
</file>

<file path=ppt/tags/tag41.xml><?xml version="1.0" encoding="utf-8"?>
<p:tagLst xmlns:p="http://schemas.openxmlformats.org/presentationml/2006/main">
  <p:tag name="MH" val="20170726164042"/>
  <p:tag name="MH_LIBRARY" val="GRAPHIC"/>
  <p:tag name="MH_TYPE" val="Other"/>
  <p:tag name="MH_ORDER" val="2"/>
</p:tagLst>
</file>

<file path=ppt/tags/tag42.xml><?xml version="1.0" encoding="utf-8"?>
<p:tagLst xmlns:p="http://schemas.openxmlformats.org/presentationml/2006/main">
  <p:tag name="MH_TYPE" val="#NeiR#"/>
  <p:tag name="MH_NUMBER" val="2"/>
  <p:tag name="MH_CATEGORY" val="#TuWHP#"/>
  <p:tag name="MH_LAYOUT" val="SubTitleText"/>
  <p:tag name="MH" val="20170726164042"/>
  <p:tag name="MH_LIBRARY" val="GRAPHIC"/>
</p:tagLst>
</file>

<file path=ppt/tags/tag5.xml><?xml version="1.0" encoding="utf-8"?>
<p:tagLst xmlns:p="http://schemas.openxmlformats.org/presentationml/2006/main">
  <p:tag name="MH" val="20170726164042"/>
  <p:tag name="MH_LIBRARY" val="GRAPHIC"/>
  <p:tag name="MH_TYPE" val="Other"/>
  <p:tag name="MH_ORDER" val="2"/>
</p:tagLst>
</file>

<file path=ppt/tags/tag6.xml><?xml version="1.0" encoding="utf-8"?>
<p:tagLst xmlns:p="http://schemas.openxmlformats.org/presentationml/2006/main">
  <p:tag name="MH_TYPE" val="#NeiR#"/>
  <p:tag name="MH_NUMBER" val="2"/>
  <p:tag name="MH_CATEGORY" val="#TuWHP#"/>
  <p:tag name="MH_LAYOUT" val="SubTitleText"/>
  <p:tag name="MH" val="20170726164042"/>
  <p:tag name="MH_LIBRARY" val="GRAPHIC"/>
</p:tagLst>
</file>

<file path=ppt/tags/tag7.xml><?xml version="1.0" encoding="utf-8"?>
<p:tagLst xmlns:p="http://schemas.openxmlformats.org/presentationml/2006/main">
  <p:tag name="MH" val="20170726164042"/>
  <p:tag name="MH_LIBRARY" val="GRAPHIC"/>
  <p:tag name="MH_TYPE" val="Other"/>
  <p:tag name="MH_ORDER" val="2"/>
</p:tagLst>
</file>

<file path=ppt/tags/tag8.xml><?xml version="1.0" encoding="utf-8"?>
<p:tagLst xmlns:p="http://schemas.openxmlformats.org/presentationml/2006/main">
  <p:tag name="MH_TYPE" val="#NeiR#"/>
  <p:tag name="MH_NUMBER" val="2"/>
  <p:tag name="MH_CATEGORY" val="#TuWHP#"/>
  <p:tag name="MH_LAYOUT" val="SubTitleText"/>
  <p:tag name="MH" val="20170726164042"/>
  <p:tag name="MH_LIBRARY" val="GRAPHIC"/>
</p:tagLst>
</file>

<file path=ppt/tags/tag9.xml><?xml version="1.0" encoding="utf-8"?>
<p:tagLst xmlns:p="http://schemas.openxmlformats.org/presentationml/2006/main">
  <p:tag name="MH" val="20170726164042"/>
  <p:tag name="MH_LIBRARY" val="GRAPHIC"/>
  <p:tag name="MH_TYPE" val="Other"/>
  <p:tag name="MH_ORDER" val="2"/>
</p:tagLst>
</file>

<file path=ppt/theme/theme1.xml><?xml version="1.0" encoding="utf-8"?>
<a:theme xmlns:a="http://schemas.openxmlformats.org/drawingml/2006/main" name="第一PPT，www.1ppt.com">
  <a:themeElements>
    <a:clrScheme name="自定义 630">
      <a:dk1>
        <a:srgbClr val="000000"/>
      </a:dk1>
      <a:lt1>
        <a:srgbClr val="FFFFFF"/>
      </a:lt1>
      <a:dk2>
        <a:srgbClr val="000000"/>
      </a:dk2>
      <a:lt2>
        <a:srgbClr val="FFFFFF"/>
      </a:lt2>
      <a:accent1>
        <a:srgbClr val="4B8E95"/>
      </a:accent1>
      <a:accent2>
        <a:srgbClr val="000000"/>
      </a:accent2>
      <a:accent3>
        <a:srgbClr val="4B5050"/>
      </a:accent3>
      <a:accent4>
        <a:srgbClr val="91969B"/>
      </a:accent4>
      <a:accent5>
        <a:srgbClr val="4B5050"/>
      </a:accent5>
      <a:accent6>
        <a:srgbClr val="91969B"/>
      </a:accent6>
      <a:hlink>
        <a:srgbClr val="F33B48"/>
      </a:hlink>
      <a:folHlink>
        <a:srgbClr val="FFC000"/>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0</TotalTime>
  <Words>4152</Words>
  <Application>WPS 演示</Application>
  <PresentationFormat>宽屏</PresentationFormat>
  <Paragraphs>183</Paragraphs>
  <Slides>23</Slides>
  <Notes>15</Notes>
  <HiddenSlides>0</HiddenSlides>
  <MMClips>0</MMClips>
  <ScaleCrop>false</ScaleCrop>
  <HeadingPairs>
    <vt:vector size="6" baseType="variant">
      <vt:variant>
        <vt:lpstr>已用的字体</vt:lpstr>
      </vt:variant>
      <vt:variant>
        <vt:i4>36</vt:i4>
      </vt:variant>
      <vt:variant>
        <vt:lpstr>主题</vt:lpstr>
      </vt:variant>
      <vt:variant>
        <vt:i4>1</vt:i4>
      </vt:variant>
      <vt:variant>
        <vt:lpstr>幻灯片标题</vt:lpstr>
      </vt:variant>
      <vt:variant>
        <vt:i4>23</vt:i4>
      </vt:variant>
    </vt:vector>
  </HeadingPairs>
  <TitlesOfParts>
    <vt:vector size="60" baseType="lpstr">
      <vt:lpstr>Arial</vt:lpstr>
      <vt:lpstr>宋体</vt:lpstr>
      <vt:lpstr>Wingdings</vt:lpstr>
      <vt:lpstr>Calibri</vt:lpstr>
      <vt:lpstr>宋体</vt:lpstr>
      <vt:lpstr>Agency FB</vt:lpstr>
      <vt:lpstr>微软雅黑</vt:lpstr>
      <vt:lpstr>造字工房力黑（非商用）常规体</vt:lpstr>
      <vt:lpstr>FreeSans</vt:lpstr>
      <vt:lpstr>Monospace</vt:lpstr>
      <vt:lpstr>DejaVu Sans</vt:lpstr>
      <vt:lpstr>AR PL UKai CN</vt:lpstr>
      <vt:lpstr>宋体</vt:lpstr>
      <vt:lpstr>Abyssinica SIL</vt:lpstr>
      <vt:lpstr>Arial Unicode MS</vt:lpstr>
      <vt:lpstr>等线</vt:lpstr>
      <vt:lpstr>微软雅黑</vt:lpstr>
      <vt:lpstr>BatangChe</vt:lpstr>
      <vt:lpstr>NanumBarunGothic</vt:lpstr>
      <vt:lpstr>OpenSymbol</vt:lpstr>
      <vt:lpstr>Century Schoolbook L</vt:lpstr>
      <vt:lpstr>Liberation Mono</vt:lpstr>
      <vt:lpstr>Lohit Punjabi</vt:lpstr>
      <vt:lpstr>Sans Serif</vt:lpstr>
      <vt:lpstr>Purisa</vt:lpstr>
      <vt:lpstr>Ubuntu</vt:lpstr>
      <vt:lpstr>URW Gothic L</vt:lpstr>
      <vt:lpstr>AR PL UKai HK</vt:lpstr>
      <vt:lpstr>AR PL UMing CN</vt:lpstr>
      <vt:lpstr>Courier 10 Pitch</vt:lpstr>
      <vt:lpstr>DejaVu Sans Mono</vt:lpstr>
      <vt:lpstr>DejaVu Serif</vt:lpstr>
      <vt:lpstr>Dingbats</vt:lpstr>
      <vt:lpstr>AR PL UKai TW MBE</vt:lpstr>
      <vt:lpstr>AR PL UKai TW</vt:lpstr>
      <vt:lpstr>Noto Sans CJK SC</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清新简洁</dc:title>
  <dc:creator>第一PPT</dc:creator>
  <cp:keywords>www.1ppt.com</cp:keywords>
  <dc:description>www.1ppt.com</dc:description>
  <cp:lastModifiedBy>lian</cp:lastModifiedBy>
  <cp:revision>231</cp:revision>
  <dcterms:created xsi:type="dcterms:W3CDTF">2019-11-05T08:20:08Z</dcterms:created>
  <dcterms:modified xsi:type="dcterms:W3CDTF">2019-11-05T08:20:08Z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2052-10.1.0.6757</vt:lpwstr>
  </property>
</Properties>
</file>