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7" r:id="rId11"/>
    <p:sldId id="268" r:id="rId12"/>
    <p:sldId id="269" r:id="rId13"/>
    <p:sldId id="270" r:id="rId14"/>
    <p:sldId id="272" r:id="rId15"/>
    <p:sldId id="27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varScale="1">
        <p:scale>
          <a:sx n="79" d="100"/>
          <a:sy n="79" d="100"/>
        </p:scale>
        <p:origin x="5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C01C006-3804-4C70-B775-D264E57ADC3C}" type="datetimeFigureOut">
              <a:rPr lang="zh-CN" altLang="en-US" smtClean="0"/>
              <a:t>2020/5/19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A4C850-1B5C-4D65-9DB3-DF5FDF32CA44}" type="slidenum">
              <a:rPr lang="zh-CN" altLang="en-US" smtClean="0"/>
              <a:t>‹#›</a:t>
            </a:fld>
            <a:endParaRPr lang="zh-CN" altLang="en-US"/>
          </a:p>
        </p:txBody>
      </p:sp>
    </p:spTree>
    <p:extLst>
      <p:ext uri="{BB962C8B-B14F-4D97-AF65-F5344CB8AC3E}">
        <p14:creationId xmlns:p14="http://schemas.microsoft.com/office/powerpoint/2010/main" val="1924877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01C006-3804-4C70-B775-D264E57ADC3C}" type="datetimeFigureOut">
              <a:rPr lang="zh-CN" altLang="en-US" smtClean="0"/>
              <a:t>2020/5/19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A4C850-1B5C-4D65-9DB3-DF5FDF32CA44}" type="slidenum">
              <a:rPr lang="zh-CN" altLang="en-US" smtClean="0"/>
              <a:t>‹#›</a:t>
            </a:fld>
            <a:endParaRPr lang="zh-CN" altLang="en-US"/>
          </a:p>
        </p:txBody>
      </p:sp>
    </p:spTree>
    <p:extLst>
      <p:ext uri="{BB962C8B-B14F-4D97-AF65-F5344CB8AC3E}">
        <p14:creationId xmlns:p14="http://schemas.microsoft.com/office/powerpoint/2010/main" val="3815541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01C006-3804-4C70-B775-D264E57ADC3C}" type="datetimeFigureOut">
              <a:rPr lang="zh-CN" altLang="en-US" smtClean="0"/>
              <a:t>2020/5/19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A4C850-1B5C-4D65-9DB3-DF5FDF32CA44}" type="slidenum">
              <a:rPr lang="zh-CN" altLang="en-US" smtClean="0"/>
              <a:t>‹#›</a:t>
            </a:fld>
            <a:endParaRPr lang="zh-CN" altLang="en-US"/>
          </a:p>
        </p:txBody>
      </p:sp>
    </p:spTree>
    <p:extLst>
      <p:ext uri="{BB962C8B-B14F-4D97-AF65-F5344CB8AC3E}">
        <p14:creationId xmlns:p14="http://schemas.microsoft.com/office/powerpoint/2010/main" val="2127508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01C006-3804-4C70-B775-D264E57ADC3C}" type="datetimeFigureOut">
              <a:rPr lang="zh-CN" altLang="en-US" smtClean="0"/>
              <a:t>2020/5/19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A4C850-1B5C-4D65-9DB3-DF5FDF32CA44}" type="slidenum">
              <a:rPr lang="zh-CN" altLang="en-US" smtClean="0"/>
              <a:t>‹#›</a:t>
            </a:fld>
            <a:endParaRPr lang="zh-CN" altLang="en-US"/>
          </a:p>
        </p:txBody>
      </p:sp>
    </p:spTree>
    <p:extLst>
      <p:ext uri="{BB962C8B-B14F-4D97-AF65-F5344CB8AC3E}">
        <p14:creationId xmlns:p14="http://schemas.microsoft.com/office/powerpoint/2010/main" val="1001228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C01C006-3804-4C70-B775-D264E57ADC3C}" type="datetimeFigureOut">
              <a:rPr lang="zh-CN" altLang="en-US" smtClean="0"/>
              <a:t>2020/5/19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A4C850-1B5C-4D65-9DB3-DF5FDF32CA44}" type="slidenum">
              <a:rPr lang="zh-CN" altLang="en-US" smtClean="0"/>
              <a:t>‹#›</a:t>
            </a:fld>
            <a:endParaRPr lang="zh-CN" altLang="en-US"/>
          </a:p>
        </p:txBody>
      </p:sp>
    </p:spTree>
    <p:extLst>
      <p:ext uri="{BB962C8B-B14F-4D97-AF65-F5344CB8AC3E}">
        <p14:creationId xmlns:p14="http://schemas.microsoft.com/office/powerpoint/2010/main" val="50231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01C006-3804-4C70-B775-D264E57ADC3C}" type="datetimeFigureOut">
              <a:rPr lang="zh-CN" altLang="en-US" smtClean="0"/>
              <a:t>2020/5/19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A4C850-1B5C-4D65-9DB3-DF5FDF32CA44}" type="slidenum">
              <a:rPr lang="zh-CN" altLang="en-US" smtClean="0"/>
              <a:t>‹#›</a:t>
            </a:fld>
            <a:endParaRPr lang="zh-CN" altLang="en-US"/>
          </a:p>
        </p:txBody>
      </p:sp>
    </p:spTree>
    <p:extLst>
      <p:ext uri="{BB962C8B-B14F-4D97-AF65-F5344CB8AC3E}">
        <p14:creationId xmlns:p14="http://schemas.microsoft.com/office/powerpoint/2010/main" val="1347893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01C006-3804-4C70-B775-D264E57ADC3C}" type="datetimeFigureOut">
              <a:rPr lang="zh-CN" altLang="en-US" smtClean="0"/>
              <a:t>2020/5/19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6A4C850-1B5C-4D65-9DB3-DF5FDF32CA44}" type="slidenum">
              <a:rPr lang="zh-CN" altLang="en-US" smtClean="0"/>
              <a:t>‹#›</a:t>
            </a:fld>
            <a:endParaRPr lang="zh-CN" altLang="en-US"/>
          </a:p>
        </p:txBody>
      </p:sp>
    </p:spTree>
    <p:extLst>
      <p:ext uri="{BB962C8B-B14F-4D97-AF65-F5344CB8AC3E}">
        <p14:creationId xmlns:p14="http://schemas.microsoft.com/office/powerpoint/2010/main" val="356910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01C006-3804-4C70-B775-D264E57ADC3C}" type="datetimeFigureOut">
              <a:rPr lang="zh-CN" altLang="en-US" smtClean="0"/>
              <a:t>2020/5/19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A4C850-1B5C-4D65-9DB3-DF5FDF32CA44}" type="slidenum">
              <a:rPr lang="zh-CN" altLang="en-US" smtClean="0"/>
              <a:t>‹#›</a:t>
            </a:fld>
            <a:endParaRPr lang="zh-CN" altLang="en-US"/>
          </a:p>
        </p:txBody>
      </p:sp>
    </p:spTree>
    <p:extLst>
      <p:ext uri="{BB962C8B-B14F-4D97-AF65-F5344CB8AC3E}">
        <p14:creationId xmlns:p14="http://schemas.microsoft.com/office/powerpoint/2010/main" val="3062163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01C006-3804-4C70-B775-D264E57ADC3C}" type="datetimeFigureOut">
              <a:rPr lang="zh-CN" altLang="en-US" smtClean="0"/>
              <a:t>2020/5/19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6A4C850-1B5C-4D65-9DB3-DF5FDF32CA44}" type="slidenum">
              <a:rPr lang="zh-CN" altLang="en-US" smtClean="0"/>
              <a:t>‹#›</a:t>
            </a:fld>
            <a:endParaRPr lang="zh-CN" altLang="en-US"/>
          </a:p>
        </p:txBody>
      </p:sp>
    </p:spTree>
    <p:extLst>
      <p:ext uri="{BB962C8B-B14F-4D97-AF65-F5344CB8AC3E}">
        <p14:creationId xmlns:p14="http://schemas.microsoft.com/office/powerpoint/2010/main" val="62874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01C006-3804-4C70-B775-D264E57ADC3C}" type="datetimeFigureOut">
              <a:rPr lang="zh-CN" altLang="en-US" smtClean="0"/>
              <a:t>2020/5/19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A4C850-1B5C-4D65-9DB3-DF5FDF32CA44}" type="slidenum">
              <a:rPr lang="zh-CN" altLang="en-US" smtClean="0"/>
              <a:t>‹#›</a:t>
            </a:fld>
            <a:endParaRPr lang="zh-CN" altLang="en-US"/>
          </a:p>
        </p:txBody>
      </p:sp>
    </p:spTree>
    <p:extLst>
      <p:ext uri="{BB962C8B-B14F-4D97-AF65-F5344CB8AC3E}">
        <p14:creationId xmlns:p14="http://schemas.microsoft.com/office/powerpoint/2010/main" val="377288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01C006-3804-4C70-B775-D264E57ADC3C}" type="datetimeFigureOut">
              <a:rPr lang="zh-CN" altLang="en-US" smtClean="0"/>
              <a:t>2020/5/19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A4C850-1B5C-4D65-9DB3-DF5FDF32CA44}" type="slidenum">
              <a:rPr lang="zh-CN" altLang="en-US" smtClean="0"/>
              <a:t>‹#›</a:t>
            </a:fld>
            <a:endParaRPr lang="zh-CN" altLang="en-US"/>
          </a:p>
        </p:txBody>
      </p:sp>
    </p:spTree>
    <p:extLst>
      <p:ext uri="{BB962C8B-B14F-4D97-AF65-F5344CB8AC3E}">
        <p14:creationId xmlns:p14="http://schemas.microsoft.com/office/powerpoint/2010/main" val="270057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1C006-3804-4C70-B775-D264E57ADC3C}" type="datetimeFigureOut">
              <a:rPr lang="zh-CN" altLang="en-US" smtClean="0"/>
              <a:t>2020/5/19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A4C850-1B5C-4D65-9DB3-DF5FDF32CA44}" type="slidenum">
              <a:rPr lang="zh-CN" altLang="en-US" smtClean="0"/>
              <a:t>‹#›</a:t>
            </a:fld>
            <a:endParaRPr lang="zh-CN" altLang="en-US"/>
          </a:p>
        </p:txBody>
      </p:sp>
    </p:spTree>
    <p:extLst>
      <p:ext uri="{BB962C8B-B14F-4D97-AF65-F5344CB8AC3E}">
        <p14:creationId xmlns:p14="http://schemas.microsoft.com/office/powerpoint/2010/main" val="2738431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fi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78665" y="2539380"/>
            <a:ext cx="9144000" cy="2387600"/>
          </a:xfrm>
        </p:spPr>
        <p:txBody>
          <a:bodyPr>
            <a:normAutofit fontScale="90000"/>
          </a:bodyPr>
          <a:lstStyle/>
          <a:p>
            <a:r>
              <a:rPr lang="en-US" altLang="zh-CN" dirty="0" smtClean="0"/>
              <a:t>ENCASE:an Ensemble </a:t>
            </a:r>
            <a:r>
              <a:rPr lang="en-US" altLang="zh-CN" dirty="0" err="1" smtClean="0"/>
              <a:t>Clssifier</a:t>
            </a:r>
            <a:r>
              <a:rPr lang="en-US" altLang="zh-CN" dirty="0" smtClean="0"/>
              <a:t> for ECG Classification Using Expert Features and Deep Neural Net works</a:t>
            </a:r>
            <a:endParaRPr lang="zh-CN" altLang="en-US" dirty="0"/>
          </a:p>
        </p:txBody>
      </p:sp>
    </p:spTree>
    <p:extLst>
      <p:ext uri="{BB962C8B-B14F-4D97-AF65-F5344CB8AC3E}">
        <p14:creationId xmlns:p14="http://schemas.microsoft.com/office/powerpoint/2010/main" val="1909302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1021"/>
            <a:ext cx="10515600" cy="1325563"/>
          </a:xfrm>
        </p:spPr>
        <p:txBody>
          <a:bodyPr>
            <a:normAutofit/>
          </a:bodyPr>
          <a:lstStyle/>
          <a:p>
            <a:r>
              <a:rPr lang="en-US" altLang="zh-CN" sz="2400" b="1" dirty="0" smtClean="0">
                <a:solidFill>
                  <a:schemeClr val="accent1"/>
                </a:solidFill>
                <a:latin typeface="+mn-lt"/>
                <a:ea typeface="+mn-ea"/>
                <a:cs typeface="+mn-cs"/>
              </a:rPr>
              <a:t>Deep Features</a:t>
            </a:r>
            <a:endParaRPr lang="zh-CN" altLang="en-US" sz="2400" b="1" dirty="0">
              <a:solidFill>
                <a:schemeClr val="accent1"/>
              </a:solidFill>
              <a:latin typeface="+mn-lt"/>
              <a:ea typeface="+mn-ea"/>
              <a:cs typeface="+mn-cs"/>
            </a:endParaRPr>
          </a:p>
        </p:txBody>
      </p:sp>
      <p:pic>
        <p:nvPicPr>
          <p:cNvPr id="3" name="图片 2"/>
          <p:cNvPicPr>
            <a:picLocks noChangeAspect="1"/>
          </p:cNvPicPr>
          <p:nvPr/>
        </p:nvPicPr>
        <p:blipFill>
          <a:blip r:embed="rId2"/>
          <a:stretch>
            <a:fillRect/>
          </a:stretch>
        </p:blipFill>
        <p:spPr>
          <a:xfrm>
            <a:off x="356147" y="2751352"/>
            <a:ext cx="5643536" cy="2922124"/>
          </a:xfrm>
          <a:prstGeom prst="rect">
            <a:avLst/>
          </a:prstGeom>
        </p:spPr>
      </p:pic>
      <p:pic>
        <p:nvPicPr>
          <p:cNvPr id="5" name="图片 4"/>
          <p:cNvPicPr>
            <a:picLocks noChangeAspect="1"/>
          </p:cNvPicPr>
          <p:nvPr/>
        </p:nvPicPr>
        <p:blipFill>
          <a:blip r:embed="rId3"/>
          <a:stretch>
            <a:fillRect/>
          </a:stretch>
        </p:blipFill>
        <p:spPr>
          <a:xfrm>
            <a:off x="6478077" y="3063448"/>
            <a:ext cx="4797504" cy="1542582"/>
          </a:xfrm>
          <a:prstGeom prst="rect">
            <a:avLst/>
          </a:prstGeom>
        </p:spPr>
      </p:pic>
      <p:sp>
        <p:nvSpPr>
          <p:cNvPr id="8" name="文本框 7"/>
          <p:cNvSpPr txBox="1"/>
          <p:nvPr/>
        </p:nvSpPr>
        <p:spPr>
          <a:xfrm>
            <a:off x="838200" y="1089617"/>
            <a:ext cx="9553260" cy="923330"/>
          </a:xfrm>
          <a:prstGeom prst="rect">
            <a:avLst/>
          </a:prstGeom>
          <a:noFill/>
        </p:spPr>
        <p:txBody>
          <a:bodyPr wrap="square" rtlCol="0">
            <a:spAutoFit/>
          </a:bodyPr>
          <a:lstStyle/>
          <a:p>
            <a:r>
              <a:rPr lang="en-US" altLang="zh-CN" dirty="0"/>
              <a:t>In detail, we remove the output layer, extract </a:t>
            </a:r>
            <a:r>
              <a:rPr lang="en-US" altLang="zh-CN" dirty="0" smtClean="0"/>
              <a:t>values of last hidden layer as features</a:t>
            </a:r>
            <a:r>
              <a:rPr lang="en-US" altLang="zh-CN" dirty="0"/>
              <a:t>. </a:t>
            </a:r>
            <a:r>
              <a:rPr lang="en-US" altLang="zh-CN" dirty="0" smtClean="0"/>
              <a:t>This transformation is an general process that can be used in any DNNs</a:t>
            </a:r>
            <a:r>
              <a:rPr lang="en-US" altLang="zh-CN" dirty="0"/>
              <a:t>. </a:t>
            </a:r>
            <a:r>
              <a:rPr lang="en-US" altLang="zh-CN" dirty="0" smtClean="0"/>
              <a:t>So we </a:t>
            </a:r>
            <a:r>
              <a:rPr lang="en-US" altLang="zh-CN" dirty="0"/>
              <a:t>can focus on the architecture of deep feature extractors.</a:t>
            </a:r>
            <a:endParaRPr lang="zh-CN" altLang="en-US" dirty="0"/>
          </a:p>
        </p:txBody>
      </p:sp>
    </p:spTree>
    <p:extLst>
      <p:ext uri="{BB962C8B-B14F-4D97-AF65-F5344CB8AC3E}">
        <p14:creationId xmlns:p14="http://schemas.microsoft.com/office/powerpoint/2010/main" val="3023822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19539" y="1610797"/>
            <a:ext cx="5476461" cy="3858161"/>
          </a:xfrm>
          <a:prstGeom prst="rect">
            <a:avLst/>
          </a:prstGeom>
        </p:spPr>
      </p:pic>
      <p:pic>
        <p:nvPicPr>
          <p:cNvPr id="6" name="图片 5"/>
          <p:cNvPicPr>
            <a:picLocks noChangeAspect="1"/>
          </p:cNvPicPr>
          <p:nvPr/>
        </p:nvPicPr>
        <p:blipFill>
          <a:blip r:embed="rId3"/>
          <a:stretch>
            <a:fillRect/>
          </a:stretch>
        </p:blipFill>
        <p:spPr>
          <a:xfrm>
            <a:off x="6354026" y="1949534"/>
            <a:ext cx="5191277" cy="3435024"/>
          </a:xfrm>
          <a:prstGeom prst="rect">
            <a:avLst/>
          </a:prstGeom>
        </p:spPr>
      </p:pic>
      <p:sp>
        <p:nvSpPr>
          <p:cNvPr id="9" name="标题 1"/>
          <p:cNvSpPr>
            <a:spLocks noGrp="1"/>
          </p:cNvSpPr>
          <p:nvPr>
            <p:ph type="title"/>
          </p:nvPr>
        </p:nvSpPr>
        <p:spPr>
          <a:xfrm>
            <a:off x="838200" y="-51021"/>
            <a:ext cx="10515600" cy="1325563"/>
          </a:xfrm>
        </p:spPr>
        <p:txBody>
          <a:bodyPr>
            <a:normAutofit/>
          </a:bodyPr>
          <a:lstStyle/>
          <a:p>
            <a:r>
              <a:rPr lang="en-US" altLang="zh-CN" sz="2400" b="1" dirty="0" smtClean="0">
                <a:solidFill>
                  <a:schemeClr val="accent1"/>
                </a:solidFill>
                <a:latin typeface="+mn-lt"/>
                <a:ea typeface="+mn-ea"/>
                <a:cs typeface="+mn-cs"/>
              </a:rPr>
              <a:t>Framework &amp; Features importance</a:t>
            </a:r>
            <a:endParaRPr lang="zh-CN" altLang="en-US" sz="2400" b="1" dirty="0">
              <a:solidFill>
                <a:schemeClr val="accent1"/>
              </a:solidFill>
              <a:latin typeface="+mn-lt"/>
              <a:ea typeface="+mn-ea"/>
              <a:cs typeface="+mn-cs"/>
            </a:endParaRPr>
          </a:p>
        </p:txBody>
      </p:sp>
    </p:spTree>
    <p:extLst>
      <p:ext uri="{BB962C8B-B14F-4D97-AF65-F5344CB8AC3E}">
        <p14:creationId xmlns:p14="http://schemas.microsoft.com/office/powerpoint/2010/main" val="1142231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1021"/>
            <a:ext cx="10515600" cy="1325563"/>
          </a:xfrm>
        </p:spPr>
        <p:txBody>
          <a:bodyPr>
            <a:normAutofit/>
          </a:bodyPr>
          <a:lstStyle/>
          <a:p>
            <a:r>
              <a:rPr lang="en-US" altLang="zh-CN" sz="2400" b="1" dirty="0" smtClean="0">
                <a:solidFill>
                  <a:schemeClr val="accent1"/>
                </a:solidFill>
                <a:latin typeface="+mn-lt"/>
                <a:ea typeface="+mn-ea"/>
                <a:cs typeface="+mn-cs"/>
              </a:rPr>
              <a:t>Performance</a:t>
            </a:r>
            <a:endParaRPr lang="zh-CN" altLang="en-US" sz="2400" b="1" dirty="0">
              <a:solidFill>
                <a:schemeClr val="accent1"/>
              </a:solidFill>
              <a:latin typeface="+mn-lt"/>
              <a:ea typeface="+mn-ea"/>
              <a:cs typeface="+mn-cs"/>
            </a:endParaRPr>
          </a:p>
        </p:txBody>
      </p:sp>
      <p:sp>
        <p:nvSpPr>
          <p:cNvPr id="8" name="文本框 7"/>
          <p:cNvSpPr txBox="1"/>
          <p:nvPr/>
        </p:nvSpPr>
        <p:spPr>
          <a:xfrm>
            <a:off x="838200" y="1089617"/>
            <a:ext cx="9553260" cy="923330"/>
          </a:xfrm>
          <a:prstGeom prst="rect">
            <a:avLst/>
          </a:prstGeom>
          <a:noFill/>
        </p:spPr>
        <p:txBody>
          <a:bodyPr wrap="square" rtlCol="0">
            <a:spAutoFit/>
          </a:bodyPr>
          <a:lstStyle/>
          <a:p>
            <a:r>
              <a:rPr lang="en-US" altLang="zh-CN" dirty="0" smtClean="0"/>
              <a:t>We evaluate each method by run cross validation multiple times. Results are shown in Table 4. In Features column, E stands for expert features, C stands for centerwave features, D stands for deep features.</a:t>
            </a:r>
            <a:endParaRPr lang="en-US" altLang="zh-CN" dirty="0"/>
          </a:p>
        </p:txBody>
      </p:sp>
      <p:pic>
        <p:nvPicPr>
          <p:cNvPr id="4" name="图片 3"/>
          <p:cNvPicPr>
            <a:picLocks noChangeAspect="1"/>
          </p:cNvPicPr>
          <p:nvPr/>
        </p:nvPicPr>
        <p:blipFill>
          <a:blip r:embed="rId2"/>
          <a:stretch>
            <a:fillRect/>
          </a:stretch>
        </p:blipFill>
        <p:spPr>
          <a:xfrm>
            <a:off x="1788098" y="1965937"/>
            <a:ext cx="7653464" cy="4892063"/>
          </a:xfrm>
          <a:prstGeom prst="rect">
            <a:avLst/>
          </a:prstGeom>
        </p:spPr>
      </p:pic>
    </p:spTree>
    <p:extLst>
      <p:ext uri="{BB962C8B-B14F-4D97-AF65-F5344CB8AC3E}">
        <p14:creationId xmlns:p14="http://schemas.microsoft.com/office/powerpoint/2010/main" val="3162239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838200" y="-51021"/>
            <a:ext cx="10515600" cy="1325563"/>
          </a:xfrm>
        </p:spPr>
        <p:txBody>
          <a:bodyPr>
            <a:normAutofit/>
          </a:bodyPr>
          <a:lstStyle/>
          <a:p>
            <a:r>
              <a:rPr lang="en-US" altLang="zh-CN" sz="2400" b="1" dirty="0" smtClean="0">
                <a:solidFill>
                  <a:schemeClr val="accent1"/>
                </a:solidFill>
                <a:latin typeface="+mn-lt"/>
                <a:ea typeface="+mn-ea"/>
                <a:cs typeface="+mn-cs"/>
              </a:rPr>
              <a:t>Improvement</a:t>
            </a:r>
            <a:endParaRPr lang="zh-CN" altLang="en-US" sz="2400" b="1" dirty="0">
              <a:solidFill>
                <a:schemeClr val="accent1"/>
              </a:solidFill>
              <a:latin typeface="+mn-lt"/>
              <a:ea typeface="+mn-ea"/>
              <a:cs typeface="+mn-cs"/>
            </a:endParaRPr>
          </a:p>
        </p:txBody>
      </p:sp>
      <p:sp>
        <p:nvSpPr>
          <p:cNvPr id="2" name="矩形 1"/>
          <p:cNvSpPr/>
          <p:nvPr/>
        </p:nvSpPr>
        <p:spPr>
          <a:xfrm>
            <a:off x="679744" y="1009992"/>
            <a:ext cx="10674056" cy="1477328"/>
          </a:xfrm>
          <a:prstGeom prst="rect">
            <a:avLst/>
          </a:prstGeom>
        </p:spPr>
        <p:txBody>
          <a:bodyPr wrap="square">
            <a:spAutoFit/>
          </a:bodyPr>
          <a:lstStyle/>
          <a:p>
            <a:r>
              <a:rPr lang="zh-CN" altLang="en-US" b="1" dirty="0"/>
              <a:t>Recursive QRS detector</a:t>
            </a:r>
            <a:r>
              <a:rPr lang="zh-CN" altLang="en-US" dirty="0" smtClean="0"/>
              <a:t>. There are two key parameters in original QRS detector. THRES (energy threshold of the detector) and REF PERIOD (refractory period in sec betweent wo R-peaks). Theoriginal QRS detector sometimes output long sequence composed of several undivided QRS. To handle this, we multiply THRES and REF PERIOD by factor of 0.68, each time the algorithm output segment longer than 600 (twice of sample frequency), and apply new QRS detector on the undivided long sequence.</a:t>
            </a:r>
            <a:endParaRPr lang="zh-CN" altLang="en-US" dirty="0"/>
          </a:p>
        </p:txBody>
      </p:sp>
      <p:sp>
        <p:nvSpPr>
          <p:cNvPr id="3" name="矩形 2"/>
          <p:cNvSpPr/>
          <p:nvPr/>
        </p:nvSpPr>
        <p:spPr>
          <a:xfrm>
            <a:off x="679744" y="2783511"/>
            <a:ext cx="11001565" cy="1200329"/>
          </a:xfrm>
          <a:prstGeom prst="rect">
            <a:avLst/>
          </a:prstGeom>
        </p:spPr>
        <p:txBody>
          <a:bodyPr wrap="square">
            <a:spAutoFit/>
          </a:bodyPr>
          <a:lstStyle/>
          <a:p>
            <a:r>
              <a:rPr lang="zh-CN" altLang="en-US" b="1" dirty="0"/>
              <a:t>Dynamic oversample</a:t>
            </a:r>
            <a:r>
              <a:rPr lang="zh-CN" altLang="en-US" dirty="0" smtClean="0"/>
              <a:t>. The given raw data is unbalanced that label N is much more than other labels. We propose dynamic oversample to handle this. Speci</a:t>
            </a:r>
            <a:r>
              <a:rPr lang="en-US" altLang="zh-CN" dirty="0" smtClean="0"/>
              <a:t>fi</a:t>
            </a:r>
            <a:r>
              <a:rPr lang="zh-CN" altLang="en-US" dirty="0" smtClean="0"/>
              <a:t>cally, when generating expanded data for deep feature extractor, we use small stride for label O and big stride for label N. So that the modi</a:t>
            </a:r>
            <a:r>
              <a:rPr lang="en-US" altLang="zh-CN" dirty="0" smtClean="0"/>
              <a:t>fi</a:t>
            </a:r>
            <a:r>
              <a:rPr lang="zh-CN" altLang="en-US" dirty="0" smtClean="0"/>
              <a:t>ed expanded data are much more balanced than raw data. The modi</a:t>
            </a:r>
            <a:r>
              <a:rPr lang="en-US" altLang="zh-CN" dirty="0" smtClean="0"/>
              <a:t>fi</a:t>
            </a:r>
            <a:r>
              <a:rPr lang="zh-CN" altLang="en-US" dirty="0" smtClean="0"/>
              <a:t>ed expanded data would train a better deep feature extractor. </a:t>
            </a:r>
            <a:endParaRPr lang="zh-CN" altLang="en-US" dirty="0"/>
          </a:p>
        </p:txBody>
      </p:sp>
      <p:sp>
        <p:nvSpPr>
          <p:cNvPr id="5" name="矩形 4"/>
          <p:cNvSpPr/>
          <p:nvPr/>
        </p:nvSpPr>
        <p:spPr>
          <a:xfrm>
            <a:off x="679744" y="4401924"/>
            <a:ext cx="10959175" cy="1754326"/>
          </a:xfrm>
          <a:prstGeom prst="rect">
            <a:avLst/>
          </a:prstGeom>
        </p:spPr>
        <p:txBody>
          <a:bodyPr wrap="square">
            <a:spAutoFit/>
          </a:bodyPr>
          <a:lstStyle/>
          <a:p>
            <a:r>
              <a:rPr lang="zh-CN" altLang="en-US" b="1" dirty="0"/>
              <a:t>Model evaluation and selection</a:t>
            </a:r>
            <a:r>
              <a:rPr lang="zh-CN" altLang="en-US" dirty="0" smtClean="0"/>
              <a:t>. The typical of</a:t>
            </a:r>
            <a:r>
              <a:rPr lang="en-US" altLang="zh-CN" dirty="0" smtClean="0"/>
              <a:t>f</a:t>
            </a:r>
            <a:r>
              <a:rPr lang="zh-CN" altLang="en-US" dirty="0" smtClean="0"/>
              <a:t>ine evaluation schema is to split the data in to training data and testing data, build the model on training data and evaluate on testing data. For more accurate evaluation of ENCASE, we use k-fold cross validation to split the data iteratively, and run cross validation multiple times. The </a:t>
            </a:r>
            <a:r>
              <a:rPr lang="en-US" altLang="zh-CN" dirty="0" smtClean="0"/>
              <a:t>fi</a:t>
            </a:r>
            <a:r>
              <a:rPr lang="zh-CN" altLang="en-US" dirty="0" smtClean="0"/>
              <a:t>nal average F1 score would be more credible. We build multiple ENCASE models with different setups to choose the best model. The </a:t>
            </a:r>
            <a:r>
              <a:rPr lang="en-US" altLang="zh-CN" dirty="0" smtClean="0"/>
              <a:t>fi</a:t>
            </a:r>
            <a:r>
              <a:rPr lang="zh-CN" altLang="en-US" dirty="0" smtClean="0"/>
              <a:t>nal ENCASE ensemble </a:t>
            </a:r>
            <a:r>
              <a:rPr lang="en-US" altLang="zh-CN" dirty="0" smtClean="0"/>
              <a:t>fi</a:t>
            </a:r>
            <a:r>
              <a:rPr lang="zh-CN" altLang="en-US" dirty="0" smtClean="0"/>
              <a:t>ve XGBoost, and each XGBoost has 3000 trees with max depth = 9, minchild weight = 3.</a:t>
            </a:r>
            <a:endParaRPr lang="zh-CN" altLang="en-US" dirty="0"/>
          </a:p>
        </p:txBody>
      </p:sp>
    </p:spTree>
    <p:extLst>
      <p:ext uri="{BB962C8B-B14F-4D97-AF65-F5344CB8AC3E}">
        <p14:creationId xmlns:p14="http://schemas.microsoft.com/office/powerpoint/2010/main" val="3939503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smtClean="0">
                <a:solidFill>
                  <a:schemeClr val="accent1"/>
                </a:solidFill>
                <a:latin typeface="+mn-lt"/>
                <a:ea typeface="+mn-ea"/>
                <a:cs typeface="+mn-cs"/>
              </a:rPr>
              <a:t>One VS Rest</a:t>
            </a:r>
            <a:endParaRPr lang="zh-CN" altLang="en-US" sz="2400" b="1" dirty="0">
              <a:solidFill>
                <a:schemeClr val="accent1"/>
              </a:solidFill>
              <a:latin typeface="+mn-lt"/>
              <a:ea typeface="+mn-ea"/>
              <a:cs typeface="+mn-cs"/>
            </a:endParaRPr>
          </a:p>
        </p:txBody>
      </p:sp>
      <p:pic>
        <p:nvPicPr>
          <p:cNvPr id="4" name="内容占位符 3"/>
          <p:cNvPicPr>
            <a:picLocks noGrp="1" noChangeAspect="1"/>
          </p:cNvPicPr>
          <p:nvPr>
            <p:ph idx="1"/>
          </p:nvPr>
        </p:nvPicPr>
        <p:blipFill>
          <a:blip r:embed="rId2"/>
          <a:stretch>
            <a:fillRect/>
          </a:stretch>
        </p:blipFill>
        <p:spPr>
          <a:xfrm>
            <a:off x="1044091" y="2012357"/>
            <a:ext cx="10103817" cy="1962611"/>
          </a:xfrm>
          <a:prstGeom prst="rect">
            <a:avLst/>
          </a:prstGeom>
        </p:spPr>
      </p:pic>
    </p:spTree>
    <p:extLst>
      <p:ext uri="{BB962C8B-B14F-4D97-AF65-F5344CB8AC3E}">
        <p14:creationId xmlns:p14="http://schemas.microsoft.com/office/powerpoint/2010/main" val="98991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399"/>
            <a:ext cx="10515600" cy="1325563"/>
          </a:xfrm>
        </p:spPr>
        <p:txBody>
          <a:bodyPr>
            <a:normAutofit/>
          </a:bodyPr>
          <a:lstStyle/>
          <a:p>
            <a:r>
              <a:rPr lang="en-US" altLang="zh-CN" sz="2400" b="1" dirty="0" smtClean="0">
                <a:solidFill>
                  <a:schemeClr val="accent1"/>
                </a:solidFill>
                <a:latin typeface="+mn-lt"/>
                <a:ea typeface="+mn-ea"/>
                <a:cs typeface="+mn-cs"/>
              </a:rPr>
              <a:t>Features for STE</a:t>
            </a:r>
            <a:endParaRPr lang="zh-CN" altLang="en-US" sz="2400" b="1" dirty="0">
              <a:solidFill>
                <a:schemeClr val="accent1"/>
              </a:solidFill>
              <a:latin typeface="+mn-lt"/>
              <a:ea typeface="+mn-ea"/>
              <a:cs typeface="+mn-cs"/>
            </a:endParaRPr>
          </a:p>
        </p:txBody>
      </p:sp>
      <p:sp>
        <p:nvSpPr>
          <p:cNvPr id="3" name="内容占位符 2"/>
          <p:cNvSpPr>
            <a:spLocks noGrp="1"/>
          </p:cNvSpPr>
          <p:nvPr>
            <p:ph idx="1"/>
          </p:nvPr>
        </p:nvSpPr>
        <p:spPr>
          <a:xfrm>
            <a:off x="838200" y="1062616"/>
            <a:ext cx="10515600" cy="4351338"/>
          </a:xfrm>
        </p:spPr>
        <p:txBody>
          <a:bodyPr>
            <a:normAutofit/>
          </a:bodyPr>
          <a:lstStyle/>
          <a:p>
            <a:r>
              <a:rPr lang="en-US" altLang="zh-CN" sz="2000" dirty="0" smtClean="0"/>
              <a:t>PR</a:t>
            </a:r>
            <a:r>
              <a:rPr lang="zh-CN" altLang="en-US" sz="2000" dirty="0" smtClean="0"/>
              <a:t>段作为基线，与</a:t>
            </a:r>
            <a:r>
              <a:rPr lang="en-US" altLang="zh-CN" sz="2000" dirty="0" smtClean="0"/>
              <a:t>ST</a:t>
            </a:r>
            <a:r>
              <a:rPr lang="zh-CN" altLang="en-US" sz="2000" dirty="0" smtClean="0"/>
              <a:t>的最大值的差，若</a:t>
            </a:r>
            <a:r>
              <a:rPr lang="en-US" altLang="zh-CN" sz="2000" dirty="0" smtClean="0"/>
              <a:t>III</a:t>
            </a:r>
            <a:r>
              <a:rPr lang="zh-CN" altLang="en-US" sz="2000" dirty="0" smtClean="0"/>
              <a:t>导联中大于</a:t>
            </a:r>
            <a:r>
              <a:rPr lang="en-US" altLang="zh-CN" sz="2000" dirty="0" smtClean="0"/>
              <a:t>0.1mv</a:t>
            </a:r>
            <a:r>
              <a:rPr lang="zh-CN" altLang="en-US" sz="2000" dirty="0" smtClean="0"/>
              <a:t>，</a:t>
            </a:r>
            <a:r>
              <a:rPr lang="en-US" altLang="zh-CN" sz="2000" dirty="0" smtClean="0"/>
              <a:t>v2,v3</a:t>
            </a:r>
            <a:r>
              <a:rPr lang="zh-CN" altLang="en-US" sz="2000" dirty="0" smtClean="0"/>
              <a:t>导联中大于</a:t>
            </a:r>
            <a:r>
              <a:rPr lang="en-US" altLang="zh-CN" sz="2000" dirty="0" smtClean="0"/>
              <a:t>0.15mv</a:t>
            </a:r>
            <a:r>
              <a:rPr lang="zh-CN" altLang="en-US" sz="2000" dirty="0" smtClean="0"/>
              <a:t>，其他导联中大于</a:t>
            </a:r>
            <a:r>
              <a:rPr lang="en-US" altLang="zh-CN" sz="2000" dirty="0" smtClean="0"/>
              <a:t>0.05mv</a:t>
            </a:r>
            <a:r>
              <a:rPr lang="zh-CN" altLang="en-US" sz="2000" dirty="0" smtClean="0"/>
              <a:t>，则判定为</a:t>
            </a:r>
            <a:r>
              <a:rPr lang="en-US" altLang="zh-CN" sz="2000" dirty="0" smtClean="0"/>
              <a:t>STE</a:t>
            </a:r>
            <a:endParaRPr lang="zh-CN" altLang="en-US" sz="2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528" y="1985135"/>
            <a:ext cx="4599371" cy="3954690"/>
          </a:xfrm>
          <a:prstGeom prst="rect">
            <a:avLst/>
          </a:prstGeom>
        </p:spPr>
      </p:pic>
      <p:pic>
        <p:nvPicPr>
          <p:cNvPr id="6" name="图片 5"/>
          <p:cNvPicPr>
            <a:picLocks noChangeAspect="1"/>
          </p:cNvPicPr>
          <p:nvPr/>
        </p:nvPicPr>
        <p:blipFill>
          <a:blip r:embed="rId3"/>
          <a:stretch>
            <a:fillRect/>
          </a:stretch>
        </p:blipFill>
        <p:spPr>
          <a:xfrm>
            <a:off x="6741223" y="1360802"/>
            <a:ext cx="3959074" cy="2601678"/>
          </a:xfrm>
          <a:prstGeom prst="rect">
            <a:avLst/>
          </a:prstGeom>
        </p:spPr>
      </p:pic>
      <p:pic>
        <p:nvPicPr>
          <p:cNvPr id="7" name="图片 6"/>
          <p:cNvPicPr>
            <a:picLocks noChangeAspect="1"/>
          </p:cNvPicPr>
          <p:nvPr/>
        </p:nvPicPr>
        <p:blipFill>
          <a:blip r:embed="rId4"/>
          <a:stretch>
            <a:fillRect/>
          </a:stretch>
        </p:blipFill>
        <p:spPr>
          <a:xfrm>
            <a:off x="6900509" y="3962480"/>
            <a:ext cx="3799788" cy="2619314"/>
          </a:xfrm>
          <a:prstGeom prst="rect">
            <a:avLst/>
          </a:prstGeom>
        </p:spPr>
      </p:pic>
    </p:spTree>
    <p:extLst>
      <p:ext uri="{BB962C8B-B14F-4D97-AF65-F5344CB8AC3E}">
        <p14:creationId xmlns:p14="http://schemas.microsoft.com/office/powerpoint/2010/main" val="335470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6316021" y="1381589"/>
            <a:ext cx="5595482" cy="392380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059" y="1890925"/>
            <a:ext cx="5571774" cy="3050468"/>
          </a:xfrm>
          <a:prstGeom prst="rect">
            <a:avLst/>
          </a:prstGeom>
        </p:spPr>
      </p:pic>
    </p:spTree>
    <p:extLst>
      <p:ext uri="{BB962C8B-B14F-4D97-AF65-F5344CB8AC3E}">
        <p14:creationId xmlns:p14="http://schemas.microsoft.com/office/powerpoint/2010/main" val="453648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5562" y="714565"/>
            <a:ext cx="5244175" cy="461665"/>
          </a:xfrm>
          <a:prstGeom prst="rect">
            <a:avLst/>
          </a:prstGeom>
          <a:noFill/>
        </p:spPr>
        <p:txBody>
          <a:bodyPr wrap="square" rtlCol="0">
            <a:spAutoFit/>
          </a:bodyPr>
          <a:lstStyle/>
          <a:p>
            <a:r>
              <a:rPr lang="zh-CN" altLang="en-US" sz="2400" b="1" dirty="0" smtClean="0">
                <a:solidFill>
                  <a:schemeClr val="accent1"/>
                </a:solidFill>
              </a:rPr>
              <a:t>预处理</a:t>
            </a:r>
            <a:endParaRPr lang="zh-CN" altLang="en-US" sz="2400" b="1" dirty="0">
              <a:solidFill>
                <a:schemeClr val="accent1"/>
              </a:solidFill>
            </a:endParaRPr>
          </a:p>
        </p:txBody>
      </p:sp>
      <p:sp>
        <p:nvSpPr>
          <p:cNvPr id="6" name="文本框 5"/>
          <p:cNvSpPr txBox="1"/>
          <p:nvPr/>
        </p:nvSpPr>
        <p:spPr>
          <a:xfrm>
            <a:off x="532895" y="1483628"/>
            <a:ext cx="10997023" cy="3416320"/>
          </a:xfrm>
          <a:prstGeom prst="rect">
            <a:avLst/>
          </a:prstGeom>
          <a:noFill/>
        </p:spPr>
        <p:txBody>
          <a:bodyPr wrap="square" rtlCol="0">
            <a:spAutoFit/>
          </a:bodyPr>
          <a:lstStyle/>
          <a:p>
            <a:r>
              <a:rPr lang="en-US" altLang="zh-CN" dirty="0" smtClean="0"/>
              <a:t> </a:t>
            </a:r>
            <a:r>
              <a:rPr lang="en-US" altLang="zh-CN" dirty="0" smtClean="0"/>
              <a:t>• </a:t>
            </a:r>
            <a:r>
              <a:rPr lang="en-US" altLang="zh-CN" b="1" dirty="0" smtClean="0"/>
              <a:t>Long data </a:t>
            </a:r>
            <a:r>
              <a:rPr lang="en-US" altLang="zh-CN" dirty="0" smtClean="0"/>
              <a:t>: We use tool from sample code to read them into numeric time series, and save raw values by records directly.</a:t>
            </a:r>
          </a:p>
          <a:p>
            <a:endParaRPr lang="en-US" altLang="zh-CN" dirty="0" smtClean="0"/>
          </a:p>
          <a:p>
            <a:r>
              <a:rPr lang="en-US" altLang="zh-CN" dirty="0" smtClean="0"/>
              <a:t>• </a:t>
            </a:r>
            <a:r>
              <a:rPr lang="en-US" altLang="zh-CN" b="1" dirty="0"/>
              <a:t>Short </a:t>
            </a:r>
            <a:r>
              <a:rPr lang="en-US" altLang="zh-CN" b="1" dirty="0" smtClean="0"/>
              <a:t>data </a:t>
            </a:r>
            <a:r>
              <a:rPr lang="en-US" altLang="zh-CN" dirty="0" smtClean="0"/>
              <a:t>: We split the long data into short waves using QRS detector by Joachim Behar from sample code.</a:t>
            </a:r>
          </a:p>
          <a:p>
            <a:endParaRPr lang="en-US" altLang="zh-CN" dirty="0" smtClean="0"/>
          </a:p>
          <a:p>
            <a:r>
              <a:rPr lang="en-US" altLang="zh-CN" dirty="0"/>
              <a:t>• </a:t>
            </a:r>
            <a:r>
              <a:rPr lang="en-US" altLang="zh-CN" b="1" dirty="0" smtClean="0"/>
              <a:t>QRS data </a:t>
            </a:r>
            <a:r>
              <a:rPr lang="en-US" altLang="zh-CN" dirty="0" smtClean="0"/>
              <a:t>: We calculate the length of consecutive QRS interval of each long data. </a:t>
            </a:r>
          </a:p>
          <a:p>
            <a:endParaRPr lang="en-US" altLang="zh-CN" dirty="0" smtClean="0"/>
          </a:p>
          <a:p>
            <a:r>
              <a:rPr lang="en-US" altLang="zh-CN" dirty="0"/>
              <a:t>• </a:t>
            </a:r>
            <a:r>
              <a:rPr lang="en-US" altLang="zh-CN" b="1" dirty="0" smtClean="0"/>
              <a:t>Centerwave </a:t>
            </a:r>
            <a:r>
              <a:rPr lang="en-US" altLang="zh-CN" dirty="0" smtClean="0"/>
              <a:t>: The most representative wave among short data of each long data.</a:t>
            </a:r>
          </a:p>
          <a:p>
            <a:endParaRPr lang="en-US" altLang="zh-CN" dirty="0" smtClean="0"/>
          </a:p>
          <a:p>
            <a:r>
              <a:rPr lang="en-US" altLang="zh-CN" dirty="0" smtClean="0"/>
              <a:t>• </a:t>
            </a:r>
            <a:r>
              <a:rPr lang="en-US" altLang="zh-CN" b="1" dirty="0" smtClean="0"/>
              <a:t>Expanded data</a:t>
            </a:r>
            <a:r>
              <a:rPr lang="en-US" altLang="zh-CN" dirty="0" smtClean="0"/>
              <a:t>: Expanding to get more data using slide window and stride. In this paper, we choose window size 6000, strides are chosen dynamically for balanced dataset.</a:t>
            </a:r>
            <a:endParaRPr lang="zh-CN" altLang="en-US" dirty="0"/>
          </a:p>
        </p:txBody>
      </p:sp>
    </p:spTree>
    <p:extLst>
      <p:ext uri="{BB962C8B-B14F-4D97-AF65-F5344CB8AC3E}">
        <p14:creationId xmlns:p14="http://schemas.microsoft.com/office/powerpoint/2010/main" val="123143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1702" y="619461"/>
            <a:ext cx="10515600" cy="1325563"/>
          </a:xfrm>
        </p:spPr>
        <p:txBody>
          <a:bodyPr/>
          <a:lstStyle/>
          <a:p>
            <a:r>
              <a:rPr lang="zh-CN" altLang="en-US" sz="2400" b="1" dirty="0">
                <a:solidFill>
                  <a:schemeClr val="accent1"/>
                </a:solidFill>
                <a:latin typeface="+mn-lt"/>
                <a:ea typeface="+mn-ea"/>
                <a:cs typeface="+mn-cs"/>
              </a:rPr>
              <a:t>特征提取</a:t>
            </a:r>
            <a:r>
              <a:rPr lang="zh-CN" altLang="en-US" b="1" dirty="0">
                <a:solidFill>
                  <a:schemeClr val="accent1"/>
                </a:solidFill>
              </a:rPr>
              <a:t/>
            </a:r>
            <a:br>
              <a:rPr lang="zh-CN" altLang="en-US" b="1" dirty="0">
                <a:solidFill>
                  <a:schemeClr val="accent1"/>
                </a:solidFill>
              </a:rPr>
            </a:br>
            <a:endParaRPr lang="zh-CN" altLang="en-US" dirty="0"/>
          </a:p>
        </p:txBody>
      </p:sp>
      <p:pic>
        <p:nvPicPr>
          <p:cNvPr id="4" name="内容占位符 3"/>
          <p:cNvPicPr>
            <a:picLocks noGrp="1" noChangeAspect="1"/>
          </p:cNvPicPr>
          <p:nvPr>
            <p:ph idx="1"/>
          </p:nvPr>
        </p:nvPicPr>
        <p:blipFill>
          <a:blip r:embed="rId2"/>
          <a:stretch>
            <a:fillRect/>
          </a:stretch>
        </p:blipFill>
        <p:spPr>
          <a:xfrm>
            <a:off x="577808" y="1710277"/>
            <a:ext cx="10515600" cy="2862234"/>
          </a:xfrm>
          <a:prstGeom prst="rect">
            <a:avLst/>
          </a:prstGeom>
        </p:spPr>
      </p:pic>
    </p:spTree>
    <p:extLst>
      <p:ext uri="{BB962C8B-B14F-4D97-AF65-F5344CB8AC3E}">
        <p14:creationId xmlns:p14="http://schemas.microsoft.com/office/powerpoint/2010/main" val="1173281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1588" y="280346"/>
            <a:ext cx="10515600" cy="1325563"/>
          </a:xfrm>
        </p:spPr>
        <p:txBody>
          <a:bodyPr/>
          <a:lstStyle/>
          <a:p>
            <a:r>
              <a:rPr lang="en-US" altLang="zh-CN" sz="2400" b="1" dirty="0" smtClean="0">
                <a:solidFill>
                  <a:schemeClr val="accent1"/>
                </a:solidFill>
                <a:latin typeface="+mn-lt"/>
                <a:ea typeface="+mn-ea"/>
                <a:cs typeface="+mn-cs"/>
              </a:rPr>
              <a:t>Expert Features</a:t>
            </a:r>
            <a:r>
              <a:rPr lang="zh-CN" altLang="en-US" b="1" dirty="0">
                <a:solidFill>
                  <a:schemeClr val="accent1"/>
                </a:solidFill>
              </a:rPr>
              <a:t/>
            </a:r>
            <a:br>
              <a:rPr lang="zh-CN" altLang="en-US" b="1" dirty="0">
                <a:solidFill>
                  <a:schemeClr val="accent1"/>
                </a:solidFill>
              </a:rPr>
            </a:br>
            <a:endParaRPr lang="zh-CN" altLang="en-US" dirty="0"/>
          </a:p>
        </p:txBody>
      </p:sp>
      <p:sp>
        <p:nvSpPr>
          <p:cNvPr id="5" name="文本框 4"/>
          <p:cNvSpPr txBox="1"/>
          <p:nvPr/>
        </p:nvSpPr>
        <p:spPr>
          <a:xfrm>
            <a:off x="679239" y="1156625"/>
            <a:ext cx="10797187" cy="4524315"/>
          </a:xfrm>
          <a:prstGeom prst="rect">
            <a:avLst/>
          </a:prstGeom>
          <a:noFill/>
        </p:spPr>
        <p:txBody>
          <a:bodyPr wrap="square" rtlCol="0">
            <a:spAutoFit/>
          </a:bodyPr>
          <a:lstStyle/>
          <a:p>
            <a:r>
              <a:rPr lang="en-US" altLang="zh-CN" dirty="0" smtClean="0"/>
              <a:t> •</a:t>
            </a:r>
            <a:r>
              <a:rPr lang="en-US" altLang="zh-CN" b="1" dirty="0" smtClean="0"/>
              <a:t> Statistic features: </a:t>
            </a:r>
            <a:r>
              <a:rPr lang="en-US" altLang="zh-CN" dirty="0" smtClean="0"/>
              <a:t>These features use statistic to summarize </a:t>
            </a:r>
            <a:r>
              <a:rPr lang="en-US" altLang="zh-CN" dirty="0"/>
              <a:t>a sequence of ECG data, and give values that describe some characteristic of the data. Typical statistic including count, mean, maximum, minimum, range, variance, skewness, kurtosis, percentile and so on. </a:t>
            </a:r>
            <a:endParaRPr lang="en-US" altLang="zh-CN" dirty="0" smtClean="0"/>
          </a:p>
          <a:p>
            <a:endParaRPr lang="en-US" altLang="zh-CN" dirty="0"/>
          </a:p>
          <a:p>
            <a:r>
              <a:rPr lang="en-US" altLang="zh-CN" dirty="0" smtClean="0"/>
              <a:t> •</a:t>
            </a:r>
            <a:r>
              <a:rPr lang="en-US" altLang="zh-CN" b="1" dirty="0" smtClean="0"/>
              <a:t> Signal procession features: </a:t>
            </a:r>
            <a:r>
              <a:rPr lang="en-US" altLang="zh-CN" dirty="0"/>
              <a:t>These </a:t>
            </a:r>
            <a:r>
              <a:rPr lang="en-US" altLang="zh-CN" dirty="0" smtClean="0"/>
              <a:t>features first </a:t>
            </a:r>
            <a:r>
              <a:rPr lang="en-US" altLang="zh-CN" dirty="0"/>
              <a:t>transform ECG data from time domain into frequency domain</a:t>
            </a:r>
            <a:r>
              <a:rPr lang="en-US" altLang="zh-CN" dirty="0" smtClean="0"/>
              <a:t>, then extract frequency related features</a:t>
            </a:r>
            <a:r>
              <a:rPr lang="en-US" altLang="zh-CN" dirty="0"/>
              <a:t>. </a:t>
            </a:r>
            <a:r>
              <a:rPr lang="en-US" altLang="zh-CN" dirty="0" smtClean="0"/>
              <a:t>For example</a:t>
            </a:r>
            <a:r>
              <a:rPr lang="en-US" altLang="zh-CN" dirty="0"/>
              <a:t>, one may </a:t>
            </a:r>
            <a:r>
              <a:rPr lang="en-US" altLang="zh-CN" dirty="0" smtClean="0"/>
              <a:t>first </a:t>
            </a:r>
            <a:r>
              <a:rPr lang="en-US" altLang="zh-CN" dirty="0"/>
              <a:t>implement FFT (Fast Fourier Transform), or DWT (Discrete Wavelet Transform). </a:t>
            </a:r>
            <a:r>
              <a:rPr lang="en-US" altLang="zh-CN" dirty="0" smtClean="0"/>
              <a:t>And then compute power, frequency band power, Shannon entropy, SNR </a:t>
            </a:r>
            <a:r>
              <a:rPr lang="en-US" altLang="zh-CN" dirty="0"/>
              <a:t>(Signal Noise Ratio) and so on. </a:t>
            </a:r>
            <a:endParaRPr lang="en-US" altLang="zh-CN" dirty="0" smtClean="0"/>
          </a:p>
          <a:p>
            <a:endParaRPr lang="en-US" altLang="zh-CN" dirty="0"/>
          </a:p>
          <a:p>
            <a:r>
              <a:rPr lang="en-US" altLang="zh-CN" dirty="0" smtClean="0"/>
              <a:t> •</a:t>
            </a:r>
            <a:r>
              <a:rPr lang="en-US" altLang="zh-CN" b="1" dirty="0" smtClean="0"/>
              <a:t> Medical features: </a:t>
            </a:r>
            <a:r>
              <a:rPr lang="en-US" altLang="zh-CN" dirty="0"/>
              <a:t>These features are base on medical domain knowledge. One group of features compute the variation based on QRS data. For example, [1] compute the sample entropy (</a:t>
            </a:r>
            <a:r>
              <a:rPr lang="en-US" altLang="zh-CN" dirty="0" err="1"/>
              <a:t>SampleEn</a:t>
            </a:r>
            <a:r>
              <a:rPr lang="en-US" altLang="zh-CN" dirty="0"/>
              <a:t>), [2] compute the </a:t>
            </a:r>
            <a:r>
              <a:rPr lang="en-US" altLang="zh-CN" dirty="0" smtClean="0"/>
              <a:t>coefficient </a:t>
            </a:r>
            <a:r>
              <a:rPr lang="en-US" altLang="zh-CN" dirty="0"/>
              <a:t>of variation and density histograms (CDF), [3] compute the thresholding on the median absolute deviation (MAD), [4] compute the heart rate variability (Variability). </a:t>
            </a:r>
            <a:r>
              <a:rPr lang="en-US" altLang="zh-CN" dirty="0"/>
              <a:t>Another group of features compute statistic based on P, Q, R, S and T waves. </a:t>
            </a:r>
            <a:r>
              <a:rPr lang="en-US" altLang="zh-CN" dirty="0"/>
              <a:t>We follow the wave detection method described in [9], then extract statistic features </a:t>
            </a:r>
            <a:r>
              <a:rPr lang="en-US" altLang="zh-CN" dirty="0" smtClean="0"/>
              <a:t>from short data and centerwave like interval, duration, amplitude</a:t>
            </a:r>
            <a:r>
              <a:rPr lang="en-US" altLang="zh-CN" dirty="0"/>
              <a:t>, location, slope and </a:t>
            </a:r>
            <a:r>
              <a:rPr lang="en-US" altLang="zh-CN" dirty="0" smtClean="0"/>
              <a:t>area. </a:t>
            </a:r>
            <a:endParaRPr lang="zh-CN" altLang="en-US" dirty="0"/>
          </a:p>
        </p:txBody>
      </p:sp>
    </p:spTree>
    <p:extLst>
      <p:ext uri="{BB962C8B-B14F-4D97-AF65-F5344CB8AC3E}">
        <p14:creationId xmlns:p14="http://schemas.microsoft.com/office/powerpoint/2010/main" val="223547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771587" y="949934"/>
            <a:ext cx="4466531" cy="5562894"/>
          </a:xfrm>
          <a:prstGeom prst="rect">
            <a:avLst/>
          </a:prstGeom>
        </p:spPr>
      </p:pic>
      <p:sp>
        <p:nvSpPr>
          <p:cNvPr id="5" name="标题 1"/>
          <p:cNvSpPr txBox="1">
            <a:spLocks/>
          </p:cNvSpPr>
          <p:nvPr/>
        </p:nvSpPr>
        <p:spPr>
          <a:xfrm>
            <a:off x="771588" y="28034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smtClean="0">
                <a:solidFill>
                  <a:schemeClr val="accent1"/>
                </a:solidFill>
                <a:latin typeface="+mn-lt"/>
                <a:ea typeface="+mn-ea"/>
                <a:cs typeface="+mn-cs"/>
              </a:rPr>
              <a:t>Medical Features</a:t>
            </a:r>
            <a:r>
              <a:rPr lang="zh-CN" altLang="en-US" b="1" dirty="0" smtClean="0">
                <a:solidFill>
                  <a:schemeClr val="accent1"/>
                </a:solidFill>
              </a:rPr>
              <a:t/>
            </a:r>
            <a:br>
              <a:rPr lang="zh-CN" altLang="en-US" b="1" dirty="0" smtClean="0">
                <a:solidFill>
                  <a:schemeClr val="accent1"/>
                </a:solidFill>
              </a:rPr>
            </a:br>
            <a:endParaRPr lang="zh-CN" altLang="en-US" dirty="0"/>
          </a:p>
        </p:txBody>
      </p:sp>
      <p:pic>
        <p:nvPicPr>
          <p:cNvPr id="6" name="图片 5"/>
          <p:cNvPicPr>
            <a:picLocks noChangeAspect="1"/>
          </p:cNvPicPr>
          <p:nvPr/>
        </p:nvPicPr>
        <p:blipFill>
          <a:blip r:embed="rId3"/>
          <a:stretch>
            <a:fillRect/>
          </a:stretch>
        </p:blipFill>
        <p:spPr>
          <a:xfrm>
            <a:off x="6104200" y="949934"/>
            <a:ext cx="4967707" cy="5562894"/>
          </a:xfrm>
          <a:prstGeom prst="rect">
            <a:avLst/>
          </a:prstGeom>
        </p:spPr>
      </p:pic>
    </p:spTree>
    <p:extLst>
      <p:ext uri="{BB962C8B-B14F-4D97-AF65-F5344CB8AC3E}">
        <p14:creationId xmlns:p14="http://schemas.microsoft.com/office/powerpoint/2010/main" val="298580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1021"/>
            <a:ext cx="10515600" cy="1325563"/>
          </a:xfrm>
        </p:spPr>
        <p:txBody>
          <a:bodyPr>
            <a:normAutofit/>
          </a:bodyPr>
          <a:lstStyle/>
          <a:p>
            <a:r>
              <a:rPr lang="en-US" altLang="zh-CN" sz="2400" b="1" dirty="0">
                <a:solidFill>
                  <a:schemeClr val="accent1"/>
                </a:solidFill>
                <a:latin typeface="+mn-lt"/>
                <a:ea typeface="+mn-ea"/>
                <a:cs typeface="+mn-cs"/>
              </a:rPr>
              <a:t>R peak detector</a:t>
            </a:r>
            <a:endParaRPr lang="zh-CN" altLang="en-US" sz="2400" b="1" dirty="0">
              <a:solidFill>
                <a:schemeClr val="accent1"/>
              </a:solidFill>
              <a:latin typeface="+mn-lt"/>
              <a:ea typeface="+mn-ea"/>
              <a:cs typeface="+mn-cs"/>
            </a:endParaRPr>
          </a:p>
        </p:txBody>
      </p:sp>
      <p:pic>
        <p:nvPicPr>
          <p:cNvPr id="7" name="内容占位符 6"/>
          <p:cNvPicPr>
            <a:picLocks noGrp="1" noChangeAspect="1"/>
          </p:cNvPicPr>
          <p:nvPr>
            <p:ph idx="1"/>
          </p:nvPr>
        </p:nvPicPr>
        <p:blipFill>
          <a:blip r:embed="rId2"/>
          <a:stretch>
            <a:fillRect/>
          </a:stretch>
        </p:blipFill>
        <p:spPr>
          <a:xfrm>
            <a:off x="5005858" y="870550"/>
            <a:ext cx="4514883" cy="2600344"/>
          </a:xfrm>
          <a:prstGeom prst="rect">
            <a:avLst/>
          </a:prstGeom>
        </p:spPr>
      </p:pic>
      <p:pic>
        <p:nvPicPr>
          <p:cNvPr id="6" name="图片 5"/>
          <p:cNvPicPr>
            <a:picLocks noChangeAspect="1"/>
          </p:cNvPicPr>
          <p:nvPr/>
        </p:nvPicPr>
        <p:blipFill>
          <a:blip r:embed="rId3"/>
          <a:stretch>
            <a:fillRect/>
          </a:stretch>
        </p:blipFill>
        <p:spPr>
          <a:xfrm>
            <a:off x="391470" y="955329"/>
            <a:ext cx="4348194" cy="2609869"/>
          </a:xfrm>
          <a:prstGeom prst="rect">
            <a:avLst/>
          </a:prstGeom>
        </p:spPr>
      </p:pic>
      <p:pic>
        <p:nvPicPr>
          <p:cNvPr id="9" name="图片 8"/>
          <p:cNvPicPr>
            <a:picLocks noChangeAspect="1"/>
          </p:cNvPicPr>
          <p:nvPr/>
        </p:nvPicPr>
        <p:blipFill>
          <a:blip r:embed="rId4"/>
          <a:stretch>
            <a:fillRect/>
          </a:stretch>
        </p:blipFill>
        <p:spPr>
          <a:xfrm>
            <a:off x="795811" y="3668144"/>
            <a:ext cx="10032267" cy="2850930"/>
          </a:xfrm>
          <a:prstGeom prst="rect">
            <a:avLst/>
          </a:prstGeom>
        </p:spPr>
      </p:pic>
    </p:spTree>
    <p:extLst>
      <p:ext uri="{BB962C8B-B14F-4D97-AF65-F5344CB8AC3E}">
        <p14:creationId xmlns:p14="http://schemas.microsoft.com/office/powerpoint/2010/main" val="609813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1021"/>
            <a:ext cx="10515600" cy="1325563"/>
          </a:xfrm>
        </p:spPr>
        <p:txBody>
          <a:bodyPr>
            <a:normAutofit/>
          </a:bodyPr>
          <a:lstStyle/>
          <a:p>
            <a:r>
              <a:rPr lang="en-US" altLang="zh-CN" sz="2400" b="1" dirty="0" smtClean="0">
                <a:solidFill>
                  <a:schemeClr val="accent1"/>
                </a:solidFill>
                <a:latin typeface="+mn-lt"/>
                <a:ea typeface="+mn-ea"/>
                <a:cs typeface="+mn-cs"/>
              </a:rPr>
              <a:t>Q S T P detector</a:t>
            </a:r>
            <a:endParaRPr lang="zh-CN" altLang="en-US" sz="2400" b="1" dirty="0">
              <a:solidFill>
                <a:schemeClr val="accent1"/>
              </a:solidFill>
              <a:latin typeface="+mn-lt"/>
              <a:ea typeface="+mn-ea"/>
              <a:cs typeface="+mn-cs"/>
            </a:endParaRPr>
          </a:p>
        </p:txBody>
      </p:sp>
      <p:pic>
        <p:nvPicPr>
          <p:cNvPr id="3" name="图片 2"/>
          <p:cNvPicPr>
            <a:picLocks noChangeAspect="1"/>
          </p:cNvPicPr>
          <p:nvPr/>
        </p:nvPicPr>
        <p:blipFill>
          <a:blip r:embed="rId2"/>
          <a:stretch>
            <a:fillRect/>
          </a:stretch>
        </p:blipFill>
        <p:spPr>
          <a:xfrm>
            <a:off x="619926" y="757238"/>
            <a:ext cx="4423852" cy="2556105"/>
          </a:xfrm>
          <a:prstGeom prst="rect">
            <a:avLst/>
          </a:prstGeom>
        </p:spPr>
      </p:pic>
      <p:pic>
        <p:nvPicPr>
          <p:cNvPr id="5" name="图片 4"/>
          <p:cNvPicPr>
            <a:picLocks noChangeAspect="1"/>
          </p:cNvPicPr>
          <p:nvPr/>
        </p:nvPicPr>
        <p:blipFill>
          <a:blip r:embed="rId3"/>
          <a:stretch>
            <a:fillRect/>
          </a:stretch>
        </p:blipFill>
        <p:spPr>
          <a:xfrm>
            <a:off x="6317505" y="803496"/>
            <a:ext cx="4086065" cy="2509847"/>
          </a:xfrm>
          <a:prstGeom prst="rect">
            <a:avLst/>
          </a:prstGeom>
        </p:spPr>
      </p:pic>
      <p:pic>
        <p:nvPicPr>
          <p:cNvPr id="8" name="图片 7"/>
          <p:cNvPicPr>
            <a:picLocks noChangeAspect="1"/>
          </p:cNvPicPr>
          <p:nvPr/>
        </p:nvPicPr>
        <p:blipFill>
          <a:blip r:embed="rId4"/>
          <a:stretch>
            <a:fillRect/>
          </a:stretch>
        </p:blipFill>
        <p:spPr>
          <a:xfrm>
            <a:off x="358134" y="3602543"/>
            <a:ext cx="4861818" cy="2711868"/>
          </a:xfrm>
          <a:prstGeom prst="rect">
            <a:avLst/>
          </a:prstGeom>
        </p:spPr>
      </p:pic>
      <p:pic>
        <p:nvPicPr>
          <p:cNvPr id="10" name="图片 9"/>
          <p:cNvPicPr>
            <a:picLocks noChangeAspect="1"/>
          </p:cNvPicPr>
          <p:nvPr/>
        </p:nvPicPr>
        <p:blipFill>
          <a:blip r:embed="rId5"/>
          <a:stretch>
            <a:fillRect/>
          </a:stretch>
        </p:blipFill>
        <p:spPr>
          <a:xfrm>
            <a:off x="5552222" y="3313343"/>
            <a:ext cx="5287353" cy="3107337"/>
          </a:xfrm>
          <a:prstGeom prst="rect">
            <a:avLst/>
          </a:prstGeom>
        </p:spPr>
      </p:pic>
    </p:spTree>
    <p:extLst>
      <p:ext uri="{BB962C8B-B14F-4D97-AF65-F5344CB8AC3E}">
        <p14:creationId xmlns:p14="http://schemas.microsoft.com/office/powerpoint/2010/main" val="3574523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1021"/>
            <a:ext cx="10515600" cy="1325563"/>
          </a:xfrm>
        </p:spPr>
        <p:txBody>
          <a:bodyPr>
            <a:normAutofit/>
          </a:bodyPr>
          <a:lstStyle/>
          <a:p>
            <a:r>
              <a:rPr lang="en-US" altLang="zh-CN" sz="2400" b="1" dirty="0" smtClean="0">
                <a:solidFill>
                  <a:schemeClr val="accent1"/>
                </a:solidFill>
                <a:latin typeface="+mn-lt"/>
                <a:ea typeface="+mn-ea"/>
                <a:cs typeface="+mn-cs"/>
              </a:rPr>
              <a:t>Centerwave Features</a:t>
            </a:r>
            <a:endParaRPr lang="zh-CN" altLang="en-US" sz="2400" b="1" dirty="0">
              <a:solidFill>
                <a:schemeClr val="accent1"/>
              </a:solidFill>
              <a:latin typeface="+mn-lt"/>
              <a:ea typeface="+mn-ea"/>
              <a:cs typeface="+mn-cs"/>
            </a:endParaRPr>
          </a:p>
        </p:txBody>
      </p:sp>
      <p:sp>
        <p:nvSpPr>
          <p:cNvPr id="4" name="文本框 3"/>
          <p:cNvSpPr txBox="1"/>
          <p:nvPr/>
        </p:nvSpPr>
        <p:spPr>
          <a:xfrm>
            <a:off x="1077902" y="1023401"/>
            <a:ext cx="8859385" cy="1477328"/>
          </a:xfrm>
          <a:prstGeom prst="rect">
            <a:avLst/>
          </a:prstGeom>
          <a:noFill/>
        </p:spPr>
        <p:txBody>
          <a:bodyPr wrap="square" rtlCol="0">
            <a:spAutoFit/>
          </a:bodyPr>
          <a:lstStyle/>
          <a:p>
            <a:r>
              <a:rPr lang="en-US" altLang="zh-CN" b="1" dirty="0" smtClean="0"/>
              <a:t>On </a:t>
            </a:r>
            <a:r>
              <a:rPr lang="en-US" altLang="zh-CN" b="1" dirty="0"/>
              <a:t>the one hand, </a:t>
            </a:r>
            <a:r>
              <a:rPr lang="en-US" altLang="zh-CN" dirty="0" smtClean="0"/>
              <a:t>we observe that some of misclassified samples are contaminated by noises. Since the ECG data is not much so long, noise filters can not handle it well. </a:t>
            </a:r>
          </a:p>
          <a:p>
            <a:r>
              <a:rPr lang="en-US" altLang="zh-CN" b="1" dirty="0"/>
              <a:t>On the other hand</a:t>
            </a:r>
            <a:r>
              <a:rPr lang="en-US" altLang="zh-CN" dirty="0" smtClean="0"/>
              <a:t>, some classes are controlled by the morphology of the wave, not the overall rhythm. Find and analyze the representative wave directly would give better performance. </a:t>
            </a:r>
            <a:endParaRPr lang="zh-CN" altLang="en-US" dirty="0"/>
          </a:p>
        </p:txBody>
      </p:sp>
      <p:pic>
        <p:nvPicPr>
          <p:cNvPr id="6" name="图片 5"/>
          <p:cNvPicPr>
            <a:picLocks noChangeAspect="1"/>
          </p:cNvPicPr>
          <p:nvPr/>
        </p:nvPicPr>
        <p:blipFill>
          <a:blip r:embed="rId2"/>
          <a:stretch>
            <a:fillRect/>
          </a:stretch>
        </p:blipFill>
        <p:spPr>
          <a:xfrm>
            <a:off x="98120" y="2672331"/>
            <a:ext cx="5594172" cy="3506336"/>
          </a:xfrm>
          <a:prstGeom prst="rect">
            <a:avLst/>
          </a:prstGeom>
        </p:spPr>
      </p:pic>
      <p:sp>
        <p:nvSpPr>
          <p:cNvPr id="7" name="矩形 6"/>
          <p:cNvSpPr/>
          <p:nvPr/>
        </p:nvSpPr>
        <p:spPr>
          <a:xfrm>
            <a:off x="2488864" y="2749256"/>
            <a:ext cx="405727" cy="3076259"/>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pic>
        <p:nvPicPr>
          <p:cNvPr id="9" name="图片 8"/>
          <p:cNvPicPr>
            <a:picLocks noChangeAspect="1"/>
          </p:cNvPicPr>
          <p:nvPr/>
        </p:nvPicPr>
        <p:blipFill>
          <a:blip r:embed="rId3"/>
          <a:stretch>
            <a:fillRect/>
          </a:stretch>
        </p:blipFill>
        <p:spPr>
          <a:xfrm>
            <a:off x="6182072" y="2500729"/>
            <a:ext cx="4891622" cy="3410392"/>
          </a:xfrm>
          <a:prstGeom prst="rect">
            <a:avLst/>
          </a:prstGeom>
        </p:spPr>
      </p:pic>
    </p:spTree>
    <p:extLst>
      <p:ext uri="{BB962C8B-B14F-4D97-AF65-F5344CB8AC3E}">
        <p14:creationId xmlns:p14="http://schemas.microsoft.com/office/powerpoint/2010/main" val="28909575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883</Words>
  <Application>Microsoft Office PowerPoint</Application>
  <PresentationFormat>宽屏</PresentationFormat>
  <Paragraphs>36</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ENCASE:an Ensemble Clssifier for ECG Classification Using Expert Features and Deep Neural Net works</vt:lpstr>
      <vt:lpstr>PowerPoint 演示文稿</vt:lpstr>
      <vt:lpstr>PowerPoint 演示文稿</vt:lpstr>
      <vt:lpstr>特征提取 </vt:lpstr>
      <vt:lpstr>Expert Features </vt:lpstr>
      <vt:lpstr>PowerPoint 演示文稿</vt:lpstr>
      <vt:lpstr>R peak detector</vt:lpstr>
      <vt:lpstr>Q S T P detector</vt:lpstr>
      <vt:lpstr>Centerwave Features</vt:lpstr>
      <vt:lpstr>Deep Features</vt:lpstr>
      <vt:lpstr>Framework &amp; Features importance</vt:lpstr>
      <vt:lpstr>Performance</vt:lpstr>
      <vt:lpstr>Improvement</vt:lpstr>
      <vt:lpstr>One VS Rest</vt:lpstr>
      <vt:lpstr>Features for STE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ENCASE:an Ensemble Clssifier for ECG Classification Using Expert Features and Deep Neural Net works</dc:title>
  <dc:creator>韩 昊辰</dc:creator>
  <cp:lastModifiedBy>韩 昊辰</cp:lastModifiedBy>
  <cp:revision>31</cp:revision>
  <dcterms:created xsi:type="dcterms:W3CDTF">2020-05-19T02:37:02Z</dcterms:created>
  <dcterms:modified xsi:type="dcterms:W3CDTF">2020-05-19T13:20:49Z</dcterms:modified>
</cp:coreProperties>
</file>