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6" r:id="rId2"/>
  </p:sldMasterIdLst>
  <p:notesMasterIdLst>
    <p:notesMasterId r:id="rId15"/>
  </p:notesMasterIdLst>
  <p:sldIdLst>
    <p:sldId id="620" r:id="rId3"/>
    <p:sldId id="621" r:id="rId4"/>
    <p:sldId id="622" r:id="rId5"/>
    <p:sldId id="623" r:id="rId6"/>
    <p:sldId id="624" r:id="rId7"/>
    <p:sldId id="631" r:id="rId8"/>
    <p:sldId id="625" r:id="rId9"/>
    <p:sldId id="626" r:id="rId10"/>
    <p:sldId id="635" r:id="rId11"/>
    <p:sldId id="634" r:id="rId12"/>
    <p:sldId id="632" r:id="rId13"/>
    <p:sldId id="636" r:id="rId1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pos="5647" userDrawn="1">
          <p15:clr>
            <a:srgbClr val="A4A3A4"/>
          </p15:clr>
        </p15:guide>
        <p15:guide id="3" pos="5692" userDrawn="1">
          <p15:clr>
            <a:srgbClr val="A4A3A4"/>
          </p15:clr>
        </p15:guide>
        <p15:guide id="5" orient="horz" pos="3072" userDrawn="1">
          <p15:clr>
            <a:srgbClr val="A4A3A4"/>
          </p15:clr>
        </p15:guide>
        <p15:guide id="6" pos="113" userDrawn="1">
          <p15:clr>
            <a:srgbClr val="A4A3A4"/>
          </p15:clr>
        </p15:guide>
        <p15:guide id="7" pos="2880" userDrawn="1">
          <p15:clr>
            <a:srgbClr val="A4A3A4"/>
          </p15:clr>
        </p15:guide>
        <p15:guide id="8" pos="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735"/>
    <a:srgbClr val="C0504D"/>
    <a:srgbClr val="0F5BAC"/>
    <a:srgbClr val="FFFFFF"/>
    <a:srgbClr val="2667A4"/>
    <a:srgbClr val="487DB1"/>
    <a:srgbClr val="9A0000"/>
    <a:srgbClr val="D9D9D9"/>
    <a:srgbClr val="262626"/>
    <a:srgbClr val="A24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65257" autoAdjust="0"/>
  </p:normalViewPr>
  <p:slideViewPr>
    <p:cSldViewPr showGuides="1">
      <p:cViewPr varScale="1">
        <p:scale>
          <a:sx n="147" d="100"/>
          <a:sy n="147" d="100"/>
        </p:scale>
        <p:origin x="1396" y="84"/>
      </p:cViewPr>
      <p:guideLst>
        <p:guide pos="5647"/>
        <p:guide pos="5692"/>
        <p:guide orient="horz" pos="3072"/>
        <p:guide pos="113"/>
        <p:guide pos="2880"/>
        <p:guide pos="68"/>
      </p:guideLst>
    </p:cSldViewPr>
  </p:slideViewPr>
  <p:notesTextViewPr>
    <p:cViewPr>
      <p:scale>
        <a:sx n="100" d="100"/>
        <a:sy n="100" d="100"/>
      </p:scale>
      <p:origin x="0" y="0"/>
    </p:cViewPr>
  </p:notesTextViewPr>
  <p:sorterViewPr>
    <p:cViewPr varScale="1">
      <p:scale>
        <a:sx n="100" d="100"/>
        <a:sy n="100" d="100"/>
      </p:scale>
      <p:origin x="0" y="-16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4FC02-86CE-4767-8D66-223F851F1FD7}"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3E9F0-815A-4E28-8EE5-4071F141C68F}" type="slidenum">
              <a:rPr lang="zh-CN" altLang="en-US" smtClean="0"/>
              <a:t>‹#›</a:t>
            </a:fld>
            <a:endParaRPr lang="zh-CN" altLang="en-US"/>
          </a:p>
        </p:txBody>
      </p:sp>
    </p:spTree>
    <p:extLst>
      <p:ext uri="{BB962C8B-B14F-4D97-AF65-F5344CB8AC3E}">
        <p14:creationId xmlns:p14="http://schemas.microsoft.com/office/powerpoint/2010/main" val="2121886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1</a:t>
            </a:fld>
            <a:endParaRPr lang="zh-CN" altLang="en-US"/>
          </a:p>
        </p:txBody>
      </p:sp>
    </p:spTree>
    <p:extLst>
      <p:ext uri="{BB962C8B-B14F-4D97-AF65-F5344CB8AC3E}">
        <p14:creationId xmlns:p14="http://schemas.microsoft.com/office/powerpoint/2010/main" val="185159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10</a:t>
            </a:fld>
            <a:endParaRPr lang="zh-CN" altLang="en-US"/>
          </a:p>
        </p:txBody>
      </p:sp>
    </p:spTree>
    <p:extLst>
      <p:ext uri="{BB962C8B-B14F-4D97-AF65-F5344CB8AC3E}">
        <p14:creationId xmlns:p14="http://schemas.microsoft.com/office/powerpoint/2010/main" val="3572078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11</a:t>
            </a:fld>
            <a:endParaRPr lang="zh-CN" altLang="en-US"/>
          </a:p>
        </p:txBody>
      </p:sp>
    </p:spTree>
    <p:extLst>
      <p:ext uri="{BB962C8B-B14F-4D97-AF65-F5344CB8AC3E}">
        <p14:creationId xmlns:p14="http://schemas.microsoft.com/office/powerpoint/2010/main" val="287693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12</a:t>
            </a:fld>
            <a:endParaRPr lang="zh-CN" altLang="en-US"/>
          </a:p>
        </p:txBody>
      </p:sp>
    </p:spTree>
    <p:extLst>
      <p:ext uri="{BB962C8B-B14F-4D97-AF65-F5344CB8AC3E}">
        <p14:creationId xmlns:p14="http://schemas.microsoft.com/office/powerpoint/2010/main" val="170692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D313E9F0-815A-4E28-8EE5-4071F141C68F}" type="slidenum">
              <a:rPr lang="zh-CN" altLang="en-US" smtClean="0"/>
              <a:t>2</a:t>
            </a:fld>
            <a:endParaRPr lang="zh-CN" altLang="en-US"/>
          </a:p>
        </p:txBody>
      </p:sp>
    </p:spTree>
    <p:extLst>
      <p:ext uri="{BB962C8B-B14F-4D97-AF65-F5344CB8AC3E}">
        <p14:creationId xmlns:p14="http://schemas.microsoft.com/office/powerpoint/2010/main" val="271009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3</a:t>
            </a:fld>
            <a:endParaRPr lang="zh-CN" altLang="en-US"/>
          </a:p>
        </p:txBody>
      </p:sp>
    </p:spTree>
    <p:extLst>
      <p:ext uri="{BB962C8B-B14F-4D97-AF65-F5344CB8AC3E}">
        <p14:creationId xmlns:p14="http://schemas.microsoft.com/office/powerpoint/2010/main" val="145823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4</a:t>
            </a:fld>
            <a:endParaRPr lang="zh-CN" altLang="en-US"/>
          </a:p>
        </p:txBody>
      </p:sp>
    </p:spTree>
    <p:extLst>
      <p:ext uri="{BB962C8B-B14F-4D97-AF65-F5344CB8AC3E}">
        <p14:creationId xmlns:p14="http://schemas.microsoft.com/office/powerpoint/2010/main" val="282651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5</a:t>
            </a:fld>
            <a:endParaRPr lang="zh-CN" altLang="en-US"/>
          </a:p>
        </p:txBody>
      </p:sp>
    </p:spTree>
    <p:extLst>
      <p:ext uri="{BB962C8B-B14F-4D97-AF65-F5344CB8AC3E}">
        <p14:creationId xmlns:p14="http://schemas.microsoft.com/office/powerpoint/2010/main" val="299558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6</a:t>
            </a:fld>
            <a:endParaRPr lang="zh-CN" altLang="en-US"/>
          </a:p>
        </p:txBody>
      </p:sp>
    </p:spTree>
    <p:extLst>
      <p:ext uri="{BB962C8B-B14F-4D97-AF65-F5344CB8AC3E}">
        <p14:creationId xmlns:p14="http://schemas.microsoft.com/office/powerpoint/2010/main" val="159928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7</a:t>
            </a:fld>
            <a:endParaRPr lang="zh-CN" altLang="en-US"/>
          </a:p>
        </p:txBody>
      </p:sp>
    </p:spTree>
    <p:extLst>
      <p:ext uri="{BB962C8B-B14F-4D97-AF65-F5344CB8AC3E}">
        <p14:creationId xmlns:p14="http://schemas.microsoft.com/office/powerpoint/2010/main" val="220516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313E9F0-815A-4E28-8EE5-4071F141C68F}" type="slidenum">
              <a:rPr lang="zh-CN" altLang="en-US" smtClean="0"/>
              <a:t>8</a:t>
            </a:fld>
            <a:endParaRPr lang="zh-CN" altLang="en-US"/>
          </a:p>
        </p:txBody>
      </p:sp>
    </p:spTree>
    <p:extLst>
      <p:ext uri="{BB962C8B-B14F-4D97-AF65-F5344CB8AC3E}">
        <p14:creationId xmlns:p14="http://schemas.microsoft.com/office/powerpoint/2010/main" val="211857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D313E9F0-815A-4E28-8EE5-4071F141C68F}" type="slidenum">
              <a:rPr lang="zh-CN" altLang="en-US" smtClean="0"/>
              <a:t>9</a:t>
            </a:fld>
            <a:endParaRPr lang="zh-CN" altLang="en-US"/>
          </a:p>
        </p:txBody>
      </p:sp>
    </p:spTree>
    <p:extLst>
      <p:ext uri="{BB962C8B-B14F-4D97-AF65-F5344CB8AC3E}">
        <p14:creationId xmlns:p14="http://schemas.microsoft.com/office/powerpoint/2010/main" val="22651684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498521" y="51470"/>
            <a:ext cx="2640632" cy="675555"/>
          </a:xfrm>
          <a:prstGeom prst="rect">
            <a:avLst/>
          </a:prstGeom>
          <a:solidFill>
            <a:srgbClr val="26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p:cNvPicPr>
            <a:picLocks/>
          </p:cNvPicPr>
          <p:nvPr userDrawn="1"/>
        </p:nvPicPr>
        <p:blipFill rotWithShape="1">
          <a:blip r:embed="rId2" cstate="print">
            <a:clrChange>
              <a:clrFrom>
                <a:srgbClr val="000000">
                  <a:alpha val="0"/>
                </a:srgbClr>
              </a:clrFrom>
              <a:clrTo>
                <a:srgbClr val="000000">
                  <a:alpha val="0"/>
                </a:srgbClr>
              </a:clrTo>
            </a:clrChange>
            <a:biLevel thresh="25000"/>
            <a:extLst>
              <a:ext uri="{BEBA8EAE-BF5A-486C-A8C5-ECC9F3942E4B}">
                <a14:imgProps xmlns:a14="http://schemas.microsoft.com/office/drawing/2010/main">
                  <a14:imgLayer r:embed="rId3">
                    <a14:imgEffect>
                      <a14:colorTemperature colorTemp="15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2"/>
          <a:stretch>
            <a:fillRect/>
          </a:stretch>
        </p:blipFill>
        <p:spPr>
          <a:xfrm>
            <a:off x="6484542" y="32621"/>
            <a:ext cx="2411363" cy="704921"/>
          </a:xfrm>
          <a:prstGeom prst="rect">
            <a:avLst/>
          </a:prstGeom>
        </p:spPr>
      </p:pic>
      <p:sp>
        <p:nvSpPr>
          <p:cNvPr id="3" name="矩形 2"/>
          <p:cNvSpPr/>
          <p:nvPr userDrawn="1"/>
        </p:nvSpPr>
        <p:spPr>
          <a:xfrm>
            <a:off x="1979712" y="1796"/>
            <a:ext cx="3096344" cy="666921"/>
          </a:xfrm>
          <a:prstGeom prst="rect">
            <a:avLst/>
          </a:prstGeom>
          <a:solidFill>
            <a:srgbClr val="26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矩形 6"/>
          <p:cNvSpPr/>
          <p:nvPr userDrawn="1"/>
        </p:nvSpPr>
        <p:spPr>
          <a:xfrm>
            <a:off x="0" y="777194"/>
            <a:ext cx="9144000" cy="4366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45614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229624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1552738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205669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399567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383879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1662742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1605634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3228686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3917314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6498521" y="51470"/>
            <a:ext cx="2640632" cy="675555"/>
          </a:xfrm>
          <a:prstGeom prst="rect">
            <a:avLst/>
          </a:prstGeom>
          <a:solidFill>
            <a:srgbClr val="26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p:cNvPicPr>
            <a:picLocks/>
          </p:cNvPicPr>
          <p:nvPr userDrawn="1"/>
        </p:nvPicPr>
        <p:blipFill rotWithShape="1">
          <a:blip r:embed="rId2" cstate="print">
            <a:clrChange>
              <a:clrFrom>
                <a:srgbClr val="000000">
                  <a:alpha val="0"/>
                </a:srgbClr>
              </a:clrFrom>
              <a:clrTo>
                <a:srgbClr val="000000">
                  <a:alpha val="0"/>
                </a:srgbClr>
              </a:clrTo>
            </a:clrChange>
            <a:biLevel thresh="25000"/>
            <a:extLst>
              <a:ext uri="{BEBA8EAE-BF5A-486C-A8C5-ECC9F3942E4B}">
                <a14:imgProps xmlns:a14="http://schemas.microsoft.com/office/drawing/2010/main">
                  <a14:imgLayer r:embed="rId3">
                    <a14:imgEffect>
                      <a14:colorTemperature colorTemp="15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2"/>
          <a:stretch>
            <a:fillRect/>
          </a:stretch>
        </p:blipFill>
        <p:spPr>
          <a:xfrm>
            <a:off x="6484542" y="32621"/>
            <a:ext cx="2411363" cy="704921"/>
          </a:xfrm>
          <a:prstGeom prst="rect">
            <a:avLst/>
          </a:prstGeom>
        </p:spPr>
      </p:pic>
      <p:sp>
        <p:nvSpPr>
          <p:cNvPr id="3" name="矩形 2"/>
          <p:cNvSpPr/>
          <p:nvPr userDrawn="1"/>
        </p:nvSpPr>
        <p:spPr>
          <a:xfrm>
            <a:off x="1979712" y="1796"/>
            <a:ext cx="3096344" cy="666921"/>
          </a:xfrm>
          <a:prstGeom prst="rect">
            <a:avLst/>
          </a:prstGeom>
          <a:solidFill>
            <a:srgbClr val="26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矩形 6"/>
          <p:cNvSpPr/>
          <p:nvPr userDrawn="1"/>
        </p:nvSpPr>
        <p:spPr>
          <a:xfrm>
            <a:off x="0" y="777194"/>
            <a:ext cx="9144000" cy="4366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2368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10375C6-27C2-4236-8602-9B6C4437843D}" type="datetimeFigureOut">
              <a:rPr lang="zh-CN" altLang="en-US"/>
              <a:pPr>
                <a:defRPr/>
              </a:pPr>
              <a:t>2020/9/22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EFD4DFD-4F0A-48EB-B820-8A8D4173F895}" type="slidenum">
              <a:rPr lang="zh-CN" altLang="en-US"/>
              <a:pPr/>
              <a:t>‹#›</a:t>
            </a:fld>
            <a:endParaRPr lang="zh-CN" altLang="en-US"/>
          </a:p>
        </p:txBody>
      </p:sp>
    </p:spTree>
    <p:extLst>
      <p:ext uri="{BB962C8B-B14F-4D97-AF65-F5344CB8AC3E}">
        <p14:creationId xmlns:p14="http://schemas.microsoft.com/office/powerpoint/2010/main" val="2146452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6498521" y="51470"/>
            <a:ext cx="2640632" cy="675555"/>
          </a:xfrm>
          <a:prstGeom prst="rect">
            <a:avLst/>
          </a:prstGeom>
          <a:solidFill>
            <a:srgbClr val="26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4" name="图片 13"/>
          <p:cNvPicPr>
            <a:picLocks/>
          </p:cNvPicPr>
          <p:nvPr userDrawn="1"/>
        </p:nvPicPr>
        <p:blipFill rotWithShape="1">
          <a:blip r:embed="rId2" cstate="print">
            <a:clrChange>
              <a:clrFrom>
                <a:srgbClr val="000000">
                  <a:alpha val="0"/>
                </a:srgbClr>
              </a:clrFrom>
              <a:clrTo>
                <a:srgbClr val="000000">
                  <a:alpha val="0"/>
                </a:srgbClr>
              </a:clrTo>
            </a:clrChange>
            <a:biLevel thresh="25000"/>
            <a:extLst>
              <a:ext uri="{BEBA8EAE-BF5A-486C-A8C5-ECC9F3942E4B}">
                <a14:imgProps xmlns:a14="http://schemas.microsoft.com/office/drawing/2010/main">
                  <a14:imgLayer r:embed="rId3">
                    <a14:imgEffect>
                      <a14:colorTemperature colorTemp="15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2"/>
          <a:stretch>
            <a:fillRect/>
          </a:stretch>
        </p:blipFill>
        <p:spPr>
          <a:xfrm>
            <a:off x="6484542" y="32621"/>
            <a:ext cx="2411363" cy="704921"/>
          </a:xfrm>
          <a:prstGeom prst="rect">
            <a:avLst/>
          </a:prstGeom>
        </p:spPr>
      </p:pic>
      <p:sp>
        <p:nvSpPr>
          <p:cNvPr id="3" name="矩形 2"/>
          <p:cNvSpPr/>
          <p:nvPr userDrawn="1"/>
        </p:nvSpPr>
        <p:spPr>
          <a:xfrm>
            <a:off x="1979712" y="1796"/>
            <a:ext cx="3096344" cy="666921"/>
          </a:xfrm>
          <a:prstGeom prst="rect">
            <a:avLst/>
          </a:prstGeom>
          <a:solidFill>
            <a:srgbClr val="266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矩形 6"/>
          <p:cNvSpPr/>
          <p:nvPr userDrawn="1"/>
        </p:nvSpPr>
        <p:spPr>
          <a:xfrm>
            <a:off x="0" y="777194"/>
            <a:ext cx="9144000" cy="4366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279944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8E76553-6A03-4707-943E-CAEA14CD104B}" type="datetimeFigureOut">
              <a:rPr lang="zh-CN" altLang="en-US"/>
              <a:pPr>
                <a:defRPr/>
              </a:pPr>
              <a:t>2020/9/22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5060BAF4-CA50-48E9-8F47-E683EFB93784}" type="slidenum">
              <a:rPr lang="zh-CN" altLang="en-US"/>
              <a:pPr/>
              <a:t>‹#›</a:t>
            </a:fld>
            <a:endParaRPr lang="zh-CN" altLang="en-US"/>
          </a:p>
        </p:txBody>
      </p:sp>
    </p:spTree>
    <p:extLst>
      <p:ext uri="{BB962C8B-B14F-4D97-AF65-F5344CB8AC3E}">
        <p14:creationId xmlns:p14="http://schemas.microsoft.com/office/powerpoint/2010/main" val="143720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82FF318-4A89-482F-A41B-1A3608056ECA}" type="datetimeFigureOut">
              <a:rPr lang="zh-CN" altLang="en-US"/>
              <a:pPr>
                <a:defRPr/>
              </a:pPr>
              <a:t>2020/9/22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F253E1E-65F3-47F4-AC23-7C5D1756545C}" type="slidenum">
              <a:rPr lang="zh-CN" altLang="en-US"/>
              <a:pPr/>
              <a:t>‹#›</a:t>
            </a:fld>
            <a:endParaRPr lang="zh-CN" altLang="en-US"/>
          </a:p>
        </p:txBody>
      </p:sp>
    </p:spTree>
    <p:extLst>
      <p:ext uri="{BB962C8B-B14F-4D97-AF65-F5344CB8AC3E}">
        <p14:creationId xmlns:p14="http://schemas.microsoft.com/office/powerpoint/2010/main" val="110220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2020/9/22</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1198542958"/>
      </p:ext>
    </p:extLst>
  </p:cSld>
  <p:clrMapOvr>
    <a:masterClrMapping/>
  </p:clrMapOvr>
  <p:transition spd="slow" advClick="0" advTm="200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微软雅黑"/>
                <a:cs typeface="微软雅黑"/>
              </a:defRPr>
            </a:lvl1pPr>
          </a:lstStyle>
          <a:p>
            <a:endParaRPr/>
          </a:p>
        </p:txBody>
      </p:sp>
      <p:sp>
        <p:nvSpPr>
          <p:cNvPr id="3" name="Holder 3"/>
          <p:cNvSpPr>
            <a:spLocks noGrp="1"/>
          </p:cNvSpPr>
          <p:nvPr>
            <p:ph sz="half" idx="2"/>
          </p:nvPr>
        </p:nvSpPr>
        <p:spPr>
          <a:xfrm>
            <a:off x="1780032" y="1179861"/>
            <a:ext cx="2536508" cy="276999"/>
          </a:xfrm>
          <a:prstGeom prst="rect">
            <a:avLst/>
          </a:prstGeom>
        </p:spPr>
        <p:txBody>
          <a:bodyPr wrap="square" lIns="0" tIns="0" rIns="0" bIns="0">
            <a:spAutoFit/>
          </a:bodyPr>
          <a:lstStyle>
            <a:lvl1pPr>
              <a:defRPr sz="1800" b="0" i="0">
                <a:solidFill>
                  <a:srgbClr val="07080A"/>
                </a:solidFill>
                <a:latin typeface="微软雅黑"/>
                <a:cs typeface="微软雅黑"/>
              </a:defRPr>
            </a:lvl1pPr>
          </a:lstStyle>
          <a:p>
            <a:endParaRPr/>
          </a:p>
        </p:txBody>
      </p:sp>
      <p:sp>
        <p:nvSpPr>
          <p:cNvPr id="4" name="Holder 4"/>
          <p:cNvSpPr>
            <a:spLocks noGrp="1"/>
          </p:cNvSpPr>
          <p:nvPr>
            <p:ph sz="half" idx="3"/>
          </p:nvPr>
        </p:nvSpPr>
        <p:spPr>
          <a:xfrm>
            <a:off x="5015103" y="1179861"/>
            <a:ext cx="2428399" cy="276999"/>
          </a:xfrm>
          <a:prstGeom prst="rect">
            <a:avLst/>
          </a:prstGeom>
        </p:spPr>
        <p:txBody>
          <a:bodyPr wrap="square" lIns="0" tIns="0" rIns="0" bIns="0">
            <a:spAutoFit/>
          </a:bodyPr>
          <a:lstStyle>
            <a:lvl1pPr>
              <a:defRPr sz="1800" b="0" i="0">
                <a:solidFill>
                  <a:srgbClr val="07080A"/>
                </a:solidFill>
                <a:latin typeface="微软雅黑"/>
                <a:cs typeface="微软雅黑"/>
              </a:defRPr>
            </a:lvl1pPr>
          </a:lstStyle>
          <a:p>
            <a:endParaRPr/>
          </a:p>
        </p:txBody>
      </p:sp>
      <p:sp>
        <p:nvSpPr>
          <p:cNvPr id="5" name="Holder 5"/>
          <p:cNvSpPr>
            <a:spLocks noGrp="1"/>
          </p:cNvSpPr>
          <p:nvPr>
            <p:ph type="ftr" sz="quarter" idx="5"/>
          </p:nvPr>
        </p:nvSpPr>
        <p:spPr/>
        <p:txBody>
          <a:bodyPr lIns="0" tIns="0" rIns="0" bIns="0"/>
          <a:lstStyle>
            <a:lvl1pPr>
              <a:defRPr sz="1500" b="0" i="0">
                <a:solidFill>
                  <a:schemeClr val="tx1"/>
                </a:solidFill>
                <a:latin typeface="微软雅黑"/>
                <a:cs typeface="微软雅黑"/>
              </a:defRPr>
            </a:lvl1pPr>
          </a:lstStyle>
          <a:p>
            <a:pPr marL="9525">
              <a:spcBef>
                <a:spcPts val="161"/>
              </a:spcBef>
            </a:pPr>
            <a:r>
              <a:rPr lang="en-US" altLang="zh-CN"/>
              <a:t>Python</a:t>
            </a:r>
            <a:r>
              <a:rPr lang="zh-CN" altLang="en-US"/>
              <a:t>机器学习</a:t>
            </a:r>
            <a:r>
              <a:rPr lang="en-US" altLang="zh-CN"/>
              <a:t>-</a:t>
            </a:r>
            <a:r>
              <a:rPr lang="zh-CN" altLang="en-US"/>
              <a:t>覃秉丰</a:t>
            </a:r>
            <a:endParaRPr lang="zh-CN" alt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9/22/2020</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19050">
              <a:lnSpc>
                <a:spcPts val="1215"/>
              </a:lnSpc>
            </a:pPr>
            <a:fld id="{81D60167-4931-47E6-BA6A-407CBD079E47}" type="slidenum">
              <a:rPr lang="en-US" altLang="zh-CN" smtClean="0"/>
              <a:pPr marL="19050">
                <a:lnSpc>
                  <a:spcPts val="1215"/>
                </a:lnSpc>
              </a:pPr>
              <a:t>‹#›</a:t>
            </a:fld>
            <a:endParaRPr lang="en-US" altLang="zh-CN" dirty="0"/>
          </a:p>
        </p:txBody>
      </p:sp>
    </p:spTree>
    <p:extLst>
      <p:ext uri="{BB962C8B-B14F-4D97-AF65-F5344CB8AC3E}">
        <p14:creationId xmlns:p14="http://schemas.microsoft.com/office/powerpoint/2010/main" val="4242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defRPr sz="1500" b="0" i="0">
                <a:solidFill>
                  <a:schemeClr val="tx1"/>
                </a:solidFill>
                <a:latin typeface="微软雅黑"/>
                <a:cs typeface="微软雅黑"/>
              </a:defRPr>
            </a:lvl1pPr>
          </a:lstStyle>
          <a:p>
            <a:pPr marL="9525">
              <a:spcBef>
                <a:spcPts val="161"/>
              </a:spcBef>
            </a:pPr>
            <a:r>
              <a:rPr lang="en-US" altLang="zh-CN"/>
              <a:t>Python</a:t>
            </a:r>
            <a:r>
              <a:rPr lang="zh-CN" altLang="en-US"/>
              <a:t>机器学习</a:t>
            </a:r>
            <a:r>
              <a:rPr lang="en-US" altLang="zh-CN"/>
              <a:t>-</a:t>
            </a:r>
            <a:r>
              <a:rPr lang="zh-CN" altLang="en-US"/>
              <a:t>覃秉丰</a:t>
            </a:r>
            <a:endParaRPr lang="zh-CN" alt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9/22/2020</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19050">
              <a:lnSpc>
                <a:spcPts val="1215"/>
              </a:lnSpc>
            </a:pPr>
            <a:fld id="{81D60167-4931-47E6-BA6A-407CBD079E47}" type="slidenum">
              <a:rPr lang="en-US" altLang="zh-CN" smtClean="0"/>
              <a:pPr marL="19050">
                <a:lnSpc>
                  <a:spcPts val="1215"/>
                </a:lnSpc>
              </a:pPr>
              <a:t>‹#›</a:t>
            </a:fld>
            <a:endParaRPr lang="en-US" altLang="zh-CN" dirty="0"/>
          </a:p>
        </p:txBody>
      </p:sp>
    </p:spTree>
    <p:extLst>
      <p:ext uri="{BB962C8B-B14F-4D97-AF65-F5344CB8AC3E}">
        <p14:creationId xmlns:p14="http://schemas.microsoft.com/office/powerpoint/2010/main" val="418069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228531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D48FCD-1B89-45F1-8E9C-94D78038B73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47912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D6B853C-F0F7-4599-A771-72215FEECE29}" type="datetimeFigureOut">
              <a:rPr lang="zh-CN" altLang="en-US"/>
              <a:pPr>
                <a:defRPr/>
              </a:pPr>
              <a:t>2020/9/22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505F6E7A-56AB-4455-A24E-35971C5A00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69" r:id="rId5"/>
    <p:sldLayoutId id="2147483670" r:id="rId6"/>
    <p:sldLayoutId id="2147483671" r:id="rId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8D48FCD-1B89-45F1-8E9C-94D78038B738}" type="datetimeFigureOut">
              <a:rPr lang="zh-CN" altLang="en-US" smtClean="0"/>
              <a:t>2020/9/22</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A34B2E8-CAF4-4F81-AD44-84AEBE5BD41E}" type="slidenum">
              <a:rPr lang="zh-CN" altLang="en-US" smtClean="0"/>
              <a:t>‹#›</a:t>
            </a:fld>
            <a:endParaRPr lang="zh-CN" altLang="en-US"/>
          </a:p>
        </p:txBody>
      </p:sp>
    </p:spTree>
    <p:extLst>
      <p:ext uri="{BB962C8B-B14F-4D97-AF65-F5344CB8AC3E}">
        <p14:creationId xmlns:p14="http://schemas.microsoft.com/office/powerpoint/2010/main" val="234396798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074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Personalized</a:t>
            </a:r>
            <a:endParaRPr lang="en-US" altLang="zh-CN" sz="2099" b="1" dirty="0">
              <a:solidFill>
                <a:schemeClr val="bg1"/>
              </a:solidFill>
              <a:latin typeface="+mn-lt"/>
              <a:ea typeface="+mn-ea"/>
              <a:cs typeface="+mn-ea"/>
              <a:sym typeface="+mn-lt"/>
            </a:endParaRPr>
          </a:p>
        </p:txBody>
      </p:sp>
      <p:sp>
        <p:nvSpPr>
          <p:cNvPr id="2" name="矩形 1"/>
          <p:cNvSpPr/>
          <p:nvPr/>
        </p:nvSpPr>
        <p:spPr>
          <a:xfrm>
            <a:off x="413792" y="2859782"/>
            <a:ext cx="8316416" cy="2045112"/>
          </a:xfrm>
          <a:prstGeom prst="rect">
            <a:avLst/>
          </a:prstGeom>
        </p:spPr>
        <p:txBody>
          <a:bodyPr wrap="square">
            <a:spAutoFit/>
          </a:bodyPr>
          <a:lstStyle/>
          <a:p>
            <a:pPr marL="342900" indent="-342900">
              <a:lnSpc>
                <a:spcPts val="2200"/>
              </a:lnSpc>
              <a:buFont typeface="Wingdings" panose="05000000000000000000" pitchFamily="2" charset="2"/>
              <a:buChar char="l"/>
            </a:pPr>
            <a:r>
              <a:rPr lang="zh-CN" altLang="en-US" sz="1600" dirty="0" smtClean="0">
                <a:latin typeface="+mn-lt"/>
                <a:ea typeface="+mn-ea"/>
                <a:cs typeface="+mn-ea"/>
                <a:sym typeface="+mn-lt"/>
              </a:rPr>
              <a:t>在儿童自闭症治疗中，使用</a:t>
            </a:r>
            <a:r>
              <a:rPr lang="en-US" altLang="zh-CN" sz="1600" dirty="0" smtClean="0">
                <a:latin typeface="+mn-lt"/>
                <a:ea typeface="+mn-ea"/>
                <a:cs typeface="+mn-ea"/>
                <a:sym typeface="+mn-lt"/>
              </a:rPr>
              <a:t>ML</a:t>
            </a:r>
            <a:r>
              <a:rPr lang="zh-CN" altLang="en-US" sz="1600" dirty="0" smtClean="0">
                <a:latin typeface="+mn-lt"/>
                <a:ea typeface="+mn-ea"/>
                <a:cs typeface="+mn-ea"/>
                <a:sym typeface="+mn-lt"/>
              </a:rPr>
              <a:t>机器人可进行辅助治疗</a:t>
            </a:r>
            <a:endParaRPr lang="en-US" altLang="zh-CN" sz="1600" dirty="0" smtClean="0">
              <a:latin typeface="+mn-lt"/>
              <a:ea typeface="+mn-ea"/>
              <a:cs typeface="+mn-ea"/>
              <a:sym typeface="+mn-lt"/>
            </a:endParaRPr>
          </a:p>
          <a:p>
            <a:pPr marL="342900" indent="-342900">
              <a:lnSpc>
                <a:spcPts val="2200"/>
              </a:lnSpc>
              <a:buFont typeface="Wingdings" panose="05000000000000000000" pitchFamily="2" charset="2"/>
              <a:buChar char="l"/>
            </a:pPr>
            <a:r>
              <a:rPr lang="zh-CN" altLang="en-US" sz="1600" dirty="0" smtClean="0">
                <a:latin typeface="+mn-lt"/>
                <a:ea typeface="+mn-ea"/>
                <a:cs typeface="+mn-ea"/>
                <a:sym typeface="+mn-lt"/>
              </a:rPr>
              <a:t>开发了一种个性化的机器学习框架</a:t>
            </a:r>
            <a:r>
              <a:rPr lang="en-US" altLang="zh-CN" sz="1600" dirty="0" smtClean="0">
                <a:latin typeface="+mn-lt"/>
                <a:ea typeface="+mn-ea"/>
                <a:cs typeface="+mn-ea"/>
                <a:sym typeface="+mn-lt"/>
              </a:rPr>
              <a:t>PPA-Net</a:t>
            </a:r>
            <a:r>
              <a:rPr lang="zh-CN" altLang="en-US" sz="1600" dirty="0" smtClean="0">
                <a:latin typeface="+mn-lt"/>
                <a:ea typeface="+mn-ea"/>
                <a:cs typeface="+mn-ea"/>
                <a:sym typeface="+mn-lt"/>
              </a:rPr>
              <a:t>，用于自动感知儿童在机器人辅助自闭症治疗过程中的情感状态和参与度</a:t>
            </a:r>
            <a:endParaRPr lang="zh-CN" altLang="en-US" sz="1600" dirty="0">
              <a:latin typeface="+mn-lt"/>
              <a:ea typeface="+mn-ea"/>
              <a:cs typeface="+mn-ea"/>
              <a:sym typeface="+mn-lt"/>
            </a:endParaRPr>
          </a:p>
          <a:p>
            <a:pPr marL="342900" indent="-342900">
              <a:lnSpc>
                <a:spcPts val="2200"/>
              </a:lnSpc>
              <a:buFont typeface="Wingdings" panose="05000000000000000000" pitchFamily="2" charset="2"/>
              <a:buChar char="l"/>
            </a:pPr>
            <a:r>
              <a:rPr lang="zh-CN" altLang="en-US" sz="1600" dirty="0" smtClean="0">
                <a:latin typeface="+mn-lt"/>
                <a:ea typeface="+mn-ea"/>
                <a:cs typeface="+mn-ea"/>
                <a:sym typeface="+mn-lt"/>
              </a:rPr>
              <a:t>利用每个孩子的背景信息（人口统计学和行为评估分数）和个体特征，为每个孩子个性化我们的框架</a:t>
            </a:r>
            <a:endParaRPr lang="en-US" altLang="zh-CN" sz="1600" dirty="0" smtClean="0">
              <a:latin typeface="+mn-lt"/>
              <a:ea typeface="+mn-ea"/>
              <a:cs typeface="+mn-ea"/>
              <a:sym typeface="+mn-lt"/>
            </a:endParaRPr>
          </a:p>
          <a:p>
            <a:pPr marL="342900" indent="-342900">
              <a:lnSpc>
                <a:spcPts val="2200"/>
              </a:lnSpc>
              <a:buFont typeface="Wingdings" panose="05000000000000000000" pitchFamily="2" charset="2"/>
              <a:buChar char="l"/>
            </a:pPr>
            <a:r>
              <a:rPr lang="zh-CN" altLang="en-US" sz="1600" dirty="0" smtClean="0">
                <a:latin typeface="+mn-lt"/>
                <a:ea typeface="+mn-ea"/>
                <a:cs typeface="+mn-ea"/>
                <a:sym typeface="+mn-lt"/>
              </a:rPr>
              <a:t>在多模态（音频、视频、电生理）数据集上评估了该框架，机器人对于孩子的反应感知与专家的评估高度一致约</a:t>
            </a:r>
            <a:r>
              <a:rPr lang="en-US" altLang="zh-CN" sz="1600" dirty="0" smtClean="0">
                <a:latin typeface="+mn-lt"/>
                <a:ea typeface="+mn-ea"/>
                <a:cs typeface="+mn-ea"/>
                <a:sym typeface="+mn-lt"/>
              </a:rPr>
              <a:t>60%</a:t>
            </a:r>
            <a:r>
              <a:rPr lang="zh-CN" altLang="en-US" sz="1600" dirty="0" smtClean="0">
                <a:latin typeface="+mn-lt"/>
                <a:ea typeface="+mn-ea"/>
                <a:cs typeface="+mn-ea"/>
                <a:sym typeface="+mn-lt"/>
              </a:rPr>
              <a:t>，也优于非个性化的</a:t>
            </a:r>
            <a:r>
              <a:rPr lang="en-US" altLang="zh-CN" sz="1600" dirty="0" smtClean="0">
                <a:latin typeface="+mn-lt"/>
                <a:ea typeface="+mn-ea"/>
                <a:cs typeface="+mn-ea"/>
                <a:sym typeface="+mn-lt"/>
              </a:rPr>
              <a:t>ML</a:t>
            </a:r>
            <a:endParaRPr lang="zh-CN" altLang="en-US" sz="1600" dirty="0">
              <a:latin typeface="+mn-lt"/>
              <a:ea typeface="+mn-ea"/>
              <a:cs typeface="+mn-ea"/>
              <a:sym typeface="+mn-lt"/>
            </a:endParaRPr>
          </a:p>
        </p:txBody>
      </p:sp>
      <p:pic>
        <p:nvPicPr>
          <p:cNvPr id="8" name="图片 7"/>
          <p:cNvPicPr>
            <a:picLocks noChangeAspect="1"/>
          </p:cNvPicPr>
          <p:nvPr/>
        </p:nvPicPr>
        <p:blipFill>
          <a:blip r:embed="rId3"/>
          <a:stretch>
            <a:fillRect/>
          </a:stretch>
        </p:blipFill>
        <p:spPr>
          <a:xfrm>
            <a:off x="989856" y="843558"/>
            <a:ext cx="7164288" cy="1940665"/>
          </a:xfrm>
          <a:prstGeom prst="rect">
            <a:avLst/>
          </a:prstGeom>
        </p:spPr>
      </p:pic>
      <p:sp>
        <p:nvSpPr>
          <p:cNvPr id="9" name="矩形 8"/>
          <p:cNvSpPr/>
          <p:nvPr/>
        </p:nvSpPr>
        <p:spPr>
          <a:xfrm>
            <a:off x="7020272" y="843558"/>
            <a:ext cx="1008112" cy="288032"/>
          </a:xfrm>
          <a:prstGeom prst="rect">
            <a:avLst/>
          </a:prstGeom>
          <a:solidFill>
            <a:srgbClr val="A2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cs typeface="+mn-ea"/>
                <a:sym typeface="+mn-lt"/>
              </a:rPr>
              <a:t>IF-18.6</a:t>
            </a:r>
            <a:endParaRPr lang="zh-CN" altLang="en-US" sz="1400" dirty="0">
              <a:cs typeface="+mn-ea"/>
              <a:sym typeface="+mn-lt"/>
            </a:endParaRPr>
          </a:p>
        </p:txBody>
      </p:sp>
    </p:spTree>
    <p:extLst>
      <p:ext uri="{BB962C8B-B14F-4D97-AF65-F5344CB8AC3E}">
        <p14:creationId xmlns:p14="http://schemas.microsoft.com/office/powerpoint/2010/main" val="4099358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14237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GPA-Net</a:t>
            </a:r>
            <a:endParaRPr lang="en-US" altLang="zh-CN" sz="2099" b="1" dirty="0">
              <a:solidFill>
                <a:schemeClr val="bg1"/>
              </a:solidFill>
              <a:latin typeface="+mn-lt"/>
              <a:ea typeface="+mn-ea"/>
              <a:cs typeface="+mn-ea"/>
              <a:sym typeface="+mn-lt"/>
            </a:endParaRPr>
          </a:p>
        </p:txBody>
      </p:sp>
      <p:pic>
        <p:nvPicPr>
          <p:cNvPr id="4" name="图片 3"/>
          <p:cNvPicPr>
            <a:picLocks noChangeAspect="1"/>
          </p:cNvPicPr>
          <p:nvPr/>
        </p:nvPicPr>
        <p:blipFill>
          <a:blip r:embed="rId3"/>
          <a:stretch>
            <a:fillRect/>
          </a:stretch>
        </p:blipFill>
        <p:spPr>
          <a:xfrm>
            <a:off x="395536" y="1203598"/>
            <a:ext cx="3840635" cy="3312368"/>
          </a:xfrm>
          <a:prstGeom prst="rect">
            <a:avLst/>
          </a:prstGeom>
        </p:spPr>
      </p:pic>
      <p:pic>
        <p:nvPicPr>
          <p:cNvPr id="8" name="图片 7"/>
          <p:cNvPicPr>
            <a:picLocks noChangeAspect="1"/>
          </p:cNvPicPr>
          <p:nvPr/>
        </p:nvPicPr>
        <p:blipFill>
          <a:blip r:embed="rId4"/>
          <a:stretch>
            <a:fillRect/>
          </a:stretch>
        </p:blipFill>
        <p:spPr>
          <a:xfrm>
            <a:off x="4572000" y="4290595"/>
            <a:ext cx="4248472" cy="586205"/>
          </a:xfrm>
          <a:prstGeom prst="rect">
            <a:avLst/>
          </a:prstGeom>
        </p:spPr>
      </p:pic>
      <p:pic>
        <p:nvPicPr>
          <p:cNvPr id="9" name="图片 8"/>
          <p:cNvPicPr>
            <a:picLocks/>
          </p:cNvPicPr>
          <p:nvPr/>
        </p:nvPicPr>
        <p:blipFill>
          <a:blip r:embed="rId5"/>
          <a:stretch>
            <a:fillRect/>
          </a:stretch>
        </p:blipFill>
        <p:spPr>
          <a:xfrm>
            <a:off x="5904148" y="1059582"/>
            <a:ext cx="1728192" cy="1296144"/>
          </a:xfrm>
          <a:prstGeom prst="rect">
            <a:avLst/>
          </a:prstGeom>
        </p:spPr>
      </p:pic>
      <p:pic>
        <p:nvPicPr>
          <p:cNvPr id="10" name="图片 9"/>
          <p:cNvPicPr>
            <a:picLocks/>
          </p:cNvPicPr>
          <p:nvPr/>
        </p:nvPicPr>
        <p:blipFill>
          <a:blip r:embed="rId6"/>
          <a:stretch>
            <a:fillRect/>
          </a:stretch>
        </p:blipFill>
        <p:spPr>
          <a:xfrm>
            <a:off x="5904148" y="2499742"/>
            <a:ext cx="1728192" cy="1296144"/>
          </a:xfrm>
          <a:prstGeom prst="rect">
            <a:avLst/>
          </a:prstGeom>
        </p:spPr>
      </p:pic>
    </p:spTree>
    <p:extLst>
      <p:ext uri="{BB962C8B-B14F-4D97-AF65-F5344CB8AC3E}">
        <p14:creationId xmlns:p14="http://schemas.microsoft.com/office/powerpoint/2010/main" val="2306291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1390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PPA-Net</a:t>
            </a:r>
            <a:endParaRPr lang="en-US" altLang="zh-CN" sz="2099" b="1" dirty="0">
              <a:solidFill>
                <a:schemeClr val="bg1"/>
              </a:solidFill>
              <a:latin typeface="+mn-lt"/>
              <a:ea typeface="+mn-ea"/>
              <a:cs typeface="+mn-ea"/>
              <a:sym typeface="+mn-lt"/>
            </a:endParaRPr>
          </a:p>
        </p:txBody>
      </p:sp>
      <p:pic>
        <p:nvPicPr>
          <p:cNvPr id="4" name="图片 3"/>
          <p:cNvPicPr>
            <a:picLocks noChangeAspect="1"/>
          </p:cNvPicPr>
          <p:nvPr/>
        </p:nvPicPr>
        <p:blipFill>
          <a:blip r:embed="rId3"/>
          <a:stretch>
            <a:fillRect/>
          </a:stretch>
        </p:blipFill>
        <p:spPr>
          <a:xfrm>
            <a:off x="1879461" y="915566"/>
            <a:ext cx="5385077" cy="2965602"/>
          </a:xfrm>
          <a:prstGeom prst="rect">
            <a:avLst/>
          </a:prstGeom>
        </p:spPr>
      </p:pic>
      <p:sp>
        <p:nvSpPr>
          <p:cNvPr id="8" name="文本框 7"/>
          <p:cNvSpPr txBox="1"/>
          <p:nvPr/>
        </p:nvSpPr>
        <p:spPr>
          <a:xfrm>
            <a:off x="2062339" y="4299942"/>
            <a:ext cx="5019323" cy="646331"/>
          </a:xfrm>
          <a:prstGeom prst="rect">
            <a:avLst/>
          </a:prstGeom>
          <a:noFill/>
        </p:spPr>
        <p:txBody>
          <a:bodyPr wrap="none" rtlCol="0">
            <a:spAutoFit/>
          </a:bodyPr>
          <a:lstStyle/>
          <a:p>
            <a:r>
              <a:rPr lang="en-US" altLang="zh-CN" dirty="0" smtClean="0"/>
              <a:t>Fine tune 1 Random sampling of the kid data</a:t>
            </a:r>
          </a:p>
          <a:p>
            <a:r>
              <a:rPr lang="en-US" altLang="zh-CN" dirty="0" smtClean="0"/>
              <a:t>Fine tune 2 Final tuning using all data of the kid</a:t>
            </a:r>
          </a:p>
        </p:txBody>
      </p:sp>
    </p:spTree>
    <p:extLst>
      <p:ext uri="{BB962C8B-B14F-4D97-AF65-F5344CB8AC3E}">
        <p14:creationId xmlns:p14="http://schemas.microsoft.com/office/powerpoint/2010/main" val="89964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1354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smtClean="0">
                <a:solidFill>
                  <a:schemeClr val="bg1"/>
                </a:solidFill>
                <a:latin typeface="+mn-lt"/>
                <a:ea typeface="+mn-ea"/>
                <a:cs typeface="+mn-ea"/>
                <a:sym typeface="+mn-lt"/>
              </a:rPr>
              <a:t>PPA-net</a:t>
            </a:r>
            <a:endParaRPr lang="en-US" altLang="zh-CN" sz="2099" b="1" dirty="0">
              <a:solidFill>
                <a:schemeClr val="bg1"/>
              </a:solidFill>
              <a:latin typeface="+mn-lt"/>
              <a:ea typeface="+mn-ea"/>
              <a:cs typeface="+mn-ea"/>
              <a:sym typeface="+mn-lt"/>
            </a:endParaRPr>
          </a:p>
        </p:txBody>
      </p:sp>
      <p:pic>
        <p:nvPicPr>
          <p:cNvPr id="2" name="图片 1"/>
          <p:cNvPicPr>
            <a:picLocks noChangeAspect="1"/>
          </p:cNvPicPr>
          <p:nvPr/>
        </p:nvPicPr>
        <p:blipFill>
          <a:blip r:embed="rId3"/>
          <a:stretch>
            <a:fillRect/>
          </a:stretch>
        </p:blipFill>
        <p:spPr>
          <a:xfrm>
            <a:off x="112059" y="1131590"/>
            <a:ext cx="4248150" cy="1409700"/>
          </a:xfrm>
          <a:prstGeom prst="rect">
            <a:avLst/>
          </a:prstGeom>
        </p:spPr>
      </p:pic>
      <p:pic>
        <p:nvPicPr>
          <p:cNvPr id="3" name="图片 2"/>
          <p:cNvPicPr>
            <a:picLocks noChangeAspect="1"/>
          </p:cNvPicPr>
          <p:nvPr/>
        </p:nvPicPr>
        <p:blipFill>
          <a:blip r:embed="rId4"/>
          <a:stretch>
            <a:fillRect/>
          </a:stretch>
        </p:blipFill>
        <p:spPr>
          <a:xfrm>
            <a:off x="1403648" y="3219822"/>
            <a:ext cx="6984776" cy="1221431"/>
          </a:xfrm>
          <a:prstGeom prst="rect">
            <a:avLst/>
          </a:prstGeom>
        </p:spPr>
      </p:pic>
    </p:spTree>
    <p:extLst>
      <p:ext uri="{BB962C8B-B14F-4D97-AF65-F5344CB8AC3E}">
        <p14:creationId xmlns:p14="http://schemas.microsoft.com/office/powerpoint/2010/main" val="2104375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13279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err="1" smtClean="0">
                <a:solidFill>
                  <a:schemeClr val="bg1"/>
                </a:solidFill>
                <a:latin typeface="+mn-lt"/>
                <a:ea typeface="+mn-ea"/>
                <a:cs typeface="+mn-ea"/>
                <a:sym typeface="+mn-lt"/>
              </a:rPr>
              <a:t>DataSet</a:t>
            </a:r>
            <a:endParaRPr lang="en-US" altLang="zh-CN" sz="2099" b="1" dirty="0">
              <a:solidFill>
                <a:schemeClr val="bg1"/>
              </a:solidFill>
              <a:latin typeface="+mn-lt"/>
              <a:ea typeface="+mn-ea"/>
              <a:cs typeface="+mn-ea"/>
              <a:sym typeface="+mn-lt"/>
            </a:endParaRPr>
          </a:p>
        </p:txBody>
      </p:sp>
      <p:sp>
        <p:nvSpPr>
          <p:cNvPr id="3" name="文本框 2"/>
          <p:cNvSpPr txBox="1"/>
          <p:nvPr/>
        </p:nvSpPr>
        <p:spPr>
          <a:xfrm>
            <a:off x="1363430" y="843558"/>
            <a:ext cx="6417141" cy="873957"/>
          </a:xfrm>
          <a:prstGeom prst="rect">
            <a:avLst/>
          </a:prstGeom>
          <a:noFill/>
        </p:spPr>
        <p:txBody>
          <a:bodyPr wrap="none" rtlCol="0">
            <a:spAutoFit/>
          </a:bodyPr>
          <a:lstStyle/>
          <a:p>
            <a:pPr>
              <a:lnSpc>
                <a:spcPct val="150000"/>
              </a:lnSpc>
            </a:pPr>
            <a:r>
              <a:rPr lang="en-US" altLang="zh-CN" dirty="0">
                <a:latin typeface="+mn-lt"/>
                <a:ea typeface="+mn-ea"/>
                <a:cs typeface="+mn-ea"/>
                <a:sym typeface="+mn-lt"/>
              </a:rPr>
              <a:t>the personalized perception of affect network (PPA-net)</a:t>
            </a:r>
          </a:p>
          <a:p>
            <a:pPr>
              <a:lnSpc>
                <a:spcPct val="150000"/>
              </a:lnSpc>
            </a:pPr>
            <a:r>
              <a:rPr lang="zh-CN" altLang="en-US" dirty="0" smtClean="0">
                <a:latin typeface="+mn-lt"/>
                <a:ea typeface="+mn-ea"/>
                <a:cs typeface="+mn-ea"/>
                <a:sym typeface="+mn-lt"/>
              </a:rPr>
              <a:t>机器人辅助治疗对儿童的影响有着很大的文化差异和个体差异</a:t>
            </a:r>
            <a:endParaRPr lang="zh-CN" altLang="en-US" dirty="0">
              <a:latin typeface="+mn-lt"/>
              <a:ea typeface="+mn-ea"/>
              <a:cs typeface="+mn-ea"/>
              <a:sym typeface="+mn-lt"/>
            </a:endParaRPr>
          </a:p>
        </p:txBody>
      </p:sp>
      <p:sp>
        <p:nvSpPr>
          <p:cNvPr id="4" name="文本框 3"/>
          <p:cNvSpPr txBox="1"/>
          <p:nvPr/>
        </p:nvSpPr>
        <p:spPr>
          <a:xfrm>
            <a:off x="1030005" y="1851670"/>
            <a:ext cx="7083991" cy="369332"/>
          </a:xfrm>
          <a:prstGeom prst="rect">
            <a:avLst/>
          </a:prstGeom>
          <a:noFill/>
        </p:spPr>
        <p:txBody>
          <a:bodyPr wrap="none" rtlCol="0">
            <a:spAutoFit/>
          </a:bodyPr>
          <a:lstStyle/>
          <a:p>
            <a:r>
              <a:rPr lang="zh-CN" altLang="en-US" dirty="0" smtClean="0">
                <a:latin typeface="+mn-lt"/>
                <a:ea typeface="+mn-ea"/>
                <a:cs typeface="+mn-ea"/>
                <a:sym typeface="+mn-lt"/>
              </a:rPr>
              <a:t>数据来自</a:t>
            </a:r>
            <a:r>
              <a:rPr lang="en-US" altLang="zh-CN" dirty="0" smtClean="0">
                <a:latin typeface="+mn-lt"/>
                <a:ea typeface="+mn-ea"/>
                <a:cs typeface="+mn-ea"/>
                <a:sym typeface="+mn-lt"/>
              </a:rPr>
              <a:t>35</a:t>
            </a:r>
            <a:r>
              <a:rPr lang="zh-CN" altLang="en-US" dirty="0" smtClean="0">
                <a:latin typeface="+mn-lt"/>
                <a:ea typeface="+mn-ea"/>
                <a:cs typeface="+mn-ea"/>
                <a:sym typeface="+mn-lt"/>
              </a:rPr>
              <a:t>名自闭症儿童：</a:t>
            </a:r>
            <a:r>
              <a:rPr lang="en-US" altLang="zh-CN" dirty="0" smtClean="0">
                <a:latin typeface="+mn-lt"/>
                <a:ea typeface="+mn-ea"/>
                <a:cs typeface="+mn-ea"/>
                <a:sym typeface="+mn-lt"/>
              </a:rPr>
              <a:t>17</a:t>
            </a:r>
            <a:r>
              <a:rPr lang="zh-CN" altLang="en-US" dirty="0" smtClean="0">
                <a:latin typeface="+mn-lt"/>
                <a:ea typeface="+mn-ea"/>
                <a:cs typeface="+mn-ea"/>
                <a:sym typeface="+mn-lt"/>
              </a:rPr>
              <a:t>名来自日本</a:t>
            </a:r>
            <a:r>
              <a:rPr lang="en-US" altLang="zh-CN" dirty="0" smtClean="0">
                <a:latin typeface="+mn-lt"/>
                <a:ea typeface="+mn-ea"/>
                <a:cs typeface="+mn-ea"/>
                <a:sym typeface="+mn-lt"/>
              </a:rPr>
              <a:t>C1</a:t>
            </a:r>
            <a:r>
              <a:rPr lang="zh-CN" altLang="en-US" dirty="0" smtClean="0">
                <a:latin typeface="+mn-lt"/>
                <a:ea typeface="+mn-ea"/>
                <a:cs typeface="+mn-ea"/>
                <a:sym typeface="+mn-lt"/>
              </a:rPr>
              <a:t>，</a:t>
            </a:r>
            <a:r>
              <a:rPr lang="en-US" altLang="zh-CN" dirty="0" smtClean="0">
                <a:latin typeface="+mn-lt"/>
                <a:ea typeface="+mn-ea"/>
                <a:cs typeface="+mn-ea"/>
                <a:sym typeface="+mn-lt"/>
              </a:rPr>
              <a:t>18</a:t>
            </a:r>
            <a:r>
              <a:rPr lang="zh-CN" altLang="en-US" dirty="0" smtClean="0">
                <a:latin typeface="+mn-lt"/>
                <a:ea typeface="+mn-ea"/>
                <a:cs typeface="+mn-ea"/>
                <a:sym typeface="+mn-lt"/>
              </a:rPr>
              <a:t>名来自塞尔维亚</a:t>
            </a:r>
            <a:r>
              <a:rPr lang="en-US" altLang="zh-CN" dirty="0" smtClean="0">
                <a:latin typeface="+mn-lt"/>
                <a:ea typeface="+mn-ea"/>
                <a:cs typeface="+mn-ea"/>
                <a:sym typeface="+mn-lt"/>
              </a:rPr>
              <a:t>C2</a:t>
            </a:r>
            <a:endParaRPr lang="zh-CN" altLang="en-US" dirty="0">
              <a:latin typeface="+mn-lt"/>
              <a:ea typeface="+mn-ea"/>
              <a:cs typeface="+mn-ea"/>
              <a:sym typeface="+mn-lt"/>
            </a:endParaRPr>
          </a:p>
        </p:txBody>
      </p:sp>
      <p:sp>
        <p:nvSpPr>
          <p:cNvPr id="10" name="文本框 9"/>
          <p:cNvSpPr txBox="1"/>
          <p:nvPr/>
        </p:nvSpPr>
        <p:spPr>
          <a:xfrm>
            <a:off x="971600" y="2427734"/>
            <a:ext cx="4929555" cy="1200329"/>
          </a:xfrm>
          <a:prstGeom prst="rect">
            <a:avLst/>
          </a:prstGeom>
          <a:noFill/>
        </p:spPr>
        <p:txBody>
          <a:bodyPr wrap="none" rtlCol="0">
            <a:spAutoFit/>
          </a:bodyPr>
          <a:lstStyle/>
          <a:p>
            <a:r>
              <a:rPr lang="zh-CN" altLang="en-US" dirty="0" smtClean="0">
                <a:latin typeface="+mn-lt"/>
                <a:ea typeface="+mn-ea"/>
                <a:cs typeface="+mn-ea"/>
                <a:sym typeface="+mn-lt"/>
              </a:rPr>
              <a:t>数据</a:t>
            </a:r>
            <a:r>
              <a:rPr lang="en-US" altLang="zh-CN" dirty="0" smtClean="0">
                <a:latin typeface="+mn-lt"/>
                <a:ea typeface="+mn-ea"/>
                <a:cs typeface="+mn-ea"/>
                <a:sym typeface="+mn-lt"/>
              </a:rPr>
              <a:t>MDCA</a:t>
            </a:r>
            <a:r>
              <a:rPr lang="zh-CN" altLang="en-US" dirty="0" smtClean="0">
                <a:latin typeface="+mn-lt"/>
                <a:ea typeface="+mn-ea"/>
                <a:cs typeface="+mn-ea"/>
                <a:sym typeface="+mn-lt"/>
              </a:rPr>
              <a:t>包括（</a:t>
            </a:r>
            <a:r>
              <a:rPr lang="en-US" altLang="zh-CN" dirty="0" smtClean="0">
                <a:latin typeface="+mn-lt"/>
                <a:ea typeface="+mn-ea"/>
                <a:cs typeface="+mn-ea"/>
                <a:sym typeface="+mn-lt"/>
              </a:rPr>
              <a:t>3-13</a:t>
            </a:r>
            <a:r>
              <a:rPr lang="zh-CN" altLang="en-US" dirty="0" smtClean="0">
                <a:latin typeface="+mn-lt"/>
                <a:ea typeface="+mn-ea"/>
                <a:cs typeface="+mn-ea"/>
                <a:sym typeface="+mn-lt"/>
              </a:rPr>
              <a:t>岁）</a:t>
            </a:r>
            <a:endParaRPr lang="en-US" altLang="zh-CN" dirty="0" smtClean="0">
              <a:latin typeface="+mn-lt"/>
              <a:ea typeface="+mn-ea"/>
              <a:cs typeface="+mn-ea"/>
              <a:sym typeface="+mn-lt"/>
            </a:endParaRPr>
          </a:p>
          <a:p>
            <a:r>
              <a:rPr lang="en-US" altLang="zh-CN" dirty="0" smtClean="0">
                <a:latin typeface="+mn-lt"/>
                <a:ea typeface="+mn-ea"/>
                <a:cs typeface="+mn-ea"/>
                <a:sym typeface="+mn-lt"/>
              </a:rPr>
              <a:t>1</a:t>
            </a:r>
            <a:r>
              <a:rPr lang="zh-CN" altLang="en-US" dirty="0" smtClean="0">
                <a:latin typeface="+mn-lt"/>
                <a:ea typeface="+mn-ea"/>
                <a:cs typeface="+mn-ea"/>
                <a:sym typeface="+mn-lt"/>
              </a:rPr>
              <a:t>、视频：面部表情、头部、身体、姿势和手势</a:t>
            </a:r>
            <a:endParaRPr lang="en-US" altLang="zh-CN" dirty="0" smtClean="0">
              <a:latin typeface="+mn-lt"/>
              <a:ea typeface="+mn-ea"/>
              <a:cs typeface="+mn-ea"/>
              <a:sym typeface="+mn-lt"/>
            </a:endParaRPr>
          </a:p>
          <a:p>
            <a:r>
              <a:rPr lang="en-US" altLang="zh-CN" dirty="0" smtClean="0">
                <a:latin typeface="+mn-lt"/>
                <a:ea typeface="+mn-ea"/>
                <a:cs typeface="+mn-ea"/>
                <a:sym typeface="+mn-lt"/>
              </a:rPr>
              <a:t>2</a:t>
            </a:r>
            <a:r>
              <a:rPr lang="zh-CN" altLang="en-US" dirty="0" smtClean="0">
                <a:latin typeface="+mn-lt"/>
                <a:ea typeface="+mn-ea"/>
                <a:cs typeface="+mn-ea"/>
                <a:sym typeface="+mn-lt"/>
              </a:rPr>
              <a:t>、音频</a:t>
            </a:r>
            <a:endParaRPr lang="en-US" altLang="zh-CN" dirty="0" smtClean="0">
              <a:latin typeface="+mn-lt"/>
              <a:ea typeface="+mn-ea"/>
              <a:cs typeface="+mn-ea"/>
              <a:sym typeface="+mn-lt"/>
            </a:endParaRPr>
          </a:p>
          <a:p>
            <a:r>
              <a:rPr lang="en-US" altLang="zh-CN" dirty="0" smtClean="0">
                <a:latin typeface="+mn-lt"/>
                <a:ea typeface="+mn-ea"/>
                <a:cs typeface="+mn-ea"/>
                <a:sym typeface="+mn-lt"/>
              </a:rPr>
              <a:t>3</a:t>
            </a:r>
            <a:r>
              <a:rPr lang="zh-CN" altLang="en-US" dirty="0" smtClean="0">
                <a:latin typeface="+mn-lt"/>
                <a:ea typeface="+mn-ea"/>
                <a:cs typeface="+mn-ea"/>
                <a:sym typeface="+mn-lt"/>
              </a:rPr>
              <a:t>、电生理</a:t>
            </a:r>
            <a:r>
              <a:rPr lang="en-US" altLang="zh-CN" dirty="0" smtClean="0">
                <a:latin typeface="+mn-lt"/>
                <a:ea typeface="+mn-ea"/>
                <a:cs typeface="+mn-ea"/>
                <a:sym typeface="+mn-lt"/>
              </a:rPr>
              <a:t>(</a:t>
            </a:r>
            <a:r>
              <a:rPr lang="zh-CN" altLang="en-US" dirty="0">
                <a:latin typeface="+mn-lt"/>
                <a:ea typeface="+mn-ea"/>
                <a:cs typeface="+mn-ea"/>
                <a:sym typeface="+mn-lt"/>
              </a:rPr>
              <a:t>手</a:t>
            </a:r>
            <a:r>
              <a:rPr lang="zh-CN" altLang="en-US" dirty="0" smtClean="0">
                <a:latin typeface="+mn-lt"/>
                <a:ea typeface="+mn-ea"/>
                <a:cs typeface="+mn-ea"/>
                <a:sym typeface="+mn-lt"/>
              </a:rPr>
              <a:t>环</a:t>
            </a:r>
            <a:r>
              <a:rPr lang="en-US" altLang="zh-CN" dirty="0" smtClean="0">
                <a:latin typeface="+mn-lt"/>
                <a:ea typeface="+mn-ea"/>
                <a:cs typeface="+mn-ea"/>
                <a:sym typeface="+mn-lt"/>
              </a:rPr>
              <a:t>)</a:t>
            </a:r>
            <a:r>
              <a:rPr lang="zh-CN" altLang="en-US" dirty="0" smtClean="0">
                <a:latin typeface="+mn-lt"/>
                <a:ea typeface="+mn-ea"/>
                <a:cs typeface="+mn-ea"/>
                <a:sym typeface="+mn-lt"/>
              </a:rPr>
              <a:t>：心率</a:t>
            </a:r>
            <a:r>
              <a:rPr lang="en-US" altLang="zh-CN" dirty="0" smtClean="0">
                <a:latin typeface="+mn-lt"/>
                <a:ea typeface="+mn-ea"/>
                <a:cs typeface="+mn-ea"/>
                <a:sym typeface="+mn-lt"/>
              </a:rPr>
              <a:t>HR</a:t>
            </a:r>
            <a:r>
              <a:rPr lang="zh-CN" altLang="en-US" dirty="0" smtClean="0">
                <a:latin typeface="+mn-lt"/>
                <a:ea typeface="+mn-ea"/>
                <a:cs typeface="+mn-ea"/>
                <a:sym typeface="+mn-lt"/>
              </a:rPr>
              <a:t>、</a:t>
            </a:r>
            <a:r>
              <a:rPr lang="en-US" altLang="zh-CN" dirty="0" smtClean="0">
                <a:latin typeface="+mn-lt"/>
                <a:ea typeface="+mn-ea"/>
                <a:cs typeface="+mn-ea"/>
                <a:sym typeface="+mn-lt"/>
              </a:rPr>
              <a:t>EDA</a:t>
            </a:r>
            <a:r>
              <a:rPr lang="zh-CN" altLang="en-US" dirty="0" smtClean="0">
                <a:latin typeface="+mn-lt"/>
                <a:ea typeface="+mn-ea"/>
                <a:cs typeface="+mn-ea"/>
                <a:sym typeface="+mn-lt"/>
              </a:rPr>
              <a:t>、体温</a:t>
            </a:r>
            <a:endParaRPr lang="zh-CN" altLang="en-US" dirty="0">
              <a:latin typeface="+mn-lt"/>
              <a:ea typeface="+mn-ea"/>
              <a:cs typeface="+mn-ea"/>
              <a:sym typeface="+mn-lt"/>
            </a:endParaRPr>
          </a:p>
        </p:txBody>
      </p:sp>
      <p:sp>
        <p:nvSpPr>
          <p:cNvPr id="11" name="文本框 10"/>
          <p:cNvSpPr txBox="1"/>
          <p:nvPr/>
        </p:nvSpPr>
        <p:spPr>
          <a:xfrm>
            <a:off x="827584" y="3795886"/>
            <a:ext cx="7173759" cy="646331"/>
          </a:xfrm>
          <a:prstGeom prst="rect">
            <a:avLst/>
          </a:prstGeom>
          <a:noFill/>
        </p:spPr>
        <p:txBody>
          <a:bodyPr wrap="none" rtlCol="0">
            <a:spAutoFit/>
          </a:bodyPr>
          <a:lstStyle/>
          <a:p>
            <a:r>
              <a:rPr lang="zh-CN" altLang="en-US" dirty="0" smtClean="0">
                <a:latin typeface="+mn-lt"/>
                <a:ea typeface="+mn-ea"/>
                <a:cs typeface="+mn-ea"/>
                <a:sym typeface="+mn-lt"/>
              </a:rPr>
              <a:t>由五位专家从三个维度进行编码（</a:t>
            </a:r>
            <a:r>
              <a:rPr lang="en-US" altLang="zh-CN" dirty="0" smtClean="0">
                <a:latin typeface="+mn-lt"/>
                <a:ea typeface="+mn-ea"/>
                <a:cs typeface="+mn-ea"/>
                <a:sym typeface="+mn-lt"/>
              </a:rPr>
              <a:t>valence</a:t>
            </a:r>
            <a:r>
              <a:rPr lang="zh-CN" altLang="en-US" dirty="0" smtClean="0">
                <a:latin typeface="+mn-lt"/>
                <a:ea typeface="+mn-ea"/>
                <a:cs typeface="+mn-ea"/>
                <a:sym typeface="+mn-lt"/>
              </a:rPr>
              <a:t>、</a:t>
            </a:r>
            <a:r>
              <a:rPr lang="en-US" altLang="zh-CN" dirty="0" smtClean="0">
                <a:latin typeface="+mn-lt"/>
                <a:ea typeface="+mn-ea"/>
                <a:cs typeface="+mn-ea"/>
                <a:sym typeface="+mn-lt"/>
              </a:rPr>
              <a:t>arousal</a:t>
            </a:r>
            <a:r>
              <a:rPr lang="zh-CN" altLang="en-US" dirty="0" smtClean="0">
                <a:latin typeface="+mn-lt"/>
                <a:ea typeface="+mn-ea"/>
                <a:cs typeface="+mn-ea"/>
                <a:sym typeface="+mn-lt"/>
              </a:rPr>
              <a:t>、</a:t>
            </a:r>
            <a:r>
              <a:rPr lang="en-US" altLang="zh-CN" dirty="0" smtClean="0">
                <a:latin typeface="+mn-lt"/>
                <a:ea typeface="+mn-ea"/>
                <a:cs typeface="+mn-ea"/>
                <a:sym typeface="+mn-lt"/>
              </a:rPr>
              <a:t>engagement</a:t>
            </a:r>
            <a:r>
              <a:rPr lang="zh-CN" altLang="en-US" dirty="0" smtClean="0">
                <a:latin typeface="+mn-lt"/>
                <a:ea typeface="+mn-ea"/>
                <a:cs typeface="+mn-ea"/>
                <a:sym typeface="+mn-lt"/>
              </a:rPr>
              <a:t>）</a:t>
            </a:r>
            <a:endParaRPr lang="en-US" altLang="zh-CN" dirty="0" smtClean="0">
              <a:latin typeface="+mn-lt"/>
              <a:ea typeface="+mn-ea"/>
              <a:cs typeface="+mn-ea"/>
              <a:sym typeface="+mn-lt"/>
            </a:endParaRPr>
          </a:p>
          <a:p>
            <a:r>
              <a:rPr lang="zh-CN" altLang="en-US" dirty="0" smtClean="0">
                <a:latin typeface="+mn-lt"/>
                <a:ea typeface="+mn-ea"/>
                <a:cs typeface="+mn-ea"/>
                <a:sym typeface="+mn-lt"/>
              </a:rPr>
              <a:t>编码质量使用</a:t>
            </a:r>
            <a:r>
              <a:rPr lang="en-US" altLang="zh-CN" dirty="0" smtClean="0">
                <a:latin typeface="+mn-lt"/>
                <a:ea typeface="+mn-ea"/>
                <a:cs typeface="+mn-ea"/>
                <a:sym typeface="+mn-lt"/>
              </a:rPr>
              <a:t>ICC</a:t>
            </a:r>
            <a:r>
              <a:rPr lang="zh-CN" altLang="en-US" dirty="0" smtClean="0">
                <a:latin typeface="+mn-lt"/>
                <a:ea typeface="+mn-ea"/>
                <a:cs typeface="+mn-ea"/>
                <a:sym typeface="+mn-lt"/>
              </a:rPr>
              <a:t>（</a:t>
            </a:r>
            <a:r>
              <a:rPr lang="en-US" altLang="zh-CN" dirty="0" err="1" smtClean="0">
                <a:latin typeface="+mn-lt"/>
                <a:ea typeface="+mn-ea"/>
                <a:cs typeface="+mn-ea"/>
                <a:sym typeface="+mn-lt"/>
              </a:rPr>
              <a:t>intraclass</a:t>
            </a:r>
            <a:r>
              <a:rPr lang="en-US" altLang="zh-CN" dirty="0" smtClean="0">
                <a:latin typeface="+mn-lt"/>
                <a:ea typeface="+mn-ea"/>
                <a:cs typeface="+mn-ea"/>
                <a:sym typeface="+mn-lt"/>
              </a:rPr>
              <a:t> correlation</a:t>
            </a:r>
            <a:r>
              <a:rPr lang="zh-CN" altLang="en-US" dirty="0" smtClean="0">
                <a:latin typeface="+mn-lt"/>
                <a:ea typeface="+mn-ea"/>
                <a:cs typeface="+mn-ea"/>
                <a:sym typeface="+mn-lt"/>
              </a:rPr>
              <a:t>）来衡量</a:t>
            </a:r>
            <a:endParaRPr lang="zh-CN" altLang="en-US" dirty="0">
              <a:latin typeface="+mn-lt"/>
              <a:ea typeface="+mn-ea"/>
              <a:cs typeface="+mn-ea"/>
              <a:sym typeface="+mn-lt"/>
            </a:endParaRPr>
          </a:p>
        </p:txBody>
      </p:sp>
    </p:spTree>
    <p:extLst>
      <p:ext uri="{BB962C8B-B14F-4D97-AF65-F5344CB8AC3E}">
        <p14:creationId xmlns:p14="http://schemas.microsoft.com/office/powerpoint/2010/main" val="2950545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15116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workflow</a:t>
            </a:r>
            <a:endParaRPr lang="en-US" altLang="zh-CN" sz="2099" b="1" dirty="0">
              <a:solidFill>
                <a:schemeClr val="bg1"/>
              </a:solidFill>
              <a:latin typeface="+mn-lt"/>
              <a:ea typeface="+mn-ea"/>
              <a:cs typeface="+mn-ea"/>
              <a:sym typeface="+mn-lt"/>
            </a:endParaRPr>
          </a:p>
        </p:txBody>
      </p:sp>
      <p:sp>
        <p:nvSpPr>
          <p:cNvPr id="8" name="Text Box 1"/>
          <p:cNvSpPr txBox="1">
            <a:spLocks noChangeArrowheads="1"/>
          </p:cNvSpPr>
          <p:nvPr/>
        </p:nvSpPr>
        <p:spPr bwMode="auto">
          <a:xfrm>
            <a:off x="6588224" y="1707654"/>
            <a:ext cx="2447826" cy="2520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en-GB"/>
            </a:defPPr>
            <a:lvl1pPr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n-cs"/>
              </a:defRPr>
            </a:lvl1pPr>
            <a:lvl2pPr marL="4318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n-cs"/>
              </a:defRPr>
            </a:lvl2pPr>
            <a:lvl3pPr marL="6477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n-cs"/>
              </a:defRPr>
            </a:lvl3pPr>
            <a:lvl4pPr marL="8636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n-cs"/>
              </a:defRPr>
            </a:lvl4pPr>
            <a:lvl5pPr marL="10795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lnSpc>
                <a:spcPct val="150000"/>
              </a:lnSpc>
            </a:pPr>
            <a:r>
              <a:rPr lang="en-GB" altLang="zh-CN" sz="1600" b="1" dirty="0">
                <a:latin typeface="+mn-lt"/>
                <a:cs typeface="+mn-ea"/>
                <a:sym typeface="+mn-lt"/>
              </a:rPr>
              <a:t>Overview of the key stages (</a:t>
            </a:r>
            <a:r>
              <a:rPr lang="en-GB" altLang="zh-CN" sz="1600" b="1" dirty="0">
                <a:solidFill>
                  <a:srgbClr val="C0504D"/>
                </a:solidFill>
                <a:latin typeface="+mn-lt"/>
                <a:cs typeface="+mn-ea"/>
                <a:sym typeface="+mn-lt"/>
              </a:rPr>
              <a:t>sensing, perception, and interaction</a:t>
            </a:r>
            <a:r>
              <a:rPr lang="en-GB" altLang="zh-CN" sz="1600" b="1" dirty="0">
                <a:latin typeface="+mn-lt"/>
                <a:cs typeface="+mn-ea"/>
                <a:sym typeface="+mn-lt"/>
              </a:rPr>
              <a:t>) </a:t>
            </a:r>
            <a:endParaRPr lang="en-GB" altLang="zh-CN" sz="1600" b="1" dirty="0" smtClean="0">
              <a:latin typeface="+mn-lt"/>
              <a:cs typeface="+mn-ea"/>
              <a:sym typeface="+mn-lt"/>
            </a:endParaRPr>
          </a:p>
          <a:p>
            <a:pPr algn="ctr">
              <a:lnSpc>
                <a:spcPct val="150000"/>
              </a:lnSpc>
            </a:pPr>
            <a:r>
              <a:rPr lang="en-GB" altLang="zh-CN" sz="1600" b="1" dirty="0" smtClean="0">
                <a:latin typeface="+mn-lt"/>
                <a:cs typeface="+mn-ea"/>
                <a:sym typeface="+mn-lt"/>
              </a:rPr>
              <a:t>during </a:t>
            </a:r>
            <a:r>
              <a:rPr lang="en-GB" altLang="zh-CN" sz="1600" b="1" dirty="0">
                <a:latin typeface="+mn-lt"/>
                <a:cs typeface="+mn-ea"/>
                <a:sym typeface="+mn-lt"/>
              </a:rPr>
              <a:t>robot-assisted autism therapy.</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842119"/>
            <a:ext cx="6048672" cy="4147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7146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1354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PPA-net</a:t>
            </a:r>
            <a:endParaRPr lang="en-US" altLang="zh-CN" sz="2099" b="1" dirty="0">
              <a:solidFill>
                <a:schemeClr val="bg1"/>
              </a:solidFill>
              <a:latin typeface="+mn-lt"/>
              <a:ea typeface="+mn-ea"/>
              <a:cs typeface="+mn-ea"/>
              <a:sym typeface="+mn-lt"/>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849" y="829295"/>
            <a:ext cx="5860615" cy="4314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nvSpPr>
        <p:spPr>
          <a:xfrm>
            <a:off x="152417" y="1275606"/>
            <a:ext cx="2262158" cy="369332"/>
          </a:xfrm>
          <a:prstGeom prst="rect">
            <a:avLst/>
          </a:prstGeom>
          <a:noFill/>
        </p:spPr>
        <p:txBody>
          <a:bodyPr wrap="none" rtlCol="0">
            <a:spAutoFit/>
          </a:bodyPr>
          <a:lstStyle/>
          <a:p>
            <a:r>
              <a:rPr lang="zh-CN" altLang="en-US" dirty="0" smtClean="0">
                <a:latin typeface="+mn-lt"/>
                <a:ea typeface="+mn-ea"/>
                <a:cs typeface="+mn-ea"/>
                <a:sym typeface="+mn-lt"/>
              </a:rPr>
              <a:t>输入：处理后的特征</a:t>
            </a:r>
            <a:endParaRPr lang="zh-CN" altLang="en-US" dirty="0">
              <a:latin typeface="+mn-lt"/>
              <a:ea typeface="+mn-ea"/>
              <a:cs typeface="+mn-ea"/>
              <a:sym typeface="+mn-lt"/>
            </a:endParaRPr>
          </a:p>
        </p:txBody>
      </p:sp>
      <p:sp>
        <p:nvSpPr>
          <p:cNvPr id="10" name="文本框 9"/>
          <p:cNvSpPr txBox="1"/>
          <p:nvPr/>
        </p:nvSpPr>
        <p:spPr>
          <a:xfrm>
            <a:off x="152417" y="1923678"/>
            <a:ext cx="2954655" cy="369332"/>
          </a:xfrm>
          <a:prstGeom prst="rect">
            <a:avLst/>
          </a:prstGeom>
          <a:noFill/>
        </p:spPr>
        <p:txBody>
          <a:bodyPr wrap="none" rtlCol="0">
            <a:spAutoFit/>
          </a:bodyPr>
          <a:lstStyle/>
          <a:p>
            <a:r>
              <a:rPr lang="zh-CN" altLang="en-US" dirty="0" smtClean="0">
                <a:latin typeface="+mn-lt"/>
                <a:ea typeface="+mn-ea"/>
                <a:cs typeface="+mn-ea"/>
                <a:sym typeface="+mn-lt"/>
              </a:rPr>
              <a:t>输出：感情和参与度的编码</a:t>
            </a:r>
            <a:endParaRPr lang="zh-CN" altLang="en-US" dirty="0">
              <a:latin typeface="+mn-lt"/>
              <a:ea typeface="+mn-ea"/>
              <a:cs typeface="+mn-ea"/>
              <a:sym typeface="+mn-lt"/>
            </a:endParaRPr>
          </a:p>
        </p:txBody>
      </p:sp>
      <p:sp>
        <p:nvSpPr>
          <p:cNvPr id="11" name="文本框 10"/>
          <p:cNvSpPr txBox="1"/>
          <p:nvPr/>
        </p:nvSpPr>
        <p:spPr>
          <a:xfrm>
            <a:off x="152417" y="2643758"/>
            <a:ext cx="2664296" cy="1200329"/>
          </a:xfrm>
          <a:prstGeom prst="rect">
            <a:avLst/>
          </a:prstGeom>
          <a:noFill/>
        </p:spPr>
        <p:txBody>
          <a:bodyPr wrap="square" rtlCol="0">
            <a:spAutoFit/>
          </a:bodyPr>
          <a:lstStyle/>
          <a:p>
            <a:r>
              <a:rPr lang="zh-CN" altLang="en-US" dirty="0" smtClean="0">
                <a:latin typeface="+mn-lt"/>
                <a:ea typeface="+mn-ea"/>
                <a:cs typeface="+mn-ea"/>
                <a:sym typeface="+mn-lt"/>
              </a:rPr>
              <a:t>目标：最大化模型估计值和</a:t>
            </a:r>
            <a:r>
              <a:rPr lang="en-US" altLang="zh-CN" dirty="0" smtClean="0">
                <a:latin typeface="+mn-lt"/>
                <a:ea typeface="+mn-ea"/>
                <a:cs typeface="+mn-ea"/>
                <a:sym typeface="+mn-lt"/>
              </a:rPr>
              <a:t>ICC</a:t>
            </a:r>
            <a:r>
              <a:rPr lang="zh-CN" altLang="en-US" dirty="0" smtClean="0">
                <a:latin typeface="+mn-lt"/>
                <a:ea typeface="+mn-ea"/>
                <a:cs typeface="+mn-ea"/>
                <a:sym typeface="+mn-lt"/>
              </a:rPr>
              <a:t>的一致性，即：使得机器人的感知输出更接近专家感知输出</a:t>
            </a:r>
            <a:endParaRPr lang="zh-CN" altLang="en-US" dirty="0">
              <a:latin typeface="+mn-lt"/>
              <a:ea typeface="+mn-ea"/>
              <a:cs typeface="+mn-ea"/>
              <a:sym typeface="+mn-lt"/>
            </a:endParaRPr>
          </a:p>
        </p:txBody>
      </p:sp>
      <p:sp>
        <p:nvSpPr>
          <p:cNvPr id="12" name="文本框 11"/>
          <p:cNvSpPr txBox="1"/>
          <p:nvPr/>
        </p:nvSpPr>
        <p:spPr>
          <a:xfrm>
            <a:off x="152417" y="4227934"/>
            <a:ext cx="2180918" cy="369332"/>
          </a:xfrm>
          <a:prstGeom prst="rect">
            <a:avLst/>
          </a:prstGeom>
          <a:noFill/>
        </p:spPr>
        <p:txBody>
          <a:bodyPr wrap="none" rtlCol="0">
            <a:spAutoFit/>
          </a:bodyPr>
          <a:lstStyle/>
          <a:p>
            <a:r>
              <a:rPr lang="zh-CN" altLang="en-US" dirty="0" smtClean="0">
                <a:latin typeface="+mn-lt"/>
                <a:ea typeface="+mn-ea"/>
                <a:cs typeface="+mn-ea"/>
                <a:sym typeface="+mn-lt"/>
              </a:rPr>
              <a:t>训练模型：</a:t>
            </a:r>
            <a:r>
              <a:rPr lang="en-US" altLang="zh-CN" dirty="0" smtClean="0">
                <a:latin typeface="+mn-lt"/>
                <a:ea typeface="+mn-ea"/>
                <a:cs typeface="+mn-ea"/>
                <a:sym typeface="+mn-lt"/>
              </a:rPr>
              <a:t>PPA-net</a:t>
            </a:r>
            <a:endParaRPr lang="zh-CN" altLang="en-US" dirty="0">
              <a:latin typeface="+mn-lt"/>
              <a:ea typeface="+mn-ea"/>
              <a:cs typeface="+mn-ea"/>
              <a:sym typeface="+mn-lt"/>
            </a:endParaRPr>
          </a:p>
        </p:txBody>
      </p:sp>
    </p:spTree>
    <p:extLst>
      <p:ext uri="{BB962C8B-B14F-4D97-AF65-F5344CB8AC3E}">
        <p14:creationId xmlns:p14="http://schemas.microsoft.com/office/powerpoint/2010/main" val="4051743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074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Personalized</a:t>
            </a:r>
            <a:endParaRPr lang="en-US" altLang="zh-CN" sz="2099" b="1" dirty="0">
              <a:solidFill>
                <a:schemeClr val="bg1"/>
              </a:solidFill>
              <a:latin typeface="+mn-lt"/>
              <a:ea typeface="+mn-ea"/>
              <a:cs typeface="+mn-ea"/>
              <a:sym typeface="+mn-lt"/>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35446"/>
            <a:ext cx="4674269" cy="5034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144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latin typeface="+mn-lt"/>
                <a:ea typeface="+mn-ea"/>
                <a:cs typeface="+mn-ea"/>
                <a:sym typeface="+mn-lt"/>
              </a:rPr>
              <a:t>Data analysis</a:t>
            </a:r>
            <a:endParaRPr lang="en-US" altLang="zh-CN" sz="2099" b="1" dirty="0">
              <a:latin typeface="+mn-lt"/>
              <a:ea typeface="+mn-ea"/>
              <a:cs typeface="+mn-ea"/>
              <a:sym typeface="+mn-lt"/>
            </a:endParaRPr>
          </a:p>
        </p:txBody>
      </p:sp>
    </p:spTree>
    <p:extLst>
      <p:ext uri="{BB962C8B-B14F-4D97-AF65-F5344CB8AC3E}">
        <p14:creationId xmlns:p14="http://schemas.microsoft.com/office/powerpoint/2010/main" val="3614899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074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Personalized</a:t>
            </a:r>
            <a:endParaRPr lang="en-US" altLang="zh-CN" sz="2099" b="1" dirty="0">
              <a:solidFill>
                <a:schemeClr val="bg1"/>
              </a:solidFill>
              <a:latin typeface="+mn-lt"/>
              <a:ea typeface="+mn-ea"/>
              <a:cs typeface="+mn-ea"/>
              <a:sym typeface="+mn-lt"/>
            </a:endParaRP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5771"/>
            <a:ext cx="3816456" cy="5034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311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latin typeface="+mn-lt"/>
                <a:ea typeface="+mn-ea"/>
                <a:cs typeface="+mn-ea"/>
                <a:sym typeface="+mn-lt"/>
              </a:rPr>
              <a:t>interpretability</a:t>
            </a:r>
            <a:endParaRPr lang="en-US" altLang="zh-CN" sz="2099" b="1" dirty="0">
              <a:latin typeface="+mn-lt"/>
              <a:ea typeface="+mn-ea"/>
              <a:cs typeface="+mn-ea"/>
              <a:sym typeface="+mn-lt"/>
            </a:endParaRPr>
          </a:p>
        </p:txBody>
      </p:sp>
    </p:spTree>
    <p:extLst>
      <p:ext uri="{BB962C8B-B14F-4D97-AF65-F5344CB8AC3E}">
        <p14:creationId xmlns:p14="http://schemas.microsoft.com/office/powerpoint/2010/main" val="3400827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074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Personalized</a:t>
            </a:r>
            <a:endParaRPr lang="en-US" altLang="zh-CN" sz="2099" b="1" dirty="0">
              <a:solidFill>
                <a:schemeClr val="bg1"/>
              </a:solidFill>
              <a:latin typeface="+mn-lt"/>
              <a:ea typeface="+mn-ea"/>
              <a:cs typeface="+mn-ea"/>
              <a:sym typeface="+mn-lt"/>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33" y="699542"/>
            <a:ext cx="7817934" cy="4177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4176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latin typeface="+mn-lt"/>
                <a:ea typeface="+mn-ea"/>
                <a:cs typeface="+mn-ea"/>
                <a:sym typeface="+mn-lt"/>
              </a:rPr>
              <a:t>The learning of the PPA-net</a:t>
            </a:r>
            <a:endParaRPr lang="en-US" altLang="zh-CN" sz="2099" b="1" dirty="0">
              <a:latin typeface="+mn-lt"/>
              <a:ea typeface="+mn-ea"/>
              <a:cs typeface="+mn-ea"/>
              <a:sym typeface="+mn-lt"/>
            </a:endParaRPr>
          </a:p>
        </p:txBody>
      </p:sp>
    </p:spTree>
    <p:extLst>
      <p:ext uri="{BB962C8B-B14F-4D97-AF65-F5344CB8AC3E}">
        <p14:creationId xmlns:p14="http://schemas.microsoft.com/office/powerpoint/2010/main" val="4128065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21919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err="1" smtClean="0">
                <a:solidFill>
                  <a:schemeClr val="bg1"/>
                </a:solidFill>
                <a:latin typeface="+mn-lt"/>
                <a:ea typeface="+mn-ea"/>
                <a:cs typeface="+mn-ea"/>
                <a:sym typeface="+mn-lt"/>
              </a:rPr>
              <a:t>autoencoding</a:t>
            </a:r>
            <a:endParaRPr lang="en-US" altLang="zh-CN" sz="2099" b="1" dirty="0">
              <a:solidFill>
                <a:schemeClr val="bg1"/>
              </a:solidFill>
              <a:latin typeface="+mn-lt"/>
              <a:ea typeface="+mn-ea"/>
              <a:cs typeface="+mn-ea"/>
              <a:sym typeface="+mn-lt"/>
            </a:endParaRPr>
          </a:p>
        </p:txBody>
      </p:sp>
      <p:pic>
        <p:nvPicPr>
          <p:cNvPr id="2" name="图片 1"/>
          <p:cNvPicPr>
            <a:picLocks/>
          </p:cNvPicPr>
          <p:nvPr/>
        </p:nvPicPr>
        <p:blipFill>
          <a:blip r:embed="rId3"/>
          <a:stretch>
            <a:fillRect/>
          </a:stretch>
        </p:blipFill>
        <p:spPr>
          <a:xfrm>
            <a:off x="3635896" y="843558"/>
            <a:ext cx="5184576" cy="564578"/>
          </a:xfrm>
          <a:prstGeom prst="rect">
            <a:avLst/>
          </a:prstGeom>
        </p:spPr>
      </p:pic>
      <p:pic>
        <p:nvPicPr>
          <p:cNvPr id="3" name="图片 2"/>
          <p:cNvPicPr>
            <a:picLocks/>
          </p:cNvPicPr>
          <p:nvPr/>
        </p:nvPicPr>
        <p:blipFill>
          <a:blip r:embed="rId4"/>
          <a:stretch>
            <a:fillRect/>
          </a:stretch>
        </p:blipFill>
        <p:spPr>
          <a:xfrm>
            <a:off x="467544" y="987574"/>
            <a:ext cx="2304256" cy="1637575"/>
          </a:xfrm>
          <a:prstGeom prst="rect">
            <a:avLst/>
          </a:prstGeom>
        </p:spPr>
      </p:pic>
      <p:pic>
        <p:nvPicPr>
          <p:cNvPr id="4" name="图片 3"/>
          <p:cNvPicPr>
            <a:picLocks/>
          </p:cNvPicPr>
          <p:nvPr/>
        </p:nvPicPr>
        <p:blipFill>
          <a:blip r:embed="rId5"/>
          <a:stretch>
            <a:fillRect/>
          </a:stretch>
        </p:blipFill>
        <p:spPr>
          <a:xfrm>
            <a:off x="3635896" y="1639308"/>
            <a:ext cx="5184576" cy="564578"/>
          </a:xfrm>
          <a:prstGeom prst="rect">
            <a:avLst/>
          </a:prstGeom>
        </p:spPr>
      </p:pic>
      <p:pic>
        <p:nvPicPr>
          <p:cNvPr id="8" name="图片 7"/>
          <p:cNvPicPr>
            <a:picLocks noChangeAspect="1"/>
          </p:cNvPicPr>
          <p:nvPr/>
        </p:nvPicPr>
        <p:blipFill>
          <a:blip r:embed="rId6"/>
          <a:stretch>
            <a:fillRect/>
          </a:stretch>
        </p:blipFill>
        <p:spPr>
          <a:xfrm>
            <a:off x="5508104" y="2067694"/>
            <a:ext cx="1476375" cy="409575"/>
          </a:xfrm>
          <a:prstGeom prst="rect">
            <a:avLst/>
          </a:prstGeom>
        </p:spPr>
      </p:pic>
      <p:pic>
        <p:nvPicPr>
          <p:cNvPr id="9" name="图片 8"/>
          <p:cNvPicPr>
            <a:picLocks/>
          </p:cNvPicPr>
          <p:nvPr/>
        </p:nvPicPr>
        <p:blipFill>
          <a:blip r:embed="rId7"/>
          <a:stretch>
            <a:fillRect/>
          </a:stretch>
        </p:blipFill>
        <p:spPr>
          <a:xfrm>
            <a:off x="3635896" y="2643758"/>
            <a:ext cx="5184576" cy="564578"/>
          </a:xfrm>
          <a:prstGeom prst="rect">
            <a:avLst/>
          </a:prstGeom>
        </p:spPr>
      </p:pic>
      <p:pic>
        <p:nvPicPr>
          <p:cNvPr id="10" name="图片 9"/>
          <p:cNvPicPr>
            <a:picLocks noChangeAspect="1"/>
          </p:cNvPicPr>
          <p:nvPr/>
        </p:nvPicPr>
        <p:blipFill>
          <a:blip r:embed="rId8"/>
          <a:stretch>
            <a:fillRect/>
          </a:stretch>
        </p:blipFill>
        <p:spPr>
          <a:xfrm>
            <a:off x="3275856" y="3905232"/>
            <a:ext cx="5407543" cy="1000283"/>
          </a:xfrm>
          <a:prstGeom prst="rect">
            <a:avLst/>
          </a:prstGeom>
        </p:spPr>
      </p:pic>
      <p:sp>
        <p:nvSpPr>
          <p:cNvPr id="11" name="文本框 10"/>
          <p:cNvSpPr txBox="1"/>
          <p:nvPr/>
        </p:nvSpPr>
        <p:spPr>
          <a:xfrm>
            <a:off x="5436096" y="1275606"/>
            <a:ext cx="582211" cy="369332"/>
          </a:xfrm>
          <a:prstGeom prst="rect">
            <a:avLst/>
          </a:prstGeom>
          <a:noFill/>
        </p:spPr>
        <p:txBody>
          <a:bodyPr wrap="none" rtlCol="0">
            <a:spAutoFit/>
          </a:bodyPr>
          <a:lstStyle/>
          <a:p>
            <a:r>
              <a:rPr lang="en-US" altLang="zh-CN" dirty="0" err="1" smtClean="0">
                <a:solidFill>
                  <a:srgbClr val="953735"/>
                </a:solidFill>
              </a:rPr>
              <a:t>LaF</a:t>
            </a:r>
            <a:endParaRPr lang="zh-CN" altLang="en-US" dirty="0">
              <a:solidFill>
                <a:srgbClr val="953735"/>
              </a:solidFill>
            </a:endParaRPr>
          </a:p>
        </p:txBody>
      </p:sp>
      <p:sp>
        <p:nvSpPr>
          <p:cNvPr id="14" name="文本框 13"/>
          <p:cNvSpPr txBox="1"/>
          <p:nvPr/>
        </p:nvSpPr>
        <p:spPr>
          <a:xfrm>
            <a:off x="4427984" y="3363838"/>
            <a:ext cx="3724096" cy="369332"/>
          </a:xfrm>
          <a:prstGeom prst="rect">
            <a:avLst/>
          </a:prstGeom>
          <a:noFill/>
        </p:spPr>
        <p:txBody>
          <a:bodyPr wrap="none" rtlCol="0">
            <a:spAutoFit/>
          </a:bodyPr>
          <a:lstStyle/>
          <a:p>
            <a:r>
              <a:rPr lang="en-US" altLang="zh-CN" dirty="0" err="1" smtClean="0">
                <a:solidFill>
                  <a:srgbClr val="953735"/>
                </a:solidFill>
              </a:rPr>
              <a:t>CoF</a:t>
            </a:r>
            <a:r>
              <a:rPr lang="zh-CN" altLang="en-US" dirty="0" smtClean="0">
                <a:solidFill>
                  <a:srgbClr val="953735"/>
                </a:solidFill>
              </a:rPr>
              <a:t>：</a:t>
            </a:r>
            <a:r>
              <a:rPr lang="en-US" altLang="zh-CN" dirty="0"/>
              <a:t>a companion object function</a:t>
            </a:r>
            <a:endParaRPr lang="zh-CN" altLang="en-US" dirty="0">
              <a:solidFill>
                <a:srgbClr val="953735"/>
              </a:solidFill>
            </a:endParaRPr>
          </a:p>
        </p:txBody>
      </p:sp>
      <p:pic>
        <p:nvPicPr>
          <p:cNvPr id="15" name="图片 14"/>
          <p:cNvPicPr>
            <a:picLocks/>
          </p:cNvPicPr>
          <p:nvPr/>
        </p:nvPicPr>
        <p:blipFill>
          <a:blip r:embed="rId9"/>
          <a:stretch>
            <a:fillRect/>
          </a:stretch>
        </p:blipFill>
        <p:spPr>
          <a:xfrm>
            <a:off x="467544" y="3075806"/>
            <a:ext cx="2304256" cy="1637575"/>
          </a:xfrm>
          <a:prstGeom prst="rect">
            <a:avLst/>
          </a:prstGeom>
        </p:spPr>
      </p:pic>
      <p:sp>
        <p:nvSpPr>
          <p:cNvPr id="16" name="文本框 15"/>
          <p:cNvSpPr txBox="1"/>
          <p:nvPr/>
        </p:nvSpPr>
        <p:spPr>
          <a:xfrm>
            <a:off x="6516216" y="4011910"/>
            <a:ext cx="684803" cy="369332"/>
          </a:xfrm>
          <a:prstGeom prst="rect">
            <a:avLst/>
          </a:prstGeom>
          <a:noFill/>
        </p:spPr>
        <p:txBody>
          <a:bodyPr wrap="none" rtlCol="0">
            <a:spAutoFit/>
          </a:bodyPr>
          <a:lstStyle/>
          <a:p>
            <a:r>
              <a:rPr lang="en-US" altLang="zh-CN" dirty="0" smtClean="0">
                <a:solidFill>
                  <a:srgbClr val="953735"/>
                </a:solidFill>
              </a:rPr>
              <a:t>MSE</a:t>
            </a:r>
            <a:endParaRPr lang="zh-CN" altLang="en-US" dirty="0">
              <a:solidFill>
                <a:srgbClr val="953735"/>
              </a:solidFill>
            </a:endParaRPr>
          </a:p>
        </p:txBody>
      </p:sp>
    </p:spTree>
    <p:extLst>
      <p:ext uri="{BB962C8B-B14F-4D97-AF65-F5344CB8AC3E}">
        <p14:creationId xmlns:p14="http://schemas.microsoft.com/office/powerpoint/2010/main" val="250511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4">
            <a:extLst>
              <a:ext uri="{FF2B5EF4-FFF2-40B4-BE49-F238E27FC236}">
                <a16:creationId xmlns="" xmlns:a16="http://schemas.microsoft.com/office/drawing/2014/main" id="{0C53D858-8A73-4DD0-BED2-DFC21146AB26}"/>
              </a:ext>
            </a:extLst>
          </p:cNvPr>
          <p:cNvSpPr/>
          <p:nvPr/>
        </p:nvSpPr>
        <p:spPr bwMode="auto">
          <a:xfrm>
            <a:off x="451605" y="202052"/>
            <a:ext cx="57137" cy="377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6" name="矩形 11">
            <a:extLst>
              <a:ext uri="{FF2B5EF4-FFF2-40B4-BE49-F238E27FC236}">
                <a16:creationId xmlns="" xmlns:a16="http://schemas.microsoft.com/office/drawing/2014/main" id="{6565B1E9-E672-4C1F-8D42-4A637435BFF6}"/>
              </a:ext>
            </a:extLst>
          </p:cNvPr>
          <p:cNvSpPr>
            <a:spLocks noChangeArrowheads="1"/>
          </p:cNvSpPr>
          <p:nvPr/>
        </p:nvSpPr>
        <p:spPr bwMode="auto">
          <a:xfrm>
            <a:off x="-3108" y="201457"/>
            <a:ext cx="411861" cy="37853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sp>
        <p:nvSpPr>
          <p:cNvPr id="7" name="矩形-5">
            <a:extLst>
              <a:ext uri="{FF2B5EF4-FFF2-40B4-BE49-F238E27FC236}">
                <a16:creationId xmlns="" xmlns:a16="http://schemas.microsoft.com/office/drawing/2014/main" id="{44BA0342-EFA3-4335-BCD5-78F4686972FE}"/>
              </a:ext>
            </a:extLst>
          </p:cNvPr>
          <p:cNvSpPr>
            <a:spLocks noChangeArrowheads="1"/>
          </p:cNvSpPr>
          <p:nvPr/>
        </p:nvSpPr>
        <p:spPr bwMode="auto">
          <a:xfrm>
            <a:off x="576593" y="161636"/>
            <a:ext cx="35544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spc="-5" dirty="0" smtClean="0">
                <a:solidFill>
                  <a:schemeClr val="bg1"/>
                </a:solidFill>
                <a:latin typeface="+mn-lt"/>
                <a:ea typeface="+mn-ea"/>
                <a:cs typeface="+mn-ea"/>
                <a:sym typeface="+mn-lt"/>
              </a:rPr>
              <a:t>Learning and inference</a:t>
            </a:r>
            <a:endParaRPr lang="en-US" altLang="zh-CN" sz="2099" b="1" dirty="0">
              <a:solidFill>
                <a:schemeClr val="bg1"/>
              </a:solidFill>
              <a:latin typeface="+mn-lt"/>
              <a:ea typeface="+mn-ea"/>
              <a:cs typeface="+mn-ea"/>
              <a:sym typeface="+mn-lt"/>
            </a:endParaRPr>
          </a:p>
        </p:txBody>
      </p:sp>
      <p:pic>
        <p:nvPicPr>
          <p:cNvPr id="15" name="图片 14"/>
          <p:cNvPicPr>
            <a:picLocks/>
          </p:cNvPicPr>
          <p:nvPr/>
        </p:nvPicPr>
        <p:blipFill>
          <a:blip r:embed="rId3"/>
          <a:stretch>
            <a:fillRect/>
          </a:stretch>
        </p:blipFill>
        <p:spPr>
          <a:xfrm>
            <a:off x="1187624" y="969070"/>
            <a:ext cx="2520280" cy="1800200"/>
          </a:xfrm>
          <a:prstGeom prst="rect">
            <a:avLst/>
          </a:prstGeom>
        </p:spPr>
      </p:pic>
      <p:pic>
        <p:nvPicPr>
          <p:cNvPr id="16" name="图片 15"/>
          <p:cNvPicPr>
            <a:picLocks/>
          </p:cNvPicPr>
          <p:nvPr/>
        </p:nvPicPr>
        <p:blipFill>
          <a:blip r:embed="rId4"/>
          <a:stretch>
            <a:fillRect/>
          </a:stretch>
        </p:blipFill>
        <p:spPr>
          <a:xfrm>
            <a:off x="1187624" y="3057302"/>
            <a:ext cx="2520280" cy="1800200"/>
          </a:xfrm>
          <a:prstGeom prst="rect">
            <a:avLst/>
          </a:prstGeom>
        </p:spPr>
      </p:pic>
      <p:pic>
        <p:nvPicPr>
          <p:cNvPr id="17" name="图片 16"/>
          <p:cNvPicPr>
            <a:picLocks noChangeAspect="1"/>
          </p:cNvPicPr>
          <p:nvPr/>
        </p:nvPicPr>
        <p:blipFill rotWithShape="1">
          <a:blip r:embed="rId5"/>
          <a:srcRect r="26585" b="54200"/>
          <a:stretch/>
        </p:blipFill>
        <p:spPr>
          <a:xfrm>
            <a:off x="4788024" y="1779662"/>
            <a:ext cx="3119016" cy="366266"/>
          </a:xfrm>
          <a:prstGeom prst="rect">
            <a:avLst/>
          </a:prstGeom>
        </p:spPr>
      </p:pic>
      <p:pic>
        <p:nvPicPr>
          <p:cNvPr id="18" name="图片 17"/>
          <p:cNvPicPr>
            <a:picLocks noChangeAspect="1"/>
          </p:cNvPicPr>
          <p:nvPr/>
        </p:nvPicPr>
        <p:blipFill rotWithShape="1">
          <a:blip r:embed="rId5"/>
          <a:srcRect t="47845" r="21917"/>
          <a:stretch/>
        </p:blipFill>
        <p:spPr>
          <a:xfrm>
            <a:off x="4788024" y="3795886"/>
            <a:ext cx="3317320" cy="417091"/>
          </a:xfrm>
          <a:prstGeom prst="rect">
            <a:avLst/>
          </a:prstGeom>
        </p:spPr>
      </p:pic>
      <p:sp>
        <p:nvSpPr>
          <p:cNvPr id="19" name="文本框 18"/>
          <p:cNvSpPr txBox="1"/>
          <p:nvPr/>
        </p:nvSpPr>
        <p:spPr>
          <a:xfrm>
            <a:off x="4860032" y="1275606"/>
            <a:ext cx="2672526" cy="369332"/>
          </a:xfrm>
          <a:prstGeom prst="rect">
            <a:avLst/>
          </a:prstGeom>
          <a:noFill/>
        </p:spPr>
        <p:txBody>
          <a:bodyPr wrap="none" rtlCol="0">
            <a:spAutoFit/>
          </a:bodyPr>
          <a:lstStyle/>
          <a:p>
            <a:r>
              <a:rPr lang="en-US" altLang="zh-CN" dirty="0" smtClean="0"/>
              <a:t>C</a:t>
            </a:r>
            <a:r>
              <a:rPr lang="zh-CN" altLang="en-US" dirty="0" smtClean="0"/>
              <a:t>： </a:t>
            </a:r>
            <a:r>
              <a:rPr lang="en-US" altLang="zh-CN" dirty="0" smtClean="0"/>
              <a:t>Nesting a new layer</a:t>
            </a:r>
            <a:endParaRPr lang="zh-CN" altLang="en-US" dirty="0"/>
          </a:p>
        </p:txBody>
      </p:sp>
      <p:sp>
        <p:nvSpPr>
          <p:cNvPr id="20" name="文本框 19"/>
          <p:cNvSpPr txBox="1"/>
          <p:nvPr/>
        </p:nvSpPr>
        <p:spPr>
          <a:xfrm>
            <a:off x="4932040" y="2931790"/>
            <a:ext cx="2787943" cy="369332"/>
          </a:xfrm>
          <a:prstGeom prst="rect">
            <a:avLst/>
          </a:prstGeom>
          <a:noFill/>
        </p:spPr>
        <p:txBody>
          <a:bodyPr wrap="none" rtlCol="0">
            <a:spAutoFit/>
          </a:bodyPr>
          <a:lstStyle/>
          <a:p>
            <a:r>
              <a:rPr lang="en-US" altLang="zh-CN" dirty="0" smtClean="0"/>
              <a:t>D: Clone the nested layer</a:t>
            </a:r>
            <a:endParaRPr lang="zh-CN" altLang="en-US" dirty="0"/>
          </a:p>
        </p:txBody>
      </p:sp>
    </p:spTree>
    <p:extLst>
      <p:ext uri="{BB962C8B-B14F-4D97-AF65-F5344CB8AC3E}">
        <p14:creationId xmlns:p14="http://schemas.microsoft.com/office/powerpoint/2010/main" val="830782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zejaby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24E50"/>
        </a:solidFill>
        <a:ln>
          <a:noFill/>
        </a:ln>
      </a:spPr>
      <a:bodyPr rtlCol="0" anchor="ctr"/>
      <a:lstStyle>
        <a:defPPr algn="ctr">
          <a:defRPr dirty="0">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zejaby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349</Words>
  <Application>Microsoft Office PowerPoint</Application>
  <PresentationFormat>全屏显示(16:9)</PresentationFormat>
  <Paragraphs>54</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宋体</vt:lpstr>
      <vt:lpstr>微软雅黑</vt:lpstr>
      <vt:lpstr>Arial</vt:lpstr>
      <vt:lpstr>Calibri</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2020-09-22T00:10:32Z</dcterms:created>
  <dcterms:modified xsi:type="dcterms:W3CDTF">2020-09-22T00:11:05Z</dcterms:modified>
</cp:coreProperties>
</file>