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8" r:id="rId4"/>
    <p:sldId id="266" r:id="rId5"/>
    <p:sldId id="259" r:id="rId6"/>
    <p:sldId id="260" r:id="rId7"/>
    <p:sldId id="261" r:id="rId8"/>
    <p:sldId id="263" r:id="rId9"/>
    <p:sldId id="271" r:id="rId11"/>
    <p:sldId id="272" r:id="rId12"/>
    <p:sldId id="264" r:id="rId13"/>
    <p:sldId id="265" r:id="rId14"/>
    <p:sldId id="269" r:id="rId15"/>
    <p:sldId id="262" r:id="rId16"/>
    <p:sldId id="268" r:id="rId17"/>
    <p:sldId id="267" r:id="rId18"/>
    <p:sldId id="273" r:id="rId19"/>
    <p:sldId id="274" r:id="rId20"/>
    <p:sldId id="275" r:id="rId21"/>
    <p:sldId id="270" r:id="rId2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GIF"/><Relationship Id="rId1" Type="http://schemas.openxmlformats.org/officeDocument/2006/relationships/image" Target="../media/image7.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 altLang="en-US"/>
              <a:t>机器学习模型的可视分析</a:t>
            </a:r>
            <a:endParaRPr lang="" altLang="en-US"/>
          </a:p>
        </p:txBody>
      </p:sp>
      <p:sp>
        <p:nvSpPr>
          <p:cNvPr id="3" name="Subtitle 2"/>
          <p:cNvSpPr>
            <a:spLocks noGrp="1"/>
          </p:cNvSpPr>
          <p:nvPr>
            <p:ph type="subTitle" idx="1"/>
          </p:nvPr>
        </p:nvSpPr>
        <p:spPr>
          <a:xfrm>
            <a:off x="2403475" y="4097020"/>
            <a:ext cx="6694805" cy="1160780"/>
          </a:xfrm>
        </p:spPr>
        <p:txBody>
          <a:bodyPr/>
          <a:p>
            <a:r>
              <a:rPr lang="en-US"/>
              <a:t>ActiVis: Visual Exploration of Industry-Scale Deep Neural Network Models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20115"/>
          </a:xfrm>
        </p:spPr>
        <p:txBody>
          <a:bodyPr/>
          <a:p>
            <a:r>
              <a:rPr lang="en-US" sz="3200"/>
              <a:t>Analytics Needs for Industry-Scale Problems</a:t>
            </a:r>
            <a:endParaRPr lang="en-US" sz="3200"/>
          </a:p>
        </p:txBody>
      </p:sp>
      <p:sp>
        <p:nvSpPr>
          <p:cNvPr id="3" name="Content Placeholder 2"/>
          <p:cNvSpPr>
            <a:spLocks noGrp="1"/>
          </p:cNvSpPr>
          <p:nvPr>
            <p:ph idx="1"/>
          </p:nvPr>
        </p:nvSpPr>
        <p:spPr>
          <a:xfrm>
            <a:off x="1573530" y="1803400"/>
            <a:ext cx="9780270" cy="4373880"/>
          </a:xfrm>
        </p:spPr>
        <p:txBody>
          <a:bodyPr>
            <a:normAutofit fontScale="65000"/>
          </a:bodyPr>
          <a:p>
            <a:pPr marL="0" indent="0">
              <a:buNone/>
            </a:pPr>
            <a:r>
              <a:rPr lang="en-US"/>
              <a:t>C1. Diverse input sources and formats Data</a:t>
            </a:r>
            <a:endParaRPr lang="en-US"/>
          </a:p>
          <a:p>
            <a:pPr marL="0" indent="0">
              <a:buNone/>
            </a:pPr>
            <a:endParaRPr lang="en-US"/>
          </a:p>
          <a:p>
            <a:pPr marL="0" indent="0">
              <a:buNone/>
            </a:pPr>
            <a:r>
              <a:rPr lang="en-US"/>
              <a:t>C2. High data volume Data</a:t>
            </a:r>
            <a:endParaRPr lang="en-US"/>
          </a:p>
          <a:p>
            <a:pPr marL="0" indent="0">
              <a:buNone/>
            </a:pPr>
            <a:endParaRPr lang="en-US"/>
          </a:p>
          <a:p>
            <a:pPr marL="0" indent="0">
              <a:buNone/>
            </a:pPr>
            <a:r>
              <a:rPr lang="en-US"/>
              <a:t>C3. Complex model architecture Model</a:t>
            </a:r>
            <a:endParaRPr lang="en-US"/>
          </a:p>
          <a:p>
            <a:pPr marL="0" indent="0">
              <a:buNone/>
            </a:pPr>
            <a:endParaRPr lang="en-US"/>
          </a:p>
          <a:p>
            <a:pPr marL="0" indent="0">
              <a:buNone/>
            </a:pPr>
            <a:r>
              <a:rPr lang="en-US"/>
              <a:t>C4. A great variety of models Model</a:t>
            </a:r>
            <a:endParaRPr lang="en-US"/>
          </a:p>
          <a:p>
            <a:pPr marL="0" indent="0">
              <a:buNone/>
            </a:pPr>
            <a:endParaRPr lang="en-US"/>
          </a:p>
          <a:p>
            <a:pPr marL="0" indent="0">
              <a:buNone/>
            </a:pPr>
            <a:r>
              <a:rPr lang="en-US"/>
              <a:t>C5. Diverse subset definitions Analytics</a:t>
            </a:r>
            <a:endParaRPr lang="en-US"/>
          </a:p>
          <a:p>
            <a:pPr marL="0" indent="0">
              <a:buNone/>
            </a:pPr>
            <a:endParaRPr lang="en-US"/>
          </a:p>
          <a:p>
            <a:pPr marL="0" indent="0">
              <a:buNone/>
            </a:pPr>
            <a:r>
              <a:rPr lang="en-US"/>
              <a:t>C6. Simultaneous need for performing instance-and subset-level analysis Analytics</a:t>
            </a:r>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4525"/>
          </a:xfrm>
        </p:spPr>
        <p:txBody>
          <a:bodyPr>
            <a:normAutofit fontScale="90000"/>
          </a:bodyPr>
          <a:p>
            <a:r>
              <a:rPr lang="en-US">
                <a:sym typeface="+mn-ea"/>
              </a:rPr>
              <a:t>Design Goals</a:t>
            </a:r>
            <a:endParaRPr lang="en-US">
              <a:sym typeface="+mn-ea"/>
            </a:endParaRPr>
          </a:p>
        </p:txBody>
      </p:sp>
      <p:sp>
        <p:nvSpPr>
          <p:cNvPr id="3" name="Content Placeholder 2"/>
          <p:cNvSpPr>
            <a:spLocks noGrp="1"/>
          </p:cNvSpPr>
          <p:nvPr>
            <p:ph idx="1"/>
          </p:nvPr>
        </p:nvSpPr>
        <p:spPr>
          <a:xfrm>
            <a:off x="838200" y="1174115"/>
            <a:ext cx="11009630" cy="5410200"/>
          </a:xfrm>
        </p:spPr>
        <p:txBody>
          <a:bodyPr>
            <a:noAutofit/>
          </a:bodyPr>
          <a:p>
            <a:pPr marL="0" indent="0">
              <a:buNone/>
            </a:pPr>
            <a:r>
              <a:rPr lang="en-US" sz="1800"/>
              <a:t>G1. Unifying </a:t>
            </a:r>
            <a:r>
              <a:rPr lang="en-US" sz="1800">
                <a:solidFill>
                  <a:srgbClr val="FF0000"/>
                </a:solidFill>
              </a:rPr>
              <a:t>instance-and subset-based analysis</a:t>
            </a:r>
            <a:r>
              <a:rPr lang="en-US" sz="1800"/>
              <a:t> to facilitate comparison of multiple instance activations. </a:t>
            </a:r>
            <a:endParaRPr lang="en-US" sz="1800"/>
          </a:p>
          <a:p>
            <a:pPr marL="457200" lvl="1" indent="0" fontAlgn="auto">
              <a:lnSpc>
                <a:spcPct val="150000"/>
              </a:lnSpc>
              <a:buNone/>
            </a:pPr>
            <a:r>
              <a:rPr lang="" altLang="en-US" sz="1600"/>
              <a:t>B</a:t>
            </a:r>
            <a:r>
              <a:rPr lang="en-US" sz="1600"/>
              <a:t>oth instance-and subset-based analysis are useful and complementary. We aim to support subset-level exploration by enabling users to flexibly define instance subsets for different data types (C1, C5). Subset-based analysis also allows to explore datasets at higher-level abstraction, scaling to billion-scale data or larger (C2). </a:t>
            </a:r>
            <a:r>
              <a:rPr lang="" altLang="en-US" sz="1600"/>
              <a:t>U</a:t>
            </a:r>
            <a:r>
              <a:rPr lang="en-US" sz="1600"/>
              <a:t>nify instance-and subset-level inspections to facilitate comparison of multiple instances and groups of instances in a single view (C6).</a:t>
            </a:r>
            <a:endParaRPr lang="en-US" sz="1600"/>
          </a:p>
          <a:p>
            <a:pPr marL="0" lvl="0" indent="0" fontAlgn="auto">
              <a:lnSpc>
                <a:spcPct val="150000"/>
              </a:lnSpc>
              <a:buNone/>
            </a:pPr>
            <a:r>
              <a:rPr lang="en-US" sz="1800"/>
              <a:t>G2. Tight integration of overview of </a:t>
            </a:r>
            <a:r>
              <a:rPr lang="en-US" sz="1800">
                <a:solidFill>
                  <a:srgbClr val="FF0000"/>
                </a:solidFill>
              </a:rPr>
              <a:t>model architecture</a:t>
            </a:r>
            <a:r>
              <a:rPr lang="en-US" sz="1800"/>
              <a:t> and </a:t>
            </a:r>
            <a:r>
              <a:rPr lang="en-US" sz="1800">
                <a:solidFill>
                  <a:srgbClr val="FF0000"/>
                </a:solidFill>
              </a:rPr>
              <a:t>localized inspection of activations.</a:t>
            </a:r>
            <a:r>
              <a:rPr lang="en-US" sz="1800"/>
              <a:t> </a:t>
            </a:r>
            <a:endParaRPr lang="en-US" sz="2100"/>
          </a:p>
          <a:p>
            <a:pPr marL="457200" lvl="1" indent="0" fontAlgn="auto">
              <a:lnSpc>
                <a:spcPct val="150000"/>
              </a:lnSpc>
              <a:buNone/>
            </a:pPr>
            <a:r>
              <a:rPr lang="en-US" sz="1600"/>
              <a:t>Industry-scale deep neural network models are often very complex, consisting of many operations (C3). </a:t>
            </a:r>
            <a:r>
              <a:rPr lang="" altLang="en-US" sz="1600"/>
              <a:t>P</a:t>
            </a:r>
            <a:r>
              <a:rPr lang="en-US" sz="1600"/>
              <a:t>resent the architecture of the models as a starting point of exploration, and switch to the detailed inspection of activations.</a:t>
            </a:r>
            <a:endParaRPr lang="en-US" sz="1600"/>
          </a:p>
          <a:p>
            <a:pPr marL="0" lvl="0" indent="0" fontAlgn="auto">
              <a:lnSpc>
                <a:spcPct val="150000"/>
              </a:lnSpc>
              <a:buNone/>
            </a:pPr>
            <a:r>
              <a:rPr lang="en-US" sz="1800"/>
              <a:t>G3. </a:t>
            </a:r>
            <a:r>
              <a:rPr lang="en-US" sz="1800">
                <a:solidFill>
                  <a:srgbClr val="FF0000"/>
                </a:solidFill>
              </a:rPr>
              <a:t>Scaling to industry-scale datasets</a:t>
            </a:r>
            <a:r>
              <a:rPr lang="en-US" sz="1800"/>
              <a:t> and models through flexible system design. </a:t>
            </a:r>
            <a:endParaRPr lang="en-US" sz="2100"/>
          </a:p>
          <a:p>
            <a:pPr marL="457200" lvl="1" indent="0" fontAlgn="auto">
              <a:lnSpc>
                <a:spcPct val="150000"/>
              </a:lnSpc>
              <a:buNone/>
            </a:pPr>
            <a:r>
              <a:rPr lang="" altLang="en-US" sz="1600"/>
              <a:t>I</a:t>
            </a:r>
            <a:r>
              <a:rPr lang="en-US" sz="1600"/>
              <a:t>t is important for the system to be flexible and scalable. We aim to support as many different kinds of data types and classification models (e.g., image, text, numerical) (C1, C4). </a:t>
            </a:r>
            <a:r>
              <a:rPr lang="" altLang="en-US" sz="1600"/>
              <a:t>A</a:t>
            </a:r>
            <a:r>
              <a:rPr lang="en-US" sz="1600"/>
              <a:t>ddressing visual and computational scalability challenges through a multipronged approach (C2, C3).</a:t>
            </a:r>
            <a:endParaRPr 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1455" y="1122045"/>
            <a:ext cx="6723380" cy="5637530"/>
          </a:xfrm>
        </p:spPr>
        <p:txBody>
          <a:bodyPr>
            <a:noAutofit/>
          </a:bodyPr>
          <a:p>
            <a:pPr indent="0" fontAlgn="auto">
              <a:lnSpc>
                <a:spcPct val="150000"/>
              </a:lnSpc>
            </a:pPr>
            <a:r>
              <a:rPr lang="" altLang="en-US" sz="1800">
                <a:solidFill>
                  <a:srgbClr val="FF0000"/>
                </a:solidFill>
              </a:rPr>
              <a:t> </a:t>
            </a:r>
            <a:r>
              <a:rPr lang="en-US" sz="1800">
                <a:solidFill>
                  <a:srgbClr val="FF0000"/>
                </a:solidFill>
              </a:rPr>
              <a:t>Flexible Subset Definition</a:t>
            </a:r>
            <a:endParaRPr lang="en-US" sz="1800"/>
          </a:p>
          <a:p>
            <a:pPr marL="457200" lvl="1" indent="0" fontAlgn="auto">
              <a:lnSpc>
                <a:spcPct val="150000"/>
              </a:lnSpc>
              <a:buNone/>
            </a:pPr>
            <a:r>
              <a:rPr lang="en-US" sz="1600"/>
              <a:t>A subset can be specified using multiple properties of the instances, in many different ways. Example properties include raw data attributes, labels, features, textual content, output scores, and predicted label. </a:t>
            </a:r>
            <a:endParaRPr lang="en-US" sz="1800"/>
          </a:p>
          <a:p>
            <a:pPr indent="0" fontAlgn="auto">
              <a:lnSpc>
                <a:spcPct val="150000"/>
              </a:lnSpc>
            </a:pPr>
            <a:r>
              <a:rPr lang="en-US" sz="1800">
                <a:solidFill>
                  <a:srgbClr val="FF0000"/>
                </a:solidFill>
              </a:rPr>
              <a:t> Sorting to Reveal Patterns</a:t>
            </a:r>
            <a:endParaRPr lang="en-US" sz="1800"/>
          </a:p>
          <a:p>
            <a:pPr marL="457200" lvl="1" indent="0" fontAlgn="auto">
              <a:lnSpc>
                <a:spcPct val="150000"/>
              </a:lnSpc>
              <a:buNone/>
            </a:pPr>
            <a:r>
              <a:rPr lang="en-US" sz="1600"/>
              <a:t>The difficulty in recognizing patterns increases with the number of neurons. ActiVis allows to sort neurons  by their activation values. </a:t>
            </a:r>
            <a:endParaRPr lang="en-US" sz="1800"/>
          </a:p>
          <a:p>
            <a:pPr indent="0" fontAlgn="auto">
              <a:lnSpc>
                <a:spcPct val="150000"/>
              </a:lnSpc>
            </a:pPr>
            <a:r>
              <a:rPr lang="en-US" sz="1800">
                <a:solidFill>
                  <a:srgbClr val="FF0000"/>
                </a:solidFill>
              </a:rPr>
              <a:t> 2-D Projection of Activations</a:t>
            </a:r>
            <a:endParaRPr lang="en-US" sz="1800"/>
          </a:p>
          <a:p>
            <a:pPr marL="457200" lvl="1" indent="0" fontAlgn="auto">
              <a:lnSpc>
                <a:spcPct val="150000"/>
              </a:lnSpc>
              <a:buNone/>
            </a:pPr>
            <a:r>
              <a:rPr lang="en-US" sz="1600"/>
              <a:t>Projection of high-dimensional data into 2-D space </a:t>
            </a:r>
            <a:r>
              <a:rPr lang="" altLang="en-US" sz="1600"/>
              <a:t>is</a:t>
            </a:r>
            <a:r>
              <a:rPr lang="en-US" sz="1600"/>
              <a:t> an effective exploration approach. ActiVis performs t-distributed stochastic neighbor embedding (t-SNE) of instance activations.</a:t>
            </a:r>
            <a:endParaRPr lang="en-US" sz="1600"/>
          </a:p>
        </p:txBody>
      </p:sp>
      <p:pic>
        <p:nvPicPr>
          <p:cNvPr id="4" name="Picture 3" descr="24tvcg01-kahng-2744718-fig-3-source-small"/>
          <p:cNvPicPr>
            <a:picLocks noChangeAspect="1"/>
          </p:cNvPicPr>
          <p:nvPr/>
        </p:nvPicPr>
        <p:blipFill>
          <a:blip r:embed="rId1"/>
          <a:stretch>
            <a:fillRect/>
          </a:stretch>
        </p:blipFill>
        <p:spPr>
          <a:xfrm>
            <a:off x="7223760" y="704215"/>
            <a:ext cx="4438015" cy="2685415"/>
          </a:xfrm>
          <a:prstGeom prst="rect">
            <a:avLst/>
          </a:prstGeom>
        </p:spPr>
      </p:pic>
      <p:pic>
        <p:nvPicPr>
          <p:cNvPr id="5" name="Picture 4" descr="24tvcg01-kahng-2744718-fig-4-source-small"/>
          <p:cNvPicPr>
            <a:picLocks noChangeAspect="1"/>
          </p:cNvPicPr>
          <p:nvPr/>
        </p:nvPicPr>
        <p:blipFill>
          <a:blip r:embed="rId2"/>
          <a:stretch>
            <a:fillRect/>
          </a:stretch>
        </p:blipFill>
        <p:spPr>
          <a:xfrm>
            <a:off x="7223760" y="3832225"/>
            <a:ext cx="4514215" cy="2666365"/>
          </a:xfrm>
          <a:prstGeom prst="rect">
            <a:avLst/>
          </a:prstGeom>
        </p:spPr>
      </p:pic>
      <p:sp>
        <p:nvSpPr>
          <p:cNvPr id="6" name="Title 5"/>
          <p:cNvSpPr>
            <a:spLocks noGrp="1"/>
          </p:cNvSpPr>
          <p:nvPr>
            <p:ph type="title"/>
          </p:nvPr>
        </p:nvSpPr>
        <p:spPr>
          <a:xfrm>
            <a:off x="838200" y="365125"/>
            <a:ext cx="10515600" cy="535305"/>
          </a:xfrm>
        </p:spPr>
        <p:txBody>
          <a:bodyPr>
            <a:normAutofit fontScale="90000"/>
          </a:bodyPr>
          <a:p>
            <a:r>
              <a:rPr lang="en-US">
                <a:sym typeface="+mn-ea"/>
              </a:rPr>
              <a:t>ActiVis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5305"/>
          </a:xfrm>
        </p:spPr>
        <p:txBody>
          <a:bodyPr>
            <a:normAutofit fontScale="90000"/>
          </a:bodyPr>
          <a:p>
            <a:r>
              <a:rPr lang="en-US">
                <a:sym typeface="+mn-ea"/>
              </a:rPr>
              <a:t>ActiVis </a:t>
            </a:r>
            <a:endParaRPr lang="en-US"/>
          </a:p>
        </p:txBody>
      </p:sp>
      <p:pic>
        <p:nvPicPr>
          <p:cNvPr id="4" name="Content Placeholder 3" descr="24tvcg01-kahng-2744718-fig-2-source-large"/>
          <p:cNvPicPr>
            <a:picLocks noChangeAspect="1"/>
          </p:cNvPicPr>
          <p:nvPr>
            <p:ph idx="1"/>
          </p:nvPr>
        </p:nvPicPr>
        <p:blipFill>
          <a:blip r:embed="rId1"/>
          <a:stretch>
            <a:fillRect/>
          </a:stretch>
        </p:blipFill>
        <p:spPr>
          <a:xfrm>
            <a:off x="499110" y="1196340"/>
            <a:ext cx="8040370" cy="5138420"/>
          </a:xfrm>
          <a:prstGeom prst="rect">
            <a:avLst/>
          </a:prstGeom>
        </p:spPr>
      </p:pic>
      <p:sp>
        <p:nvSpPr>
          <p:cNvPr id="5" name="Text Box 4"/>
          <p:cNvSpPr txBox="1"/>
          <p:nvPr/>
        </p:nvSpPr>
        <p:spPr>
          <a:xfrm>
            <a:off x="8890635" y="949960"/>
            <a:ext cx="3067050" cy="5631180"/>
          </a:xfrm>
          <a:prstGeom prst="rect">
            <a:avLst/>
          </a:prstGeom>
          <a:noFill/>
        </p:spPr>
        <p:txBody>
          <a:bodyPr wrap="square" rtlCol="0" anchor="t">
            <a:spAutoFit/>
          </a:bodyPr>
          <a:p>
            <a:pPr fontAlgn="auto">
              <a:lnSpc>
                <a:spcPct val="150000"/>
              </a:lnSpc>
            </a:pPr>
            <a:r>
              <a:rPr lang="" altLang="en-US" sz="1600"/>
              <a:t>A: </a:t>
            </a:r>
            <a:r>
              <a:rPr lang="en-US" sz="1600"/>
              <a:t>总结了模型架构。</a:t>
            </a:r>
            <a:r>
              <a:rPr lang="" altLang="en-US" sz="1600"/>
              <a:t>B: </a:t>
            </a:r>
            <a:r>
              <a:rPr lang="en-US" sz="1600"/>
              <a:t>神经元激活面板的矩阵视图显示</a:t>
            </a:r>
            <a:r>
              <a:rPr lang="" altLang="en-US" sz="1600"/>
              <a:t>实例，</a:t>
            </a:r>
            <a:r>
              <a:rPr lang="en-US" sz="1600"/>
              <a:t>子集，和类</a:t>
            </a:r>
            <a:r>
              <a:rPr lang="" altLang="en-US" sz="1600"/>
              <a:t>的激活情况</a:t>
            </a:r>
            <a:r>
              <a:rPr lang="en-US" sz="1600"/>
              <a:t>（B1），</a:t>
            </a:r>
            <a:r>
              <a:rPr lang="" altLang="en-US" sz="1600"/>
              <a:t>还有</a:t>
            </a:r>
            <a:r>
              <a:rPr lang="en-US" sz="1600"/>
              <a:t>投影视图所示实例激活的2</a:t>
            </a:r>
            <a:r>
              <a:rPr lang="" altLang="en-US" sz="1600"/>
              <a:t>D T</a:t>
            </a:r>
            <a:r>
              <a:rPr lang="en-US" sz="1600"/>
              <a:t>SNE投影（B2）。</a:t>
            </a:r>
            <a:r>
              <a:rPr lang="" altLang="en-US" sz="1600"/>
              <a:t>C</a:t>
            </a:r>
            <a:r>
              <a:rPr lang="" sz="1600"/>
              <a:t>: </a:t>
            </a:r>
            <a:r>
              <a:rPr lang="en-US" sz="1600"/>
              <a:t>实例选择面板显示实例和它们的分类结果; 左侧显示正确分类的实例，右侧显示错误分类的实例。单击一个实例会将其添加到神经元激活矩阵视图。</a:t>
            </a:r>
            <a:endParaRPr lang="en-US" sz="1600"/>
          </a:p>
          <a:p>
            <a:pPr fontAlgn="auto">
              <a:lnSpc>
                <a:spcPct val="150000"/>
              </a:lnSpc>
            </a:pPr>
            <a:r>
              <a:rPr lang="en-US" sz="1600"/>
              <a:t> The dataset </a:t>
            </a:r>
            <a:r>
              <a:rPr lang="" altLang="en-US" sz="1600"/>
              <a:t>: </a:t>
            </a:r>
            <a:r>
              <a:rPr lang="en-US" sz="1600"/>
              <a:t>public TREC question answering data collections. </a:t>
            </a:r>
            <a:endParaRPr lang="en-US" sz="1600"/>
          </a:p>
          <a:p>
            <a:pPr fontAlgn="auto">
              <a:lnSpc>
                <a:spcPct val="150000"/>
              </a:lnSpc>
            </a:pPr>
            <a:r>
              <a:rPr lang="en-US" sz="1600"/>
              <a:t>The trained model </a:t>
            </a:r>
            <a:r>
              <a:rPr lang="" altLang="en-US" sz="1600"/>
              <a:t>:</a:t>
            </a:r>
            <a:r>
              <a:rPr lang="en-US" sz="1600"/>
              <a:t> a word-level convolutional model.</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2950"/>
          </a:xfrm>
        </p:spPr>
        <p:txBody>
          <a:bodyPr>
            <a:normAutofit fontScale="90000"/>
          </a:bodyPr>
          <a:p>
            <a:r>
              <a:rPr lang="en-US" sz="2400">
                <a:sym typeface="+mn-ea"/>
              </a:rPr>
              <a:t>Interface: Tight Integration of Model, Instances, and Activation Visualization</a:t>
            </a:r>
            <a:br>
              <a:rPr lang="en-US"/>
            </a:br>
            <a:endParaRPr lang="en-US"/>
          </a:p>
        </p:txBody>
      </p:sp>
      <p:pic>
        <p:nvPicPr>
          <p:cNvPr id="4" name="Content Placeholder 3" descr="24tvcg01-kahng-2744718-fig-5-source-small"/>
          <p:cNvPicPr>
            <a:picLocks noChangeAspect="1"/>
          </p:cNvPicPr>
          <p:nvPr>
            <p:ph idx="1"/>
          </p:nvPr>
        </p:nvPicPr>
        <p:blipFill>
          <a:blip r:embed="rId1"/>
          <a:stretch>
            <a:fillRect/>
          </a:stretch>
        </p:blipFill>
        <p:spPr>
          <a:xfrm>
            <a:off x="487680" y="1207135"/>
            <a:ext cx="5052060" cy="4996180"/>
          </a:xfrm>
          <a:prstGeom prst="rect">
            <a:avLst/>
          </a:prstGeom>
        </p:spPr>
      </p:pic>
      <p:sp>
        <p:nvSpPr>
          <p:cNvPr id="5" name="Text Box 4"/>
          <p:cNvSpPr txBox="1"/>
          <p:nvPr/>
        </p:nvSpPr>
        <p:spPr>
          <a:xfrm>
            <a:off x="5848985" y="941070"/>
            <a:ext cx="6233795" cy="5262245"/>
          </a:xfrm>
          <a:prstGeom prst="rect">
            <a:avLst/>
          </a:prstGeom>
          <a:noFill/>
        </p:spPr>
        <p:txBody>
          <a:bodyPr wrap="square" rtlCol="0" anchor="t">
            <a:spAutoFit/>
          </a:bodyPr>
          <a:p>
            <a:pPr fontAlgn="auto">
              <a:lnSpc>
                <a:spcPct val="150000"/>
              </a:lnSpc>
            </a:pPr>
            <a:r>
              <a:rPr lang="en-US" sz="1600">
                <a:solidFill>
                  <a:srgbClr val="FF0000"/>
                </a:solidFill>
              </a:rPr>
              <a:t>A: Overview of Model Architecture</a:t>
            </a:r>
            <a:endParaRPr lang="en-US" sz="1600"/>
          </a:p>
          <a:p>
            <a:pPr fontAlgn="auto">
              <a:lnSpc>
                <a:spcPct val="150000"/>
              </a:lnSpc>
            </a:pPr>
            <a:r>
              <a:rPr lang="en-US" sz="1600"/>
              <a:t>Deep neural network models are often represented as computation graphs (DAGs) </a:t>
            </a:r>
            <a:r>
              <a:rPr lang="" altLang="en-US" sz="1600"/>
              <a:t>.</a:t>
            </a:r>
            <a:r>
              <a:rPr lang="en-US" sz="1600"/>
              <a:t> </a:t>
            </a:r>
            <a:r>
              <a:rPr lang="" altLang="en-US" sz="1600"/>
              <a:t>U</a:t>
            </a:r>
            <a:r>
              <a:rPr lang="en-US" sz="1600"/>
              <a:t>nderstand the structure of the models and find interesting layers to explore the detailed activations.</a:t>
            </a:r>
            <a:endParaRPr lang="en-US" sz="1600"/>
          </a:p>
          <a:p>
            <a:pPr fontAlgn="auto">
              <a:lnSpc>
                <a:spcPct val="150000"/>
              </a:lnSpc>
            </a:pPr>
            <a:endParaRPr lang="en-US" sz="1600"/>
          </a:p>
          <a:p>
            <a:pPr fontAlgn="auto">
              <a:lnSpc>
                <a:spcPct val="150000"/>
              </a:lnSpc>
            </a:pPr>
            <a:r>
              <a:rPr lang="en-US" sz="1600">
                <a:solidFill>
                  <a:srgbClr val="FF0000"/>
                </a:solidFill>
              </a:rPr>
              <a:t>B: Activation for Selected Node</a:t>
            </a:r>
            <a:endParaRPr lang="en-US" sz="1600"/>
          </a:p>
          <a:p>
            <a:pPr fontAlgn="auto">
              <a:lnSpc>
                <a:spcPct val="150000"/>
              </a:lnSpc>
            </a:pPr>
            <a:r>
              <a:rPr lang="" altLang="en-US" sz="1600"/>
              <a:t>S</a:t>
            </a:r>
            <a:r>
              <a:rPr lang="en-US" sz="1600"/>
              <a:t>elect multiple nodes and visually compare their activation patterns. Fig.  illustrates that users can visually explore how models learned the hidden structure of data through multiple layers.</a:t>
            </a:r>
            <a:endParaRPr lang="en-US" sz="1600"/>
          </a:p>
          <a:p>
            <a:pPr fontAlgn="auto">
              <a:lnSpc>
                <a:spcPct val="150000"/>
              </a:lnSpc>
            </a:pPr>
            <a:endParaRPr lang="en-US" sz="1600"/>
          </a:p>
          <a:p>
            <a:pPr fontAlgn="auto">
              <a:lnSpc>
                <a:spcPct val="150000"/>
              </a:lnSpc>
            </a:pPr>
            <a:r>
              <a:rPr lang="en-US" sz="1600">
                <a:solidFill>
                  <a:srgbClr val="FF0000"/>
                </a:solidFill>
              </a:rPr>
              <a:t>C: Instance Selection</a:t>
            </a:r>
            <a:endParaRPr lang="en-US" sz="1600"/>
          </a:p>
          <a:p>
            <a:pPr fontAlgn="auto">
              <a:lnSpc>
                <a:spcPct val="150000"/>
              </a:lnSpc>
            </a:pPr>
            <a:r>
              <a:rPr lang="" altLang="en-US" sz="1600"/>
              <a:t>G</a:t>
            </a:r>
            <a:r>
              <a:rPr lang="en-US" sz="1600"/>
              <a:t>et an overview of instances with their prediction results and determine which ones should be added to the neuron activation view for further exploration and comparison.</a:t>
            </a:r>
            <a:endParaRPr 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75920"/>
            <a:ext cx="10515600" cy="545465"/>
          </a:xfrm>
        </p:spPr>
        <p:txBody>
          <a:bodyPr>
            <a:normAutofit fontScale="90000"/>
          </a:bodyPr>
          <a:p>
            <a:r>
              <a:rPr lang="en-US">
                <a:sym typeface="+mn-ea"/>
              </a:rPr>
              <a:t>Future Work</a:t>
            </a:r>
            <a:endParaRPr lang="en-US">
              <a:sym typeface="+mn-ea"/>
            </a:endParaRPr>
          </a:p>
        </p:txBody>
      </p:sp>
      <p:sp>
        <p:nvSpPr>
          <p:cNvPr id="3" name="Content Placeholder 2"/>
          <p:cNvSpPr>
            <a:spLocks noGrp="1"/>
          </p:cNvSpPr>
          <p:nvPr>
            <p:ph idx="1"/>
          </p:nvPr>
        </p:nvSpPr>
        <p:spPr>
          <a:xfrm>
            <a:off x="761365" y="696595"/>
            <a:ext cx="10976610" cy="5035550"/>
          </a:xfrm>
        </p:spPr>
        <p:txBody>
          <a:bodyPr>
            <a:noAutofit/>
          </a:bodyPr>
          <a:p>
            <a:pPr marL="0" indent="0">
              <a:buNone/>
            </a:pPr>
            <a:endParaRPr lang="en-US" sz="1800"/>
          </a:p>
          <a:p>
            <a:pPr indent="0" fontAlgn="auto">
              <a:lnSpc>
                <a:spcPct val="150000"/>
              </a:lnSpc>
            </a:pPr>
            <a:r>
              <a:rPr lang="en-US" sz="1800"/>
              <a:t> Visualizing </a:t>
            </a:r>
            <a:r>
              <a:rPr lang="en-US" sz="1800">
                <a:solidFill>
                  <a:srgbClr val="FF0000"/>
                </a:solidFill>
              </a:rPr>
              <a:t>Gradients</a:t>
            </a:r>
            <a:endParaRPr lang="en-US" sz="1800"/>
          </a:p>
          <a:p>
            <a:pPr marL="457200" lvl="1" indent="0" fontAlgn="auto">
              <a:lnSpc>
                <a:spcPct val="150000"/>
              </a:lnSpc>
              <a:buNone/>
            </a:pPr>
            <a:r>
              <a:rPr lang="en-US" sz="1600"/>
              <a:t> Gradients would help developers to locate neurons or datasets where the models do not perform well.</a:t>
            </a:r>
            <a:endParaRPr lang="en-US" sz="1600"/>
          </a:p>
          <a:p>
            <a:pPr indent="0" fontAlgn="auto">
              <a:lnSpc>
                <a:spcPct val="150000"/>
              </a:lnSpc>
            </a:pPr>
            <a:r>
              <a:rPr lang="en-US" sz="1800"/>
              <a:t> </a:t>
            </a:r>
            <a:r>
              <a:rPr lang="en-US" sz="1800">
                <a:solidFill>
                  <a:srgbClr val="FF0000"/>
                </a:solidFill>
              </a:rPr>
              <a:t>Real-Time</a:t>
            </a:r>
            <a:r>
              <a:rPr lang="en-US" sz="1800"/>
              <a:t> Subset Definition</a:t>
            </a:r>
            <a:endParaRPr lang="en-US" sz="1800"/>
          </a:p>
          <a:p>
            <a:pPr marL="457200" lvl="1" indent="0" fontAlgn="auto">
              <a:lnSpc>
                <a:spcPct val="150000"/>
              </a:lnSpc>
              <a:buNone/>
            </a:pPr>
            <a:r>
              <a:rPr lang="en-US" sz="1600"/>
              <a:t> </a:t>
            </a:r>
            <a:r>
              <a:rPr lang="" altLang="en-US" sz="1600"/>
              <a:t>I</a:t>
            </a:r>
            <a:r>
              <a:rPr lang="en-US" sz="1600"/>
              <a:t>ntegrate dynamic filtering and searching capabilities, to speed up both subset definition and instance selection.</a:t>
            </a:r>
            <a:endParaRPr lang="en-US" sz="1600"/>
          </a:p>
          <a:p>
            <a:pPr indent="0" fontAlgn="auto">
              <a:lnSpc>
                <a:spcPct val="150000"/>
              </a:lnSpc>
            </a:pPr>
            <a:r>
              <a:rPr lang="en-US" sz="1800">
                <a:solidFill>
                  <a:srgbClr val="FF0000"/>
                </a:solidFill>
              </a:rPr>
              <a:t> Automatic</a:t>
            </a:r>
            <a:r>
              <a:rPr lang="en-US" sz="1800"/>
              <a:t> Discovery of Interesting Subsets</a:t>
            </a:r>
            <a:endParaRPr lang="en-US" sz="1800"/>
          </a:p>
          <a:p>
            <a:pPr marL="457200" lvl="1" indent="0" fontAlgn="auto">
              <a:lnSpc>
                <a:spcPct val="150000"/>
              </a:lnSpc>
              <a:buNone/>
            </a:pPr>
            <a:r>
              <a:rPr lang="en-US" sz="1600"/>
              <a:t> ActiVis could help suggest interesting subsets for exploration, based on heuristics or measures.</a:t>
            </a:r>
            <a:endParaRPr lang="en-US" sz="1600"/>
          </a:p>
          <a:p>
            <a:pPr indent="0" fontAlgn="auto">
              <a:lnSpc>
                <a:spcPct val="150000"/>
              </a:lnSpc>
            </a:pPr>
            <a:r>
              <a:rPr lang="en-US" sz="1800"/>
              <a:t> Supporting </a:t>
            </a:r>
            <a:r>
              <a:rPr lang="en-US" sz="1800">
                <a:solidFill>
                  <a:srgbClr val="FF0000"/>
                </a:solidFill>
              </a:rPr>
              <a:t>Input-Dependent </a:t>
            </a:r>
            <a:r>
              <a:rPr lang="en-US" sz="1800"/>
              <a:t>Models</a:t>
            </a:r>
            <a:endParaRPr lang="en-US" sz="1800"/>
          </a:p>
          <a:p>
            <a:pPr marL="457200" lvl="1" indent="0" fontAlgn="auto">
              <a:lnSpc>
                <a:spcPct val="150000"/>
              </a:lnSpc>
              <a:buNone/>
            </a:pPr>
            <a:r>
              <a:rPr lang="" altLang="en-US" sz="1600"/>
              <a:t>E</a:t>
            </a:r>
            <a:r>
              <a:rPr lang="en-US" sz="1600"/>
              <a:t>xtend ActiVis to support models that contain variable nodes whose number of neurons changes depending on the input, and to study the relationships between neurons and subsets for such cases.</a:t>
            </a:r>
            <a:endParaRPr lang="en-US" sz="1600"/>
          </a:p>
          <a:p>
            <a:pPr indent="0" fontAlgn="auto">
              <a:lnSpc>
                <a:spcPct val="150000"/>
              </a:lnSpc>
            </a:pPr>
            <a:r>
              <a:rPr lang="en-US" sz="1800">
                <a:solidFill>
                  <a:srgbClr val="FF0000"/>
                </a:solidFill>
              </a:rPr>
              <a:t> Understanding</a:t>
            </a:r>
            <a:r>
              <a:rPr lang="en-US" sz="1800"/>
              <a:t> How ActiVis Informs Model Training</a:t>
            </a:r>
            <a:endParaRPr lang="en-US" sz="1800"/>
          </a:p>
          <a:p>
            <a:pPr marL="457200" lvl="1" indent="0" fontAlgn="auto">
              <a:lnSpc>
                <a:spcPct val="150000"/>
              </a:lnSpc>
              <a:buNone/>
            </a:pPr>
            <a:r>
              <a:rPr lang="" altLang="en-US" sz="1600"/>
              <a:t>S</a:t>
            </a:r>
            <a:r>
              <a:rPr lang="en-US" sz="1600"/>
              <a:t>uch as how ActiVis may inform the model training process. For example, hyperparameter tuning.</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1024870" cy="765810"/>
          </a:xfrm>
        </p:spPr>
        <p:txBody>
          <a:bodyPr>
            <a:normAutofit fontScale="90000"/>
          </a:bodyPr>
          <a:p>
            <a:r>
              <a:rPr lang="" altLang="en-US"/>
              <a:t>CNN101 </a:t>
            </a:r>
            <a:r>
              <a:rPr lang="en-US" sz="1600">
                <a:sym typeface="+mn-ea"/>
              </a:rPr>
              <a:t>向初学者解释CNN如何在不同抽象级别上工作，同时帮助用户在这些级别之间流畅地转换，以获得更全面的理解。</a:t>
            </a:r>
            <a:endParaRPr lang="" altLang="en-US" sz="1600">
              <a:sym typeface="+mn-ea"/>
            </a:endParaRPr>
          </a:p>
        </p:txBody>
      </p:sp>
      <p:pic>
        <p:nvPicPr>
          <p:cNvPr id="4" name="Content Placeholder 3" descr="12"/>
          <p:cNvPicPr>
            <a:picLocks noChangeAspect="1"/>
          </p:cNvPicPr>
          <p:nvPr>
            <p:ph idx="1"/>
          </p:nvPr>
        </p:nvPicPr>
        <p:blipFill>
          <a:blip r:embed="rId1"/>
          <a:stretch>
            <a:fillRect/>
          </a:stretch>
        </p:blipFill>
        <p:spPr>
          <a:xfrm>
            <a:off x="330200" y="1591310"/>
            <a:ext cx="7196455" cy="3952240"/>
          </a:xfrm>
          <a:prstGeom prst="rect">
            <a:avLst/>
          </a:prstGeom>
        </p:spPr>
      </p:pic>
      <p:sp>
        <p:nvSpPr>
          <p:cNvPr id="5" name="Text Box 4"/>
          <p:cNvSpPr txBox="1"/>
          <p:nvPr/>
        </p:nvSpPr>
        <p:spPr>
          <a:xfrm>
            <a:off x="330200" y="6265545"/>
            <a:ext cx="11532235" cy="337185"/>
          </a:xfrm>
          <a:prstGeom prst="rect">
            <a:avLst/>
          </a:prstGeom>
          <a:noFill/>
        </p:spPr>
        <p:txBody>
          <a:bodyPr wrap="square" rtlCol="0" anchor="t">
            <a:spAutoFit/>
          </a:bodyPr>
          <a:p>
            <a:r>
              <a:rPr lang="en-US" sz="1600"/>
              <a:t>CNN101，一个交互式可视化系统解释和教学卷积神经网络。通过紧密集成的交互视图，提供了模型如何工作的概述和详细描述。</a:t>
            </a:r>
            <a:endParaRPr lang="en-US" sz="1600"/>
          </a:p>
        </p:txBody>
      </p:sp>
      <p:sp>
        <p:nvSpPr>
          <p:cNvPr id="6" name="Text Box 5"/>
          <p:cNvSpPr txBox="1"/>
          <p:nvPr/>
        </p:nvSpPr>
        <p:spPr>
          <a:xfrm>
            <a:off x="7736840" y="1744345"/>
            <a:ext cx="4232275" cy="3646170"/>
          </a:xfrm>
          <a:prstGeom prst="rect">
            <a:avLst/>
          </a:prstGeom>
          <a:noFill/>
        </p:spPr>
        <p:txBody>
          <a:bodyPr wrap="square" rtlCol="0" anchor="t">
            <a:spAutoFit/>
          </a:bodyPr>
          <a:p>
            <a:pPr fontAlgn="auto">
              <a:lnSpc>
                <a:spcPct val="150000"/>
              </a:lnSpc>
            </a:pPr>
            <a:r>
              <a:rPr lang="" altLang="en-US" sz="1400"/>
              <a:t>1. </a:t>
            </a:r>
            <a:r>
              <a:rPr lang="en-US" sz="1400"/>
              <a:t>它集成了一个更实用的模型和数据集，供学习者探索。传统上，部署深度学习模型需要大量计算资源，例如，具有强大硬件的服务器。然而，即使使用专用的后端服务器，也很难支持大量并发用户。相反，CNN 101是使用现代网络技术开发的，所有结果都直接在用户的网络浏览器中计算。</a:t>
            </a:r>
            <a:endParaRPr lang="en-US" sz="1400"/>
          </a:p>
          <a:p>
            <a:pPr fontAlgn="auto">
              <a:lnSpc>
                <a:spcPct val="150000"/>
              </a:lnSpc>
            </a:pPr>
            <a:endParaRPr lang="en-US" sz="1400"/>
          </a:p>
          <a:p>
            <a:pPr fontAlgn="auto">
              <a:lnSpc>
                <a:spcPct val="150000"/>
              </a:lnSpc>
            </a:pPr>
            <a:r>
              <a:rPr lang="en-US" sz="1400"/>
              <a:t>2</a:t>
            </a:r>
            <a:r>
              <a:rPr lang="" altLang="en-US" sz="1400"/>
              <a:t>. </a:t>
            </a:r>
            <a:r>
              <a:rPr lang="en-US" sz="1400"/>
              <a:t>新颖的交互式可视化设计，它采用了overview+detail、interaction和animation，同时总结了复杂的模型结构，并为用户提供上下文来解释详细的数学运算。</a:t>
            </a:r>
            <a:endParaRPr 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933430" cy="765810"/>
          </a:xfrm>
        </p:spPr>
        <p:txBody>
          <a:bodyPr>
            <a:normAutofit fontScale="90000"/>
          </a:bodyPr>
          <a:p>
            <a:r>
              <a:rPr lang="" altLang="en-US"/>
              <a:t>FairVis   </a:t>
            </a:r>
            <a:r>
              <a:rPr lang="en-US" sz="1600">
                <a:sym typeface="+mn-ea"/>
              </a:rPr>
              <a:t>由于公平性的定义众多，且存在大量潜在的受影响子群，因此发现机器学习模型引入的偏差是一个巨大的挑战。</a:t>
            </a:r>
            <a:endParaRPr lang="en-US" altLang="en-US" sz="1600">
              <a:sym typeface="+mn-ea"/>
            </a:endParaRPr>
          </a:p>
        </p:txBody>
      </p:sp>
      <p:pic>
        <p:nvPicPr>
          <p:cNvPr id="4" name="Content Placeholder 3" descr="123"/>
          <p:cNvPicPr>
            <a:picLocks noChangeAspect="1"/>
          </p:cNvPicPr>
          <p:nvPr>
            <p:ph idx="1"/>
          </p:nvPr>
        </p:nvPicPr>
        <p:blipFill>
          <a:blip r:embed="rId1"/>
          <a:stretch>
            <a:fillRect/>
          </a:stretch>
        </p:blipFill>
        <p:spPr>
          <a:xfrm>
            <a:off x="436245" y="1553210"/>
            <a:ext cx="7985760" cy="4171950"/>
          </a:xfrm>
          <a:prstGeom prst="rect">
            <a:avLst/>
          </a:prstGeom>
        </p:spPr>
      </p:pic>
      <p:sp>
        <p:nvSpPr>
          <p:cNvPr id="5" name="Text Box 4"/>
          <p:cNvSpPr txBox="1"/>
          <p:nvPr/>
        </p:nvSpPr>
        <p:spPr>
          <a:xfrm>
            <a:off x="8607425" y="1371600"/>
            <a:ext cx="3320415" cy="3599815"/>
          </a:xfrm>
          <a:prstGeom prst="rect">
            <a:avLst/>
          </a:prstGeom>
          <a:noFill/>
        </p:spPr>
        <p:txBody>
          <a:bodyPr wrap="square" rtlCol="0" anchor="t">
            <a:spAutoFit/>
          </a:bodyPr>
          <a:p>
            <a:endParaRPr lang="en-US"/>
          </a:p>
          <a:p>
            <a:pPr fontAlgn="auto">
              <a:lnSpc>
                <a:spcPct val="150000"/>
              </a:lnSpc>
            </a:pPr>
            <a:endParaRPr lang="en-US" sz="1400"/>
          </a:p>
          <a:p>
            <a:pPr fontAlgn="auto">
              <a:lnSpc>
                <a:spcPct val="150000"/>
              </a:lnSpc>
            </a:pPr>
            <a:endParaRPr lang="en-US" sz="1400"/>
          </a:p>
          <a:p>
            <a:pPr fontAlgn="auto">
              <a:lnSpc>
                <a:spcPct val="150000"/>
              </a:lnSpc>
            </a:pPr>
            <a:r>
              <a:rPr lang="en-US" sz="1400"/>
              <a:t>我们提出了一个混合主动视觉分析系统FAIRVIS，它集成了一种新的子组发现技术，供用户审计机器学习模型的公平性。通过FAIRVIS，用户可以应用领域知识生成和研究已知的子群，并探索建议的和相似的子群。协调视图使用户能够探索子组性能的高级概述，并随后深入到特定子组的详细调查中。</a:t>
            </a:r>
            <a:endParaRPr lang="en-US" sz="1400"/>
          </a:p>
        </p:txBody>
      </p:sp>
      <p:sp>
        <p:nvSpPr>
          <p:cNvPr id="6" name="Text Box 5"/>
          <p:cNvSpPr txBox="1"/>
          <p:nvPr/>
        </p:nvSpPr>
        <p:spPr>
          <a:xfrm>
            <a:off x="285115" y="6146800"/>
            <a:ext cx="11818620" cy="337185"/>
          </a:xfrm>
          <a:prstGeom prst="rect">
            <a:avLst/>
          </a:prstGeom>
          <a:noFill/>
        </p:spPr>
        <p:txBody>
          <a:bodyPr wrap="square" rtlCol="0" anchor="t">
            <a:spAutoFit/>
          </a:bodyPr>
          <a:p>
            <a:r>
              <a:rPr lang="" altLang="en-US" sz="1600">
                <a:sym typeface="+mn-ea"/>
              </a:rPr>
              <a:t>Fairvis, 一个</a:t>
            </a:r>
            <a:r>
              <a:rPr lang="en-US" sz="1600">
                <a:sym typeface="+mn-ea"/>
              </a:rPr>
              <a:t>发现机器学习偏差的可视化分析系统，演示了交互式可视化如何帮助数据科学家和公众理解和创建更公平的算法系统。</a:t>
            </a:r>
            <a:endParaRPr lang="en-US" sz="16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833735" cy="1007110"/>
          </a:xfrm>
        </p:spPr>
        <p:txBody>
          <a:bodyPr>
            <a:normAutofit fontScale="90000"/>
          </a:bodyPr>
          <a:p>
            <a:r>
              <a:rPr lang="en-US" sz="3600"/>
              <a:t>Interactive Classification </a:t>
            </a:r>
            <a:r>
              <a:rPr lang="en-US"/>
              <a:t>  </a:t>
            </a:r>
            <a:r>
              <a:rPr lang="en-US" sz="1600">
                <a:sym typeface="+mn-ea"/>
              </a:rPr>
              <a:t>交互数据可视化揭示了模型如何使用交互对话学习和行为，而不是静态解释。</a:t>
            </a:r>
            <a:br>
              <a:rPr lang="en-US" sz="1600"/>
            </a:br>
            <a:endParaRPr lang="en-US" sz="1600"/>
          </a:p>
        </p:txBody>
      </p:sp>
      <p:pic>
        <p:nvPicPr>
          <p:cNvPr id="4" name="Content Placeholder 3" descr="12"/>
          <p:cNvPicPr>
            <a:picLocks noChangeAspect="1"/>
          </p:cNvPicPr>
          <p:nvPr>
            <p:ph idx="1"/>
          </p:nvPr>
        </p:nvPicPr>
        <p:blipFill>
          <a:blip r:embed="rId1"/>
          <a:stretch>
            <a:fillRect/>
          </a:stretch>
        </p:blipFill>
        <p:spPr>
          <a:xfrm>
            <a:off x="838200" y="2108835"/>
            <a:ext cx="7979410" cy="3956050"/>
          </a:xfrm>
          <a:prstGeom prst="rect">
            <a:avLst/>
          </a:prstGeom>
        </p:spPr>
      </p:pic>
      <p:sp>
        <p:nvSpPr>
          <p:cNvPr id="5" name="Text Box 4"/>
          <p:cNvSpPr txBox="1"/>
          <p:nvPr/>
        </p:nvSpPr>
        <p:spPr>
          <a:xfrm>
            <a:off x="7208520" y="1510665"/>
            <a:ext cx="4463415" cy="2306955"/>
          </a:xfrm>
          <a:prstGeom prst="rect">
            <a:avLst/>
          </a:prstGeom>
          <a:noFill/>
        </p:spPr>
        <p:txBody>
          <a:bodyPr wrap="square" rtlCol="0" anchor="t">
            <a:spAutoFit/>
          </a:bodyPr>
          <a:p>
            <a:pPr fontAlgn="auto">
              <a:lnSpc>
                <a:spcPct val="150000"/>
              </a:lnSpc>
            </a:pPr>
            <a:r>
              <a:rPr lang="en-US" sz="1600"/>
              <a:t>我们提出一个互动系统，让使用者可以操控影像，以探讨深度学习影像分类器的稳健性和灵敏度。利用现代网络技术进行浏览器内推理，用户可以使用修复算法去除图像特征，并实时获得新的分类，这使得他们可以通过实验修改图像并查看模型的反应，提出各种“假设”问题。</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08195" y="2310765"/>
            <a:ext cx="2689225" cy="1325880"/>
          </a:xfrm>
        </p:spPr>
        <p:txBody>
          <a:bodyPr>
            <a:normAutofit fontScale="90000"/>
          </a:bodyPr>
          <a:p>
            <a:r>
              <a:rPr lang="" altLang="en-US">
                <a:sym typeface="+mn-ea"/>
              </a:rPr>
              <a:t>T</a:t>
            </a:r>
            <a:r>
              <a:rPr lang="en-US" altLang="en-US">
                <a:sym typeface="+mn-ea"/>
              </a:rPr>
              <a:t>hanks！</a:t>
            </a:r>
            <a:br>
              <a:rPr lang="en-US" altLang="en-US"/>
            </a:b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06805"/>
          </a:xfrm>
        </p:spPr>
        <p:txBody>
          <a:bodyPr/>
          <a:p>
            <a:r>
              <a:rPr lang="en-US">
                <a:sym typeface="+mn-ea"/>
              </a:rPr>
              <a:t>Introduction</a:t>
            </a:r>
            <a:endParaRPr lang="en-US">
              <a:sym typeface="+mn-ea"/>
            </a:endParaRPr>
          </a:p>
        </p:txBody>
      </p:sp>
      <p:sp>
        <p:nvSpPr>
          <p:cNvPr id="3" name="Content Placeholder 2"/>
          <p:cNvSpPr>
            <a:spLocks noGrp="1"/>
          </p:cNvSpPr>
          <p:nvPr>
            <p:ph idx="1"/>
          </p:nvPr>
        </p:nvSpPr>
        <p:spPr>
          <a:xfrm>
            <a:off x="838200" y="1471930"/>
            <a:ext cx="10515600" cy="4705350"/>
          </a:xfrm>
        </p:spPr>
        <p:txBody>
          <a:bodyPr>
            <a:noAutofit/>
          </a:bodyPr>
          <a:p>
            <a:pPr marL="0" indent="0" fontAlgn="auto">
              <a:lnSpc>
                <a:spcPct val="150000"/>
              </a:lnSpc>
              <a:buNone/>
            </a:pPr>
            <a:r>
              <a:rPr lang="en-US" sz="1600"/>
              <a:t> Deep learning models are more difficult to interpret than most existing machine learning models, because they capture nonlinear hidden structures of data using a huge number of parameters. </a:t>
            </a:r>
            <a:endParaRPr lang="en-US" sz="1600"/>
          </a:p>
          <a:p>
            <a:pPr marL="457200" lvl="1" indent="0" fontAlgn="auto">
              <a:lnSpc>
                <a:spcPct val="150000"/>
              </a:lnSpc>
              <a:buNone/>
            </a:pPr>
            <a:r>
              <a:rPr lang="en-US" sz="1600">
                <a:solidFill>
                  <a:srgbClr val="C00000"/>
                </a:solidFill>
              </a:rPr>
              <a:t>“black boxes”</a:t>
            </a:r>
            <a:endParaRPr lang="en-US" altLang="en-US" sz="1600">
              <a:solidFill>
                <a:srgbClr val="C00000"/>
              </a:solidFill>
            </a:endParaRPr>
          </a:p>
          <a:p>
            <a:pPr marL="0" indent="0" fontAlgn="auto">
              <a:lnSpc>
                <a:spcPct val="150000"/>
              </a:lnSpc>
              <a:buNone/>
            </a:pPr>
            <a:r>
              <a:rPr lang="" altLang="en-US" sz="1600"/>
              <a:t>D</a:t>
            </a:r>
            <a:r>
              <a:rPr lang="en-US" sz="1600"/>
              <a:t>eep learning tasks in industry often involve </a:t>
            </a:r>
            <a:r>
              <a:rPr lang="en-US" sz="1600">
                <a:solidFill>
                  <a:srgbClr val="C00000"/>
                </a:solidFill>
              </a:rPr>
              <a:t>different types of data</a:t>
            </a:r>
            <a:r>
              <a:rPr lang="en-US" sz="1600"/>
              <a:t>, including text and numerical data; however most existing visualization research targets image datasets . </a:t>
            </a:r>
            <a:endParaRPr lang="en-US" sz="1600"/>
          </a:p>
          <a:p>
            <a:pPr marL="0" indent="0" fontAlgn="auto">
              <a:lnSpc>
                <a:spcPct val="150000"/>
              </a:lnSpc>
              <a:buNone/>
            </a:pPr>
            <a:endParaRPr lang="en-US" sz="1600"/>
          </a:p>
          <a:p>
            <a:pPr marL="0" indent="0" fontAlgn="auto">
              <a:lnSpc>
                <a:spcPct val="150000"/>
              </a:lnSpc>
              <a:buNone/>
            </a:pPr>
            <a:r>
              <a:rPr lang="" altLang="en-US" sz="1600"/>
              <a:t>W</a:t>
            </a:r>
            <a:r>
              <a:rPr lang="en-US" sz="1600"/>
              <a:t>e have identified common analysis strategies to interpret machine learning models.Specifically, we learned that </a:t>
            </a:r>
            <a:r>
              <a:rPr lang="en-US" sz="1600">
                <a:solidFill>
                  <a:srgbClr val="C00000"/>
                </a:solidFill>
              </a:rPr>
              <a:t>both instance- and subset-based exploration approaches are common and effective</a:t>
            </a:r>
            <a:r>
              <a:rPr lang="en-US" sz="1600"/>
              <a:t>.As individual instances are familiar to users, exploring by instances accelerates model understanding. Another effective strategy is to leverage input features or instance subsets specified by users. Slicing results by features helps reveal relationships between data attributes and machine learning algorithms' outputs. </a:t>
            </a:r>
            <a:endParaRPr lang="en-US" sz="1200"/>
          </a:p>
          <a:p>
            <a:endParaRPr 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21310"/>
            <a:ext cx="10515600" cy="786765"/>
          </a:xfrm>
        </p:spPr>
        <p:txBody>
          <a:bodyPr>
            <a:normAutofit/>
          </a:bodyPr>
          <a:p>
            <a:r>
              <a:rPr lang="en-US">
                <a:sym typeface="+mn-ea"/>
              </a:rPr>
              <a:t>Introduction</a:t>
            </a:r>
            <a:endParaRPr lang="en-US"/>
          </a:p>
        </p:txBody>
      </p:sp>
      <p:sp>
        <p:nvSpPr>
          <p:cNvPr id="3" name="Content Placeholder 2"/>
          <p:cNvSpPr>
            <a:spLocks noGrp="1"/>
          </p:cNvSpPr>
          <p:nvPr>
            <p:ph idx="1"/>
          </p:nvPr>
        </p:nvSpPr>
        <p:spPr>
          <a:xfrm>
            <a:off x="1398270" y="1382395"/>
            <a:ext cx="9955530" cy="5069840"/>
          </a:xfrm>
        </p:spPr>
        <p:txBody>
          <a:bodyPr>
            <a:normAutofit/>
          </a:bodyPr>
          <a:p>
            <a:pPr marL="0" indent="0" fontAlgn="auto">
              <a:lnSpc>
                <a:spcPct val="150000"/>
              </a:lnSpc>
              <a:buNone/>
            </a:pPr>
            <a:r>
              <a:rPr lang="en-US" sz="2000">
                <a:sym typeface="+mn-ea"/>
              </a:rPr>
              <a:t>Our tool, called ActiVis, aims to support both interpretation strategies for visualization and comparison of multiple instances and subsets. </a:t>
            </a:r>
            <a:endParaRPr lang="en-US" sz="2000">
              <a:sym typeface="+mn-ea"/>
            </a:endParaRPr>
          </a:p>
          <a:p>
            <a:pPr marL="0" indent="0" fontAlgn="auto">
              <a:lnSpc>
                <a:spcPct val="150000"/>
              </a:lnSpc>
              <a:buNone/>
            </a:pPr>
            <a:endParaRPr lang="en-US" sz="2000">
              <a:sym typeface="+mn-ea"/>
            </a:endParaRPr>
          </a:p>
          <a:p>
            <a:pPr marL="0" indent="0" fontAlgn="auto">
              <a:lnSpc>
                <a:spcPct val="150000"/>
              </a:lnSpc>
              <a:buNone/>
            </a:pPr>
            <a:r>
              <a:rPr lang="en-US" sz="2000">
                <a:sym typeface="+mn-ea"/>
              </a:rPr>
              <a:t>ActiVis is an interactive visualization system for deep neural network models that </a:t>
            </a:r>
            <a:endParaRPr lang="en-US" sz="2000">
              <a:sym typeface="+mn-ea"/>
            </a:endParaRPr>
          </a:p>
          <a:p>
            <a:pPr marL="457200" lvl="1" indent="0" fontAlgn="auto">
              <a:lnSpc>
                <a:spcPct val="150000"/>
              </a:lnSpc>
              <a:buNone/>
            </a:pPr>
            <a:r>
              <a:rPr lang="en-US" sz="1800">
                <a:solidFill>
                  <a:srgbClr val="FF0000"/>
                </a:solidFill>
                <a:sym typeface="+mn-ea"/>
              </a:rPr>
              <a:t>(1) unifies instance-and subset-level inspections,</a:t>
            </a:r>
            <a:endParaRPr lang="en-US" sz="1800">
              <a:sym typeface="+mn-ea"/>
            </a:endParaRPr>
          </a:p>
          <a:p>
            <a:pPr marL="457200" lvl="1" indent="0" fontAlgn="auto">
              <a:lnSpc>
                <a:spcPct val="150000"/>
              </a:lnSpc>
              <a:buNone/>
            </a:pPr>
            <a:r>
              <a:rPr lang="en-US" sz="1800">
                <a:solidFill>
                  <a:srgbClr val="FF0000"/>
                </a:solidFill>
                <a:sym typeface="+mn-ea"/>
              </a:rPr>
              <a:t>(2) tightly integrates overview of complex models and localized inspection</a:t>
            </a:r>
            <a:r>
              <a:rPr lang="" altLang="en-US" sz="1800">
                <a:solidFill>
                  <a:srgbClr val="FF0000"/>
                </a:solidFill>
                <a:sym typeface="+mn-ea"/>
              </a:rPr>
              <a:t>,</a:t>
            </a:r>
            <a:endParaRPr lang="en-US" sz="1800">
              <a:sym typeface="+mn-ea"/>
            </a:endParaRPr>
          </a:p>
          <a:p>
            <a:pPr marL="457200" lvl="1" indent="0" fontAlgn="auto">
              <a:lnSpc>
                <a:spcPct val="150000"/>
              </a:lnSpc>
              <a:buNone/>
            </a:pPr>
            <a:r>
              <a:rPr lang="en-US" sz="1800">
                <a:solidFill>
                  <a:srgbClr val="FF0000"/>
                </a:solidFill>
                <a:sym typeface="+mn-ea"/>
              </a:rPr>
              <a:t>(3) scales to a variety of industry-scale datasets and models. </a:t>
            </a:r>
            <a:endParaRPr 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07110"/>
          </a:xfrm>
        </p:spPr>
        <p:txBody>
          <a:bodyPr/>
          <a:p>
            <a:r>
              <a:rPr lang="en-US">
                <a:sym typeface="+mn-ea"/>
              </a:rPr>
              <a:t>Illustrative Scenario</a:t>
            </a:r>
            <a:endParaRPr lang="en-US">
              <a:sym typeface="+mn-ea"/>
            </a:endParaRPr>
          </a:p>
        </p:txBody>
      </p:sp>
      <p:pic>
        <p:nvPicPr>
          <p:cNvPr id="4" name="Picture 3" descr="24tvcg01-kahng-2744718-fig-1-source-large"/>
          <p:cNvPicPr>
            <a:picLocks noChangeAspect="1"/>
          </p:cNvPicPr>
          <p:nvPr/>
        </p:nvPicPr>
        <p:blipFill>
          <a:blip r:embed="rId1"/>
          <a:stretch>
            <a:fillRect/>
          </a:stretch>
        </p:blipFill>
        <p:spPr>
          <a:xfrm>
            <a:off x="462280" y="1372235"/>
            <a:ext cx="11268075" cy="47542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ActiVis's main contributions include:</a:t>
            </a:r>
            <a:endParaRPr lang="en-US">
              <a:sym typeface="+mn-ea"/>
            </a:endParaRPr>
          </a:p>
        </p:txBody>
      </p:sp>
      <p:sp>
        <p:nvSpPr>
          <p:cNvPr id="3" name="Content Placeholder 2"/>
          <p:cNvSpPr>
            <a:spLocks noGrp="1"/>
          </p:cNvSpPr>
          <p:nvPr>
            <p:ph idx="1"/>
          </p:nvPr>
        </p:nvSpPr>
        <p:spPr>
          <a:xfrm>
            <a:off x="838200" y="1605915"/>
            <a:ext cx="10724515" cy="4571365"/>
          </a:xfrm>
        </p:spPr>
        <p:txBody>
          <a:bodyPr>
            <a:noAutofit/>
          </a:bodyPr>
          <a:p>
            <a:pPr fontAlgn="auto">
              <a:lnSpc>
                <a:spcPct val="150000"/>
              </a:lnSpc>
            </a:pPr>
            <a:r>
              <a:rPr lang="en-US" sz="1800"/>
              <a:t>A novel visual representation that </a:t>
            </a:r>
            <a:r>
              <a:rPr lang="en-US" sz="1800">
                <a:solidFill>
                  <a:srgbClr val="C00000"/>
                </a:solidFill>
              </a:rPr>
              <a:t>unifies instance-and subset-level inspections of neuron activations,</a:t>
            </a:r>
            <a:r>
              <a:rPr lang="en-US" sz="1800"/>
              <a:t> which facilitates comparison of activation patterns for multiple instances and instance subsets. Users can flexibly</a:t>
            </a:r>
            <a:r>
              <a:rPr lang="en-US" sz="1800">
                <a:solidFill>
                  <a:srgbClr val="C00000"/>
                </a:solidFill>
              </a:rPr>
              <a:t> specify subsets using input features, labels</a:t>
            </a:r>
            <a:r>
              <a:rPr lang="en-US" sz="1800"/>
              <a:t>, or any intermediate outcomes in a machine learning pipeline .</a:t>
            </a:r>
            <a:endParaRPr lang="en-US" sz="1800"/>
          </a:p>
          <a:p>
            <a:pPr fontAlgn="auto">
              <a:lnSpc>
                <a:spcPct val="150000"/>
              </a:lnSpc>
            </a:pPr>
            <a:r>
              <a:rPr lang="en-US" sz="1800"/>
              <a:t>An interface that tightly integrates an overview of </a:t>
            </a:r>
            <a:r>
              <a:rPr lang="en-US" sz="1800">
                <a:solidFill>
                  <a:srgbClr val="C00000"/>
                </a:solidFill>
              </a:rPr>
              <a:t>graph-structured complex models</a:t>
            </a:r>
            <a:r>
              <a:rPr lang="en-US" sz="1800"/>
              <a:t> and</a:t>
            </a:r>
            <a:r>
              <a:rPr lang="en-US" sz="1800">
                <a:solidFill>
                  <a:srgbClr val="C00000"/>
                </a:solidFill>
              </a:rPr>
              <a:t> local inspection of neuron activations</a:t>
            </a:r>
            <a:r>
              <a:rPr lang="en-US" sz="1800"/>
              <a:t>, allowing users to explore the model at different levels of abstraction.</a:t>
            </a:r>
            <a:endParaRPr lang="en-US" sz="1800"/>
          </a:p>
          <a:p>
            <a:pPr fontAlgn="auto">
              <a:lnSpc>
                <a:spcPct val="150000"/>
              </a:lnSpc>
            </a:pPr>
            <a:r>
              <a:rPr lang="en-US" sz="1800"/>
              <a:t>A deployed system</a:t>
            </a:r>
            <a:r>
              <a:rPr lang="en-US" sz="1800">
                <a:solidFill>
                  <a:srgbClr val="C00000"/>
                </a:solidFill>
                <a:effectLst/>
              </a:rPr>
              <a:t> scaling to large datasets and models</a:t>
            </a:r>
            <a:r>
              <a:rPr lang="en-US" sz="1800"/>
              <a:t> .</a:t>
            </a:r>
            <a:endParaRPr lang="en-US" sz="1800"/>
          </a:p>
          <a:p>
            <a:pPr fontAlgn="auto">
              <a:lnSpc>
                <a:spcPct val="150000"/>
              </a:lnSpc>
            </a:pPr>
            <a:endParaRPr lang="en-US" sz="1800"/>
          </a:p>
          <a:p>
            <a:pPr fontAlgn="auto">
              <a:lnSpc>
                <a:spcPct val="150000"/>
              </a:lnSpc>
            </a:pPr>
            <a:r>
              <a:rPr lang="en-US" sz="1600"/>
              <a:t>Case studies with Facebook engineers and data scientists that highlight how ActiVis helps them with their work, and usage scenarios that describe how ActiVis may work with different models </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96315"/>
          </a:xfrm>
        </p:spPr>
        <p:txBody>
          <a:bodyPr/>
          <a:p>
            <a:r>
              <a:rPr lang="en-US" sz="3200"/>
              <a:t>Machine Learning Interpretation Through Visualization</a:t>
            </a:r>
            <a:endParaRPr lang="en-US" sz="3200"/>
          </a:p>
        </p:txBody>
      </p:sp>
      <p:sp>
        <p:nvSpPr>
          <p:cNvPr id="3" name="Content Placeholder 2"/>
          <p:cNvSpPr>
            <a:spLocks noGrp="1"/>
          </p:cNvSpPr>
          <p:nvPr>
            <p:ph idx="1"/>
          </p:nvPr>
        </p:nvSpPr>
        <p:spPr>
          <a:xfrm>
            <a:off x="981075" y="1361440"/>
            <a:ext cx="9845040" cy="5200650"/>
          </a:xfrm>
        </p:spPr>
        <p:txBody>
          <a:bodyPr/>
          <a:p>
            <a:pPr fontAlgn="auto">
              <a:lnSpc>
                <a:spcPct val="150000"/>
              </a:lnSpc>
            </a:pPr>
            <a:r>
              <a:rPr lang="en-US" sz="1800">
                <a:solidFill>
                  <a:srgbClr val="FF0000"/>
                </a:solidFill>
              </a:rPr>
              <a:t>Instance-Based Exploration</a:t>
            </a:r>
            <a:r>
              <a:rPr lang="" altLang="en-US" sz="1800"/>
              <a:t>: </a:t>
            </a:r>
            <a:r>
              <a:rPr lang="en-US" sz="1800"/>
              <a:t>A widely-used approach to understanding complex algorithms is by tracking how an example (i.e., training or test instance) behaves inside the models. </a:t>
            </a:r>
            <a:endParaRPr lang="en-US" sz="1800"/>
          </a:p>
          <a:p>
            <a:pPr marL="457200" lvl="1" indent="0" fontAlgn="auto">
              <a:lnSpc>
                <a:spcPct val="150000"/>
              </a:lnSpc>
              <a:buNone/>
            </a:pPr>
            <a:r>
              <a:rPr lang="en-US" sz="1400"/>
              <a:t>ModelTracker, a visualization tool that shows the distribution of instance scores for binary classification tasks and allows users to examine each instance individually. The researchers from the same group extended their work for multi-classification tasks. </a:t>
            </a:r>
            <a:endParaRPr lang="en-US" sz="1400"/>
          </a:p>
          <a:p>
            <a:pPr marL="457200" lvl="1" indent="0" fontAlgn="auto">
              <a:lnSpc>
                <a:spcPct val="150000"/>
              </a:lnSpc>
              <a:buNone/>
            </a:pPr>
            <a:endParaRPr lang="en-US" sz="1400"/>
          </a:p>
          <a:p>
            <a:pPr fontAlgn="auto">
              <a:lnSpc>
                <a:spcPct val="150000"/>
              </a:lnSpc>
            </a:pPr>
            <a:r>
              <a:rPr lang="" altLang="en-US" sz="1800">
                <a:solidFill>
                  <a:srgbClr val="FF0000"/>
                </a:solidFill>
                <a:sym typeface="+mn-ea"/>
              </a:rPr>
              <a:t>F</a:t>
            </a:r>
            <a:r>
              <a:rPr lang="en-US" sz="1800">
                <a:solidFill>
                  <a:srgbClr val="FF0000"/>
                </a:solidFill>
                <a:sym typeface="+mn-ea"/>
              </a:rPr>
              <a:t>eature-or</a:t>
            </a:r>
            <a:r>
              <a:rPr lang="" altLang="en-US" sz="1800">
                <a:solidFill>
                  <a:srgbClr val="FF0000"/>
                </a:solidFill>
                <a:sym typeface="+mn-ea"/>
              </a:rPr>
              <a:t>S</a:t>
            </a:r>
            <a:r>
              <a:rPr lang="en-US" sz="1800">
                <a:solidFill>
                  <a:srgbClr val="FF0000"/>
                </a:solidFill>
                <a:sym typeface="+mn-ea"/>
              </a:rPr>
              <a:t>ubset-based </a:t>
            </a:r>
            <a:r>
              <a:rPr lang="" altLang="en-US" sz="1800">
                <a:solidFill>
                  <a:srgbClr val="FF0000"/>
                </a:solidFill>
                <a:sym typeface="+mn-ea"/>
              </a:rPr>
              <a:t>E</a:t>
            </a:r>
            <a:r>
              <a:rPr lang="en-US" sz="1800">
                <a:solidFill>
                  <a:srgbClr val="FF0000"/>
                </a:solidFill>
                <a:sym typeface="+mn-ea"/>
              </a:rPr>
              <a:t>xploration</a:t>
            </a:r>
            <a:r>
              <a:rPr lang="" altLang="en-US" sz="1800">
                <a:sym typeface="+mn-ea"/>
              </a:rPr>
              <a:t>: </a:t>
            </a:r>
            <a:r>
              <a:rPr lang="" altLang="en-US" sz="1800"/>
              <a:t>E</a:t>
            </a:r>
            <a:r>
              <a:rPr lang="en-US" sz="1800"/>
              <a:t>nables users to better understand the relationships between data and models, as machine learning features make it possible for instances to be grouped and sliced in multiple ways. Researchers have utilized features to visually describe how the models captured the structure of datasets .</a:t>
            </a:r>
            <a:endParaRPr lang="en-US" sz="1800"/>
          </a:p>
          <a:p>
            <a:pPr lvl="1" fontAlgn="auto">
              <a:lnSpc>
                <a:spcPct val="150000"/>
              </a:lnSpc>
            </a:pPr>
            <a:r>
              <a:rPr lang="" altLang="en-US" sz="1400"/>
              <a:t>T</a:t>
            </a:r>
            <a:r>
              <a:rPr lang="en-US" sz="1400"/>
              <a:t>he importance weight of each feature in the Naive Bayes algorithm</a:t>
            </a:r>
            <a:endParaRPr lang="en-US" sz="1400"/>
          </a:p>
          <a:p>
            <a:pPr lvl="1" fontAlgn="auto">
              <a:lnSpc>
                <a:spcPct val="150000"/>
              </a:lnSpc>
            </a:pPr>
            <a:r>
              <a:rPr lang="" altLang="en-US" sz="1400"/>
              <a:t>P</a:t>
            </a:r>
            <a:r>
              <a:rPr lang="en-US" sz="1400"/>
              <a:t>artial dependence to show the relationships between features and results.</a:t>
            </a:r>
            <a:endParaRPr lang="en-US" sz="1400"/>
          </a:p>
          <a:p>
            <a:pPr lvl="1" fontAlgn="auto">
              <a:lnSpc>
                <a:spcPct val="150000"/>
              </a:lnSpc>
            </a:pPr>
            <a:endParaRPr 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7640"/>
            <a:ext cx="10515600" cy="985520"/>
          </a:xfrm>
        </p:spPr>
        <p:txBody>
          <a:bodyPr/>
          <a:p>
            <a:r>
              <a:rPr lang="en-US" sz="3200"/>
              <a:t>Interactive Visualization of Deep Learning Models</a:t>
            </a:r>
            <a:endParaRPr lang="en-US" sz="3200"/>
          </a:p>
        </p:txBody>
      </p:sp>
      <p:sp>
        <p:nvSpPr>
          <p:cNvPr id="3" name="Content Placeholder 2"/>
          <p:cNvSpPr>
            <a:spLocks noGrp="1"/>
          </p:cNvSpPr>
          <p:nvPr>
            <p:ph idx="1"/>
          </p:nvPr>
        </p:nvSpPr>
        <p:spPr>
          <a:xfrm>
            <a:off x="838200" y="968375"/>
            <a:ext cx="11196320" cy="4921885"/>
          </a:xfrm>
        </p:spPr>
        <p:txBody>
          <a:bodyPr>
            <a:noAutofit/>
          </a:bodyPr>
          <a:p>
            <a:pPr fontAlgn="auto">
              <a:lnSpc>
                <a:spcPct val="150000"/>
              </a:lnSpc>
            </a:pPr>
            <a:r>
              <a:rPr lang="en-US" sz="1600"/>
              <a:t>Since deep neural network models typically consist of many parameters, researchers have recognized deep learning interpretation as an important research area. A common approach is to show filters or activations for each neural network layer. This helps users understand what the models have learned in the hidden structure throughout the layers.</a:t>
            </a:r>
            <a:endParaRPr lang="en-US" sz="1200"/>
          </a:p>
        </p:txBody>
      </p:sp>
      <p:sp>
        <p:nvSpPr>
          <p:cNvPr id="4" name="Text Box 3"/>
          <p:cNvSpPr txBox="1"/>
          <p:nvPr/>
        </p:nvSpPr>
        <p:spPr>
          <a:xfrm>
            <a:off x="468630" y="5311775"/>
            <a:ext cx="10990580" cy="1337945"/>
          </a:xfrm>
          <a:prstGeom prst="rect">
            <a:avLst/>
          </a:prstGeom>
          <a:noFill/>
        </p:spPr>
        <p:txBody>
          <a:bodyPr wrap="square" rtlCol="0" anchor="t">
            <a:spAutoFit/>
          </a:bodyPr>
          <a:p>
            <a:pPr fontAlgn="auto">
              <a:lnSpc>
                <a:spcPct val="150000"/>
              </a:lnSpc>
            </a:pPr>
            <a:r>
              <a:rPr lang="en-US">
                <a:solidFill>
                  <a:srgbClr val="FF0000"/>
                </a:solidFill>
                <a:sym typeface="+mn-ea"/>
              </a:rPr>
              <a:t>Interactive Visualization Tools</a:t>
            </a:r>
            <a:endParaRPr lang="en-US"/>
          </a:p>
          <a:p>
            <a:pPr lvl="1" fontAlgn="auto">
              <a:lnSpc>
                <a:spcPct val="150000"/>
              </a:lnSpc>
            </a:pPr>
            <a:r>
              <a:rPr lang="en-US" altLang="en-US">
                <a:sym typeface="+mn-ea"/>
              </a:rPr>
              <a:t>A</a:t>
            </a:r>
            <a:r>
              <a:rPr lang="en-US">
                <a:sym typeface="+mn-ea"/>
              </a:rPr>
              <a:t>n interactive prototype for educational purposes, called </a:t>
            </a:r>
            <a:r>
              <a:rPr lang="en-US">
                <a:solidFill>
                  <a:schemeClr val="accent1">
                    <a:lumMod val="50000"/>
                  </a:schemeClr>
                </a:solidFill>
                <a:sym typeface="+mn-ea"/>
              </a:rPr>
              <a:t>TensorFlow Playground</a:t>
            </a:r>
            <a:r>
              <a:rPr lang="en-US">
                <a:sym typeface="+mn-ea"/>
              </a:rPr>
              <a:t>, which visualized training parameters to help users explore how models process a given instance to make predictions. </a:t>
            </a:r>
            <a:endParaRPr lang="en-US"/>
          </a:p>
        </p:txBody>
      </p:sp>
      <p:pic>
        <p:nvPicPr>
          <p:cNvPr id="5" name="Picture 4" descr="p"/>
          <p:cNvPicPr>
            <a:picLocks noChangeAspect="1"/>
          </p:cNvPicPr>
          <p:nvPr/>
        </p:nvPicPr>
        <p:blipFill>
          <a:blip r:embed="rId1"/>
          <a:stretch>
            <a:fillRect/>
          </a:stretch>
        </p:blipFill>
        <p:spPr>
          <a:xfrm>
            <a:off x="4247515" y="2280920"/>
            <a:ext cx="6854190" cy="3221355"/>
          </a:xfrm>
          <a:prstGeom prst="rect">
            <a:avLst/>
          </a:prstGeom>
        </p:spPr>
      </p:pic>
      <p:sp>
        <p:nvSpPr>
          <p:cNvPr id="6" name="Text Box 5"/>
          <p:cNvSpPr txBox="1"/>
          <p:nvPr/>
        </p:nvSpPr>
        <p:spPr>
          <a:xfrm>
            <a:off x="556895" y="2554605"/>
            <a:ext cx="3579495" cy="2445385"/>
          </a:xfrm>
          <a:prstGeom prst="rect">
            <a:avLst/>
          </a:prstGeom>
          <a:noFill/>
        </p:spPr>
        <p:txBody>
          <a:bodyPr wrap="square" rtlCol="0" anchor="t">
            <a:spAutoFit/>
          </a:bodyPr>
          <a:p>
            <a:r>
              <a:rPr lang="en-US" sz="1600"/>
              <a:t>PlayGround的网址是：</a:t>
            </a:r>
            <a:r>
              <a:rPr lang="en-US" sz="1600" u="sng">
                <a:solidFill>
                  <a:schemeClr val="accent1"/>
                </a:solidFill>
              </a:rPr>
              <a:t>http://playground.tensorflow.org/</a:t>
            </a:r>
            <a:endParaRPr lang="en-US" sz="1600"/>
          </a:p>
          <a:p>
            <a:endParaRPr lang="en-US" sz="1600"/>
          </a:p>
          <a:p>
            <a:pPr fontAlgn="auto">
              <a:lnSpc>
                <a:spcPct val="150000"/>
              </a:lnSpc>
            </a:pPr>
            <a:r>
              <a:rPr lang="en-US" sz="1400"/>
              <a:t>PlayGround页面，主要分为DATA（数据），FEATURES（特征），HIDDEN LAYERS（隐含层），OUTPUT（输出层）。它可视化训练参数，以帮助用户探索模型如何处理给定实例以进行预测。</a:t>
            </a:r>
            <a:endParaRPr 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3045" y="362585"/>
            <a:ext cx="11439525" cy="1614805"/>
          </a:xfrm>
        </p:spPr>
        <p:txBody>
          <a:bodyPr>
            <a:normAutofit fontScale="70000"/>
          </a:bodyPr>
          <a:p>
            <a:pPr fontAlgn="auto">
              <a:lnSpc>
                <a:spcPct val="150000"/>
              </a:lnSpc>
            </a:pPr>
            <a:r>
              <a:rPr lang="en-US" sz="2800">
                <a:solidFill>
                  <a:srgbClr val="FF0000"/>
                </a:solidFill>
                <a:sym typeface="+mn-ea"/>
              </a:rPr>
              <a:t>Towards Scalable Visualization Systems</a:t>
            </a:r>
            <a:endParaRPr lang="en-US" sz="2800"/>
          </a:p>
          <a:p>
            <a:pPr lvl="1" fontAlgn="auto">
              <a:lnSpc>
                <a:spcPct val="150000"/>
              </a:lnSpc>
            </a:pPr>
            <a:r>
              <a:rPr lang="en-US" sz="2800">
                <a:solidFill>
                  <a:schemeClr val="accent1">
                    <a:lumMod val="50000"/>
                  </a:schemeClr>
                </a:solidFill>
                <a:sym typeface="+mn-ea"/>
              </a:rPr>
              <a:t>CNNVis</a:t>
            </a:r>
            <a:r>
              <a:rPr lang="en-US" sz="2800">
                <a:sym typeface="+mn-ea"/>
              </a:rPr>
              <a:t>  is an interactive visual analytics system designed for convolutional networks. It modeled neurons as a directed graph and utilized several techniques to make it scalable. </a:t>
            </a:r>
            <a:endParaRPr lang="en-US" sz="2800"/>
          </a:p>
          <a:p>
            <a:pPr lvl="1" fontAlgn="auto">
              <a:lnSpc>
                <a:spcPct val="150000"/>
              </a:lnSpc>
            </a:pPr>
            <a:endParaRPr lang="en-US"/>
          </a:p>
        </p:txBody>
      </p:sp>
      <p:pic>
        <p:nvPicPr>
          <p:cNvPr id="4" name="Picture 3" descr="ikj8z5h1as"/>
          <p:cNvPicPr>
            <a:picLocks noChangeAspect="1"/>
          </p:cNvPicPr>
          <p:nvPr/>
        </p:nvPicPr>
        <p:blipFill>
          <a:blip r:embed="rId1"/>
          <a:stretch>
            <a:fillRect/>
          </a:stretch>
        </p:blipFill>
        <p:spPr>
          <a:xfrm>
            <a:off x="714375" y="2320290"/>
            <a:ext cx="6842125" cy="4020820"/>
          </a:xfrm>
          <a:prstGeom prst="rect">
            <a:avLst/>
          </a:prstGeom>
        </p:spPr>
      </p:pic>
      <p:sp>
        <p:nvSpPr>
          <p:cNvPr id="5" name="Text Box 4"/>
          <p:cNvSpPr txBox="1"/>
          <p:nvPr/>
        </p:nvSpPr>
        <p:spPr>
          <a:xfrm>
            <a:off x="7938135" y="2669540"/>
            <a:ext cx="4019550" cy="3322955"/>
          </a:xfrm>
          <a:prstGeom prst="rect">
            <a:avLst/>
          </a:prstGeom>
          <a:noFill/>
        </p:spPr>
        <p:txBody>
          <a:bodyPr wrap="square" rtlCol="0" anchor="t">
            <a:spAutoFit/>
          </a:bodyPr>
          <a:p>
            <a:pPr fontAlgn="auto">
              <a:lnSpc>
                <a:spcPct val="150000"/>
              </a:lnSpc>
            </a:pPr>
            <a:r>
              <a:rPr lang="en-US" sz="1400"/>
              <a:t>对于理解和分析深度卷积神经网络而言面临两个技术挑战</a:t>
            </a:r>
            <a:r>
              <a:rPr lang="" altLang="en-US" sz="1400"/>
              <a:t>,</a:t>
            </a:r>
            <a:r>
              <a:rPr lang="en-US" sz="1400"/>
              <a:t>首先是CNN由几十或几百的层组成、每层有几千的神经元</a:t>
            </a:r>
            <a:r>
              <a:rPr lang="" altLang="en-US" sz="1400"/>
              <a:t>，</a:t>
            </a:r>
            <a:r>
              <a:rPr lang="en-US" sz="1400"/>
              <a:t>其次是CNN是由许多函数分量组成并且其值之间的关系。</a:t>
            </a:r>
            <a:endParaRPr lang="en-US" sz="1400"/>
          </a:p>
          <a:p>
            <a:pPr fontAlgn="auto">
              <a:lnSpc>
                <a:spcPct val="150000"/>
              </a:lnSpc>
            </a:pPr>
            <a:endParaRPr lang="en-US" sz="1400"/>
          </a:p>
          <a:p>
            <a:pPr fontAlgn="auto">
              <a:lnSpc>
                <a:spcPct val="150000"/>
              </a:lnSpc>
            </a:pPr>
            <a:r>
              <a:rPr lang="" altLang="en-US" sz="1400"/>
              <a:t>因此</a:t>
            </a:r>
            <a:r>
              <a:rPr lang="en-US" sz="1400"/>
              <a:t>提出了一个交互式视觉分析系统称CNNVis</a:t>
            </a:r>
            <a:r>
              <a:rPr lang="" altLang="en-US" sz="1400"/>
              <a:t>，可</a:t>
            </a:r>
            <a:r>
              <a:rPr lang="en-US" sz="1400"/>
              <a:t>理解分析与改进CNN</a:t>
            </a:r>
            <a:r>
              <a:rPr lang="" altLang="en-US" sz="1400"/>
              <a:t>，提</a:t>
            </a:r>
            <a:r>
              <a:rPr lang="en-US" sz="1400"/>
              <a:t>出</a:t>
            </a:r>
            <a:r>
              <a:rPr lang="en-US" sz="1400">
                <a:sym typeface="+mn-ea"/>
              </a:rPr>
              <a:t>基于DAG表示</a:t>
            </a:r>
            <a:r>
              <a:rPr lang="" altLang="en-US" sz="1400"/>
              <a:t>，</a:t>
            </a:r>
            <a:r>
              <a:rPr lang="en-US" sz="1400"/>
              <a:t>其中每个节点代表一个神经元</a:t>
            </a:r>
            <a:r>
              <a:rPr lang="" altLang="en-US" sz="1400"/>
              <a:t>，</a:t>
            </a:r>
            <a:r>
              <a:rPr lang="en-US" sz="1400"/>
              <a:t>每个边代表神经元对之间的连接</a:t>
            </a:r>
            <a:r>
              <a:rPr lang="" sz="1400"/>
              <a:t>的</a:t>
            </a:r>
            <a:r>
              <a:rPr lang="en-US" sz="1400"/>
              <a:t>混合可视化</a:t>
            </a:r>
            <a:r>
              <a:rPr lang="" altLang="en-US" sz="1400"/>
              <a:t>，</a:t>
            </a:r>
            <a:r>
              <a:rPr lang="en-US" sz="1400"/>
              <a:t>另外基于Held-Karp算法设计了矩阵重新排序算法等。</a:t>
            </a:r>
            <a:endParaRPr 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1150" y="316230"/>
            <a:ext cx="11405235" cy="549910"/>
          </a:xfrm>
        </p:spPr>
        <p:txBody>
          <a:bodyPr>
            <a:normAutofit fontScale="90000"/>
          </a:bodyPr>
          <a:p>
            <a:pPr marL="457200" lvl="1" indent="0" fontAlgn="auto">
              <a:lnSpc>
                <a:spcPct val="150000"/>
              </a:lnSpc>
              <a:buNone/>
            </a:pPr>
            <a:r>
              <a:rPr lang="en-US" sz="1800">
                <a:solidFill>
                  <a:schemeClr val="accent1">
                    <a:lumMod val="50000"/>
                  </a:schemeClr>
                </a:solidFill>
                <a:sym typeface="+mn-ea"/>
              </a:rPr>
              <a:t>ReVACNN</a:t>
            </a:r>
            <a:r>
              <a:rPr lang="en-US" sz="1800">
                <a:sym typeface="+mn-ea"/>
              </a:rPr>
              <a:t>  is an interactive visual analytics system that uses dimensionality reduction for convolutional networks. </a:t>
            </a:r>
            <a:endParaRPr lang="en-US" sz="2800"/>
          </a:p>
          <a:p>
            <a:endParaRPr lang="en-US"/>
          </a:p>
        </p:txBody>
      </p:sp>
      <p:pic>
        <p:nvPicPr>
          <p:cNvPr id="4" name="Picture 3" descr="56"/>
          <p:cNvPicPr>
            <a:picLocks noChangeAspect="1"/>
          </p:cNvPicPr>
          <p:nvPr/>
        </p:nvPicPr>
        <p:blipFill>
          <a:blip r:embed="rId1"/>
          <a:stretch>
            <a:fillRect/>
          </a:stretch>
        </p:blipFill>
        <p:spPr>
          <a:xfrm>
            <a:off x="614045" y="800100"/>
            <a:ext cx="5981700" cy="3617595"/>
          </a:xfrm>
          <a:prstGeom prst="rect">
            <a:avLst/>
          </a:prstGeom>
        </p:spPr>
      </p:pic>
      <p:pic>
        <p:nvPicPr>
          <p:cNvPr id="5" name="Picture 4" descr="567"/>
          <p:cNvPicPr>
            <a:picLocks noChangeAspect="1"/>
          </p:cNvPicPr>
          <p:nvPr/>
        </p:nvPicPr>
        <p:blipFill>
          <a:blip r:embed="rId2"/>
          <a:stretch>
            <a:fillRect/>
          </a:stretch>
        </p:blipFill>
        <p:spPr>
          <a:xfrm>
            <a:off x="1092835" y="4218305"/>
            <a:ext cx="5023485" cy="2471420"/>
          </a:xfrm>
          <a:prstGeom prst="rect">
            <a:avLst/>
          </a:prstGeom>
        </p:spPr>
      </p:pic>
      <p:pic>
        <p:nvPicPr>
          <p:cNvPr id="6" name="Picture 5" descr="5678"/>
          <p:cNvPicPr>
            <a:picLocks noChangeAspect="1"/>
          </p:cNvPicPr>
          <p:nvPr/>
        </p:nvPicPr>
        <p:blipFill>
          <a:blip r:embed="rId3"/>
          <a:stretch>
            <a:fillRect/>
          </a:stretch>
        </p:blipFill>
        <p:spPr>
          <a:xfrm>
            <a:off x="4858385" y="3166110"/>
            <a:ext cx="7200900" cy="3458210"/>
          </a:xfrm>
          <a:prstGeom prst="rect">
            <a:avLst/>
          </a:prstGeom>
        </p:spPr>
      </p:pic>
      <p:sp>
        <p:nvSpPr>
          <p:cNvPr id="100" name="Text Box 99"/>
          <p:cNvSpPr txBox="1"/>
          <p:nvPr/>
        </p:nvSpPr>
        <p:spPr>
          <a:xfrm>
            <a:off x="6766560" y="975678"/>
            <a:ext cx="5080000" cy="2030095"/>
          </a:xfrm>
          <a:prstGeom prst="rect">
            <a:avLst/>
          </a:prstGeom>
          <a:noFill/>
          <a:ln w="9525">
            <a:noFill/>
          </a:ln>
        </p:spPr>
        <p:txBody>
          <a:bodyPr>
            <a:spAutoFit/>
          </a:bodyPr>
          <a:p>
            <a:pPr marL="0" indent="0" algn="l" fontAlgn="auto">
              <a:lnSpc>
                <a:spcPct val="150000"/>
              </a:lnSpc>
            </a:pPr>
            <a:r>
              <a:rPr lang="zh-CN" sz="1400" b="0">
                <a:solidFill>
                  <a:srgbClr val="333333"/>
                </a:solidFill>
                <a:cs typeface="Georgia" panose="02040502050405020303" charset="0"/>
              </a:rPr>
              <a:t>ReVACNN 将降维用于卷积网络。尽管CNNVis使用聚类处理大量神经元，但ReVACNN既显示单个神经元又显示二维投影嵌入空间（通过t-SNE）。单个神经元视图可帮助用户探索单个神经元如何响应用户选择的实例。投影视图可以帮助获得实例激活的直观摘要。但是，这两个视图是独立工作的。用户很难组合他们的分析或比较多个实例的神经元激活。</a:t>
            </a:r>
            <a:endParaRPr lang="zh-CN" sz="1400" b="0">
              <a:solidFill>
                <a:srgbClr val="333333"/>
              </a:solidFill>
              <a:cs typeface="Georgia" panose="020405020504050203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9411</Words>
  <Application>WPS Presentation</Application>
  <PresentationFormat>Widescreen</PresentationFormat>
  <Paragraphs>153</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宋体</vt:lpstr>
      <vt:lpstr>Arial Unicode MS</vt:lpstr>
      <vt:lpstr>Calibri Light</vt:lpstr>
      <vt:lpstr>Calibri</vt:lpstr>
      <vt:lpstr>微软雅黑</vt:lpstr>
      <vt:lpstr>WenQuanYi Micro Hei</vt:lpstr>
      <vt:lpstr>Webdings</vt:lpstr>
      <vt:lpstr>Times New Roman</vt:lpstr>
      <vt:lpstr>Georgia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ActiVis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机器学习模型的可视分析</dc:title>
  <dc:creator>xujingqin</dc:creator>
  <cp:lastModifiedBy>xujingqin</cp:lastModifiedBy>
  <cp:revision>2</cp:revision>
  <dcterms:created xsi:type="dcterms:W3CDTF">2020-06-04T09:38:20Z</dcterms:created>
  <dcterms:modified xsi:type="dcterms:W3CDTF">2020-06-04T09:38:20Z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