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5" r:id="rId6"/>
    <p:sldId id="259" r:id="rId7"/>
    <p:sldId id="260" r:id="rId8"/>
    <p:sldId id="261" r:id="rId9"/>
    <p:sldId id="263" r:id="rId10"/>
    <p:sldId id="264" r:id="rId11"/>
    <p:sldId id="262" r:id="rId12"/>
    <p:sldId id="269" r:id="rId13"/>
    <p:sldId id="272" r:id="rId14"/>
    <p:sldId id="273" r:id="rId15"/>
    <p:sldId id="271" r:id="rId16"/>
    <p:sldId id="274" r:id="rId17"/>
    <p:sldId id="275" r:id="rId18"/>
    <p:sldId id="281" r:id="rId19"/>
    <p:sldId id="282" r:id="rId20"/>
    <p:sldId id="283" r:id="rId21"/>
    <p:sldId id="277" r:id="rId22"/>
    <p:sldId id="278" r:id="rId23"/>
    <p:sldId id="279" r:id="rId24"/>
    <p:sldId id="280" r:id="rId25"/>
    <p:sldId id="284" r:id="rId26"/>
    <p:sldId id="285" r:id="rId27"/>
    <p:sldId id="286" r:id="rId28"/>
    <p:sldId id="287" r:id="rId29"/>
    <p:sldId id="288" r:id="rId30"/>
    <p:sldId id="289" r:id="rId31"/>
    <p:sldId id="290" r:id="rId32"/>
    <p:sldId id="291" r:id="rId33"/>
    <p:sldId id="292" r:id="rId34"/>
    <p:sldId id="293" r:id="rId35"/>
    <p:sldId id="294" r:id="rId36"/>
    <p:sldId id="298" r:id="rId37"/>
    <p:sldId id="295" r:id="rId38"/>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image" Target="../media/image57.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7.png"/><Relationship Id="rId1" Type="http://schemas.openxmlformats.org/officeDocument/2006/relationships/image" Target="../media/image66.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9.png"/><Relationship Id="rId1" Type="http://schemas.openxmlformats.org/officeDocument/2006/relationships/image" Target="../media/image6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Matrix Profile </a:t>
            </a:r>
            <a:endParaRPr lang="en-US"/>
          </a:p>
        </p:txBody>
      </p:sp>
      <p:sp>
        <p:nvSpPr>
          <p:cNvPr id="3" name="Subtitle 2"/>
          <p:cNvSpPr>
            <a:spLocks noGrp="1"/>
          </p:cNvSpPr>
          <p:nvPr>
            <p:ph type="subTitle" idx="1"/>
          </p:nvPr>
        </p:nvSpPr>
        <p:spPr>
          <a:xfrm>
            <a:off x="1524000" y="4209415"/>
            <a:ext cx="9144000" cy="1048385"/>
          </a:xfrm>
        </p:spPr>
        <p:txBody>
          <a:bodyPr/>
          <a:p>
            <a:r>
              <a:rPr lang="en-US"/>
              <a:t>Riverside  Eamonn Keogh</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4050" y="1123315"/>
            <a:ext cx="10515600" cy="1325563"/>
          </a:xfrm>
        </p:spPr>
        <p:txBody>
          <a:bodyPr>
            <a:noAutofit/>
          </a:bodyPr>
          <a:p>
            <a:pPr algn="ctr"/>
            <a:r>
              <a:rPr lang="en-US" sz="3200"/>
              <a:t>Matrix Profile II: Exploiting a Novel Algorithm and GPUs to Break the One Hundred Million Barrier for Time Series Motifs and Joins</a:t>
            </a:r>
            <a:endParaRPr lang="en-US" sz="3200"/>
          </a:p>
        </p:txBody>
      </p:sp>
      <p:sp>
        <p:nvSpPr>
          <p:cNvPr id="3" name="Content Placeholder 2"/>
          <p:cNvSpPr>
            <a:spLocks noGrp="1"/>
          </p:cNvSpPr>
          <p:nvPr>
            <p:ph idx="1"/>
          </p:nvPr>
        </p:nvSpPr>
        <p:spPr>
          <a:xfrm>
            <a:off x="822325" y="3004820"/>
            <a:ext cx="10784840" cy="3237230"/>
          </a:xfrm>
        </p:spPr>
        <p:txBody>
          <a:bodyPr/>
          <a:p>
            <a:pPr fontAlgn="auto">
              <a:lnSpc>
                <a:spcPct val="150000"/>
              </a:lnSpc>
            </a:pPr>
            <a:r>
              <a:rPr lang="" sz="2400"/>
              <a:t>I</a:t>
            </a:r>
            <a:r>
              <a:rPr lang="en-US" sz="2400"/>
              <a:t>mprove the scalability of exact motif discovery both by leveraging </a:t>
            </a:r>
            <a:r>
              <a:rPr lang="en-US" sz="2400">
                <a:solidFill>
                  <a:srgbClr val="FF0000"/>
                </a:solidFill>
              </a:rPr>
              <a:t>GPU</a:t>
            </a:r>
            <a:r>
              <a:rPr lang="en-US" sz="2400"/>
              <a:t> hardware, and by modifying the recently introduced STAMP algorithm. </a:t>
            </a:r>
            <a:endParaRPr lang="en-US" sz="2400"/>
          </a:p>
        </p:txBody>
      </p:sp>
      <p:pic>
        <p:nvPicPr>
          <p:cNvPr id="4" name="Picture 3" descr="Screenshot from 2019-10-31 10-40-01"/>
          <p:cNvPicPr>
            <a:picLocks noChangeAspect="1"/>
          </p:cNvPicPr>
          <p:nvPr/>
        </p:nvPicPr>
        <p:blipFill>
          <a:blip r:embed="rId1"/>
          <a:stretch>
            <a:fillRect/>
          </a:stretch>
        </p:blipFill>
        <p:spPr>
          <a:xfrm>
            <a:off x="3486785" y="4451350"/>
            <a:ext cx="5219065" cy="1790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377825"/>
            <a:ext cx="6293485" cy="817245"/>
          </a:xfrm>
        </p:spPr>
        <p:txBody>
          <a:bodyPr/>
          <a:p>
            <a:r>
              <a:rPr lang="en-US" sz="3600"/>
              <a:t>The STOMP Algorithm</a:t>
            </a:r>
            <a:endParaRPr lang="en-US" sz="3600"/>
          </a:p>
        </p:txBody>
      </p:sp>
      <p:pic>
        <p:nvPicPr>
          <p:cNvPr id="6" name="Content Placeholder 5" descr="Screenshot from 2019-10-28 11-01-50"/>
          <p:cNvPicPr>
            <a:picLocks noChangeAspect="1"/>
          </p:cNvPicPr>
          <p:nvPr>
            <p:ph idx="1"/>
          </p:nvPr>
        </p:nvPicPr>
        <p:blipFill>
          <a:blip r:embed="rId1"/>
          <a:srcRect l="-68" t="40956"/>
          <a:stretch>
            <a:fillRect/>
          </a:stretch>
        </p:blipFill>
        <p:spPr>
          <a:xfrm>
            <a:off x="395605" y="1544320"/>
            <a:ext cx="5604510" cy="1687195"/>
          </a:xfrm>
          <a:prstGeom prst="rect">
            <a:avLst/>
          </a:prstGeom>
        </p:spPr>
      </p:pic>
      <p:pic>
        <p:nvPicPr>
          <p:cNvPr id="7" name="Picture 6" descr="Screenshot from 2019-10-28 11-02-36"/>
          <p:cNvPicPr>
            <a:picLocks noChangeAspect="1"/>
          </p:cNvPicPr>
          <p:nvPr/>
        </p:nvPicPr>
        <p:blipFill>
          <a:blip r:embed="rId2"/>
          <a:srcRect l="908" t="20921" r="-620" b="24698"/>
          <a:stretch>
            <a:fillRect/>
          </a:stretch>
        </p:blipFill>
        <p:spPr>
          <a:xfrm>
            <a:off x="339725" y="3418205"/>
            <a:ext cx="5716905" cy="3117850"/>
          </a:xfrm>
          <a:prstGeom prst="rect">
            <a:avLst/>
          </a:prstGeom>
        </p:spPr>
      </p:pic>
      <p:pic>
        <p:nvPicPr>
          <p:cNvPr id="8" name="Picture 7" descr="Screenshot from 2019-10-28 11-03-44"/>
          <p:cNvPicPr>
            <a:picLocks noChangeAspect="1"/>
          </p:cNvPicPr>
          <p:nvPr/>
        </p:nvPicPr>
        <p:blipFill>
          <a:blip r:embed="rId3"/>
          <a:stretch>
            <a:fillRect/>
          </a:stretch>
        </p:blipFill>
        <p:spPr>
          <a:xfrm>
            <a:off x="6426835" y="2162175"/>
            <a:ext cx="5523865" cy="25336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Screenshot from 2019-10-28 11-03-55"/>
          <p:cNvPicPr>
            <a:picLocks noChangeAspect="1"/>
          </p:cNvPicPr>
          <p:nvPr>
            <p:ph idx="1"/>
          </p:nvPr>
        </p:nvPicPr>
        <p:blipFill>
          <a:blip r:embed="rId1"/>
          <a:stretch>
            <a:fillRect/>
          </a:stretch>
        </p:blipFill>
        <p:spPr>
          <a:xfrm>
            <a:off x="6477000" y="1562100"/>
            <a:ext cx="5429250" cy="4000500"/>
          </a:xfrm>
          <a:prstGeom prst="rect">
            <a:avLst/>
          </a:prstGeom>
        </p:spPr>
      </p:pic>
      <p:sp>
        <p:nvSpPr>
          <p:cNvPr id="9" name="Text Box 8"/>
          <p:cNvSpPr txBox="1"/>
          <p:nvPr/>
        </p:nvSpPr>
        <p:spPr>
          <a:xfrm>
            <a:off x="707390" y="1562100"/>
            <a:ext cx="5680710" cy="3923030"/>
          </a:xfrm>
          <a:prstGeom prst="rect">
            <a:avLst/>
          </a:prstGeom>
          <a:noFill/>
        </p:spPr>
        <p:txBody>
          <a:bodyPr wrap="square" rtlCol="0" anchor="t">
            <a:spAutoFit/>
          </a:bodyPr>
          <a:p>
            <a:pPr fontAlgn="auto">
              <a:lnSpc>
                <a:spcPct val="150000"/>
              </a:lnSpc>
            </a:pPr>
            <a:r>
              <a:rPr lang="en-US">
                <a:sym typeface="+mn-ea"/>
              </a:rPr>
              <a:t>The </a:t>
            </a:r>
            <a:r>
              <a:rPr lang="en-US">
                <a:solidFill>
                  <a:srgbClr val="FF0000"/>
                </a:solidFill>
                <a:sym typeface="+mn-ea"/>
              </a:rPr>
              <a:t>GPU</a:t>
            </a:r>
            <a:r>
              <a:rPr lang="en-US">
                <a:sym typeface="+mn-ea"/>
              </a:rPr>
              <a:t> implementation of the </a:t>
            </a:r>
            <a:r>
              <a:rPr lang="en-US">
                <a:solidFill>
                  <a:srgbClr val="FF0000"/>
                </a:solidFill>
                <a:sym typeface="+mn-ea"/>
              </a:rPr>
              <a:t>STOMP</a:t>
            </a:r>
            <a:r>
              <a:rPr lang="en-US">
                <a:sym typeface="+mn-ea"/>
              </a:rPr>
              <a:t> algorithm in TABLE II can be decomposed into four steps: </a:t>
            </a:r>
            <a:endParaRPr lang="en-US"/>
          </a:p>
          <a:p>
            <a:pPr marL="742950" lvl="1" indent="-285750" fontAlgn="auto">
              <a:lnSpc>
                <a:spcPct val="150000"/>
              </a:lnSpc>
              <a:buFont typeface="Arial" panose="02080604020202020204" pitchFamily="34" charset="0"/>
              <a:buChar char="•"/>
            </a:pPr>
            <a:r>
              <a:rPr lang="en-US" sz="1600">
                <a:sym typeface="+mn-ea"/>
              </a:rPr>
              <a:t>CPU copies the time series to GPU global memory. </a:t>
            </a:r>
            <a:endParaRPr lang="en-US" sz="1600"/>
          </a:p>
          <a:p>
            <a:pPr marL="742950" lvl="1" indent="-285750" fontAlgn="auto">
              <a:lnSpc>
                <a:spcPct val="150000"/>
              </a:lnSpc>
              <a:buFont typeface="Arial" panose="02080604020202020204" pitchFamily="34" charset="0"/>
              <a:buChar char="•"/>
            </a:pPr>
            <a:r>
              <a:rPr lang="en-US" sz="1600">
                <a:sym typeface="+mn-ea"/>
              </a:rPr>
              <a:t>CPU launches GPU kernels to evaluate μ, σ, initial QT, D, P and I.</a:t>
            </a:r>
            <a:endParaRPr lang="en-US" sz="1600"/>
          </a:p>
          <a:p>
            <a:pPr marL="742950" lvl="1" indent="-285750" fontAlgn="auto">
              <a:lnSpc>
                <a:spcPct val="150000"/>
              </a:lnSpc>
              <a:buFont typeface="Arial" panose="02080604020202020204" pitchFamily="34" charset="0"/>
              <a:buChar char="•"/>
            </a:pPr>
            <a:r>
              <a:rPr lang="en-US" sz="1600">
                <a:sym typeface="+mn-ea"/>
              </a:rPr>
              <a:t>CPU iteratively launches GPU kernels to update QT, D, P and I.</a:t>
            </a:r>
            <a:endParaRPr lang="en-US" sz="1600"/>
          </a:p>
          <a:p>
            <a:pPr marL="742950" lvl="1" indent="-285750" fontAlgn="auto">
              <a:lnSpc>
                <a:spcPct val="150000"/>
              </a:lnSpc>
              <a:buFont typeface="Arial" panose="02080604020202020204" pitchFamily="34" charset="0"/>
              <a:buChar char="•"/>
            </a:pPr>
            <a:r>
              <a:rPr lang="en-US" sz="1600">
                <a:sym typeface="+mn-ea"/>
              </a:rPr>
              <a:t>CPU copies final output (P and I) from GPU.</a:t>
            </a:r>
            <a:endParaRPr lang="en-US" sz="1600">
              <a:sym typeface="+mn-ea"/>
            </a:endParaRPr>
          </a:p>
        </p:txBody>
      </p:sp>
      <p:sp>
        <p:nvSpPr>
          <p:cNvPr id="10" name="Title 9"/>
          <p:cNvSpPr>
            <a:spLocks noGrp="1"/>
          </p:cNvSpPr>
          <p:nvPr>
            <p:ph type="title"/>
          </p:nvPr>
        </p:nvSpPr>
        <p:spPr>
          <a:xfrm>
            <a:off x="750570" y="377825"/>
            <a:ext cx="6293485" cy="817245"/>
          </a:xfrm>
        </p:spPr>
        <p:txBody>
          <a:bodyPr/>
          <a:p>
            <a:r>
              <a:rPr lang="en-US" sz="3600"/>
              <a:t>The STOMP Algorithm</a:t>
            </a:r>
            <a:endParaRPr lang="en-US"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from 2019-10-28 11-07-56"/>
          <p:cNvPicPr>
            <a:picLocks noChangeAspect="1"/>
          </p:cNvPicPr>
          <p:nvPr>
            <p:ph idx="1"/>
          </p:nvPr>
        </p:nvPicPr>
        <p:blipFill>
          <a:blip r:embed="rId1"/>
          <a:stretch>
            <a:fillRect/>
          </a:stretch>
        </p:blipFill>
        <p:spPr>
          <a:xfrm>
            <a:off x="287020" y="1230630"/>
            <a:ext cx="5810250" cy="2924175"/>
          </a:xfrm>
          <a:prstGeom prst="rect">
            <a:avLst/>
          </a:prstGeom>
        </p:spPr>
      </p:pic>
      <p:pic>
        <p:nvPicPr>
          <p:cNvPr id="5" name="Picture 4" descr="Screenshot from 2019-10-28 11-08-27"/>
          <p:cNvPicPr>
            <a:picLocks noChangeAspect="1"/>
          </p:cNvPicPr>
          <p:nvPr/>
        </p:nvPicPr>
        <p:blipFill>
          <a:blip r:embed="rId2"/>
          <a:stretch>
            <a:fillRect/>
          </a:stretch>
        </p:blipFill>
        <p:spPr>
          <a:xfrm>
            <a:off x="6476365" y="1230630"/>
            <a:ext cx="5561965" cy="4885690"/>
          </a:xfrm>
          <a:prstGeom prst="rect">
            <a:avLst/>
          </a:prstGeom>
        </p:spPr>
      </p:pic>
      <p:sp>
        <p:nvSpPr>
          <p:cNvPr id="6" name="Text Box 5"/>
          <p:cNvSpPr txBox="1"/>
          <p:nvPr/>
        </p:nvSpPr>
        <p:spPr>
          <a:xfrm>
            <a:off x="449580" y="4427855"/>
            <a:ext cx="6935470" cy="1568450"/>
          </a:xfrm>
          <a:prstGeom prst="rect">
            <a:avLst/>
          </a:prstGeom>
          <a:noFill/>
        </p:spPr>
        <p:txBody>
          <a:bodyPr wrap="square" rtlCol="0" anchor="t">
            <a:spAutoFit/>
          </a:bodyPr>
          <a:p>
            <a:pPr fontAlgn="auto">
              <a:lnSpc>
                <a:spcPct val="150000"/>
              </a:lnSpc>
            </a:pPr>
            <a:r>
              <a:rPr lang="en-US" sz="1600"/>
              <a:t>Modifying the third step of GPU-STOMP. top) Launch only n-m-i+2 threads (instead of the n-m+1 threads in Fig. 5) this time at the ith iteration. bottom) Launch another kernel to evaluate the final value of Pi.</a:t>
            </a: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EMPIRICAL EVALUATION</a:t>
            </a:r>
            <a:endParaRPr lang="en-US"/>
          </a:p>
        </p:txBody>
      </p:sp>
      <p:pic>
        <p:nvPicPr>
          <p:cNvPr id="4" name="Content Placeholder 3" descr="Screenshot from 2019-10-28 11-10-09"/>
          <p:cNvPicPr>
            <a:picLocks noChangeAspect="1"/>
          </p:cNvPicPr>
          <p:nvPr>
            <p:ph idx="1"/>
          </p:nvPr>
        </p:nvPicPr>
        <p:blipFill>
          <a:blip r:embed="rId1"/>
          <a:stretch>
            <a:fillRect/>
          </a:stretch>
        </p:blipFill>
        <p:spPr>
          <a:xfrm>
            <a:off x="772795" y="4011930"/>
            <a:ext cx="5705475" cy="1600200"/>
          </a:xfrm>
          <a:prstGeom prst="rect">
            <a:avLst/>
          </a:prstGeom>
        </p:spPr>
      </p:pic>
      <p:pic>
        <p:nvPicPr>
          <p:cNvPr id="5" name="Picture 4" descr="Screenshot from 2019-10-28 11-10-01"/>
          <p:cNvPicPr>
            <a:picLocks noChangeAspect="1"/>
          </p:cNvPicPr>
          <p:nvPr/>
        </p:nvPicPr>
        <p:blipFill>
          <a:blip r:embed="rId2"/>
          <a:stretch>
            <a:fillRect/>
          </a:stretch>
        </p:blipFill>
        <p:spPr>
          <a:xfrm>
            <a:off x="6478270" y="1821180"/>
            <a:ext cx="5466715" cy="1638300"/>
          </a:xfrm>
          <a:prstGeom prst="rect">
            <a:avLst/>
          </a:prstGeom>
        </p:spPr>
      </p:pic>
      <p:pic>
        <p:nvPicPr>
          <p:cNvPr id="6" name="Picture 5" descr="Screenshot from 2019-10-28 11-11-03"/>
          <p:cNvPicPr>
            <a:picLocks noChangeAspect="1"/>
          </p:cNvPicPr>
          <p:nvPr/>
        </p:nvPicPr>
        <p:blipFill>
          <a:blip r:embed="rId3"/>
          <a:stretch>
            <a:fillRect/>
          </a:stretch>
        </p:blipFill>
        <p:spPr>
          <a:xfrm>
            <a:off x="630555" y="1821180"/>
            <a:ext cx="5752465" cy="1590675"/>
          </a:xfrm>
          <a:prstGeom prst="rect">
            <a:avLst/>
          </a:prstGeom>
        </p:spPr>
      </p:pic>
      <p:pic>
        <p:nvPicPr>
          <p:cNvPr id="7" name="Picture 6" descr="Screenshot from 2019-10-28 11-11-27"/>
          <p:cNvPicPr>
            <a:picLocks noChangeAspect="1"/>
          </p:cNvPicPr>
          <p:nvPr/>
        </p:nvPicPr>
        <p:blipFill>
          <a:blip r:embed="rId4"/>
          <a:stretch>
            <a:fillRect/>
          </a:stretch>
        </p:blipFill>
        <p:spPr>
          <a:xfrm>
            <a:off x="6349365" y="4011930"/>
            <a:ext cx="5723890" cy="1609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9455" y="830580"/>
            <a:ext cx="10515600" cy="1325563"/>
          </a:xfrm>
        </p:spPr>
        <p:txBody>
          <a:bodyPr>
            <a:noAutofit/>
          </a:bodyPr>
          <a:p>
            <a:pPr algn="ctr"/>
            <a:r>
              <a:rPr lang="en-US" sz="3600"/>
              <a:t>Matrix Profile III: The Matrix Profile Allows Visualization of Salient Subsequences in Massive Time Series</a:t>
            </a:r>
            <a:endParaRPr lang="en-US" sz="3600"/>
          </a:p>
        </p:txBody>
      </p:sp>
      <p:sp>
        <p:nvSpPr>
          <p:cNvPr id="3" name="Content Placeholder 2"/>
          <p:cNvSpPr>
            <a:spLocks noGrp="1"/>
          </p:cNvSpPr>
          <p:nvPr>
            <p:ph idx="1"/>
          </p:nvPr>
        </p:nvSpPr>
        <p:spPr>
          <a:xfrm>
            <a:off x="838200" y="2908300"/>
            <a:ext cx="10515600" cy="3268980"/>
          </a:xfrm>
        </p:spPr>
        <p:txBody>
          <a:bodyPr/>
          <a:p>
            <a:pPr fontAlgn="auto">
              <a:lnSpc>
                <a:spcPct val="150000"/>
              </a:lnSpc>
            </a:pPr>
            <a:r>
              <a:rPr lang="en-US" sz="2400"/>
              <a:t>Multidimensional Scaling (</a:t>
            </a:r>
            <a:r>
              <a:rPr lang="en-US" sz="2400">
                <a:solidFill>
                  <a:srgbClr val="FF0000"/>
                </a:solidFill>
              </a:rPr>
              <a:t>MDS</a:t>
            </a:r>
            <a:r>
              <a:rPr lang="en-US" sz="2400"/>
              <a:t>)  </a:t>
            </a:r>
            <a:endParaRPr lang="en-US" sz="2400"/>
          </a:p>
          <a:p>
            <a:pPr fontAlgn="auto">
              <a:lnSpc>
                <a:spcPct val="150000"/>
              </a:lnSpc>
            </a:pPr>
            <a:r>
              <a:rPr lang="en-US" sz="2400"/>
              <a:t>Minimum Description Length (</a:t>
            </a:r>
            <a:r>
              <a:rPr lang="en-US" sz="2400">
                <a:solidFill>
                  <a:srgbClr val="FF0000"/>
                </a:solidFill>
              </a:rPr>
              <a:t>MDL</a:t>
            </a:r>
            <a:r>
              <a:rPr lang="en-US" sz="2400"/>
              <a:t>) subsequence extraction algorithm. Beyond MDS visualization, this subsequence extraction subroutine may be a useful tool in its own right.</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86715"/>
            <a:ext cx="10515600" cy="5790565"/>
          </a:xfrm>
        </p:spPr>
        <p:txBody>
          <a:bodyPr/>
          <a:p>
            <a:pPr fontAlgn="auto">
              <a:lnSpc>
                <a:spcPct val="150000"/>
              </a:lnSpc>
            </a:pPr>
            <a:r>
              <a:rPr lang="en-US" sz="2000"/>
              <a:t>Multidimensional Scaling (</a:t>
            </a:r>
            <a:r>
              <a:rPr lang="en-US" sz="2000">
                <a:solidFill>
                  <a:srgbClr val="FF0000"/>
                </a:solidFill>
              </a:rPr>
              <a:t>MDS</a:t>
            </a:r>
            <a:r>
              <a:rPr lang="en-US" sz="2000"/>
              <a:t>) </a:t>
            </a:r>
            <a:r>
              <a:rPr lang="" altLang="en-US" sz="2000"/>
              <a:t>: </a:t>
            </a:r>
            <a:r>
              <a:rPr lang="en-US" sz="2000"/>
              <a:t>Given a set of N objects represented by their mutual distances in an N×N distance matrix. The MDS algorithm places each object in K-dimensional space such that the between-object distances are preserved as well as possible. Each object is then assigned coordinates in each of the K dimensions</a:t>
            </a:r>
            <a:r>
              <a:rPr lang="" altLang="en-US" sz="2000"/>
              <a:t>.</a:t>
            </a:r>
            <a:endParaRPr lang="" altLang="en-US" sz="2000"/>
          </a:p>
        </p:txBody>
      </p:sp>
      <p:pic>
        <p:nvPicPr>
          <p:cNvPr id="4" name="Picture 3" descr="Screenshot from 2019-10-28 17-42-39"/>
          <p:cNvPicPr>
            <a:picLocks noChangeAspect="1"/>
          </p:cNvPicPr>
          <p:nvPr/>
        </p:nvPicPr>
        <p:blipFill>
          <a:blip r:embed="rId1"/>
          <a:stretch>
            <a:fillRect/>
          </a:stretch>
        </p:blipFill>
        <p:spPr>
          <a:xfrm>
            <a:off x="1180465" y="2887980"/>
            <a:ext cx="4438015" cy="3399790"/>
          </a:xfrm>
          <a:prstGeom prst="rect">
            <a:avLst/>
          </a:prstGeom>
        </p:spPr>
      </p:pic>
      <p:pic>
        <p:nvPicPr>
          <p:cNvPr id="6" name="Picture 5" descr="Screenshot from 2019-10-28 17-45-00"/>
          <p:cNvPicPr>
            <a:picLocks noChangeAspect="1"/>
          </p:cNvPicPr>
          <p:nvPr/>
        </p:nvPicPr>
        <p:blipFill>
          <a:blip r:embed="rId2"/>
          <a:stretch>
            <a:fillRect/>
          </a:stretch>
        </p:blipFill>
        <p:spPr>
          <a:xfrm>
            <a:off x="6417310" y="3044190"/>
            <a:ext cx="4561840" cy="31330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9455"/>
          </a:xfrm>
        </p:spPr>
        <p:txBody>
          <a:bodyPr>
            <a:normAutofit fontScale="90000"/>
          </a:bodyPr>
          <a:p>
            <a:r>
              <a:rPr lang="en-US"/>
              <a:t>Definitions and Notations</a:t>
            </a:r>
            <a:endParaRPr lang="en-US"/>
          </a:p>
        </p:txBody>
      </p:sp>
      <p:sp>
        <p:nvSpPr>
          <p:cNvPr id="3" name="Content Placeholder 2"/>
          <p:cNvSpPr>
            <a:spLocks noGrp="1"/>
          </p:cNvSpPr>
          <p:nvPr>
            <p:ph idx="1"/>
          </p:nvPr>
        </p:nvSpPr>
        <p:spPr>
          <a:xfrm>
            <a:off x="838200" y="1235075"/>
            <a:ext cx="10515600" cy="4942205"/>
          </a:xfrm>
        </p:spPr>
        <p:txBody>
          <a:bodyPr>
            <a:normAutofit/>
          </a:bodyPr>
          <a:p>
            <a:pPr fontAlgn="auto">
              <a:lnSpc>
                <a:spcPct val="150000"/>
              </a:lnSpc>
            </a:pPr>
            <a:r>
              <a:rPr lang="en-US" sz="2000"/>
              <a:t>Definition 6: A discrete normalization function </a:t>
            </a:r>
            <a:r>
              <a:rPr lang="en-US" sz="2000">
                <a:solidFill>
                  <a:srgbClr val="FF0000"/>
                </a:solidFill>
              </a:rPr>
              <a:t>DNorm</a:t>
            </a:r>
            <a:r>
              <a:rPr lang="" altLang="en-US" sz="2000">
                <a:solidFill>
                  <a:srgbClr val="FF0000"/>
                </a:solidFill>
              </a:rPr>
              <a:t>:</a:t>
            </a:r>
            <a:endParaRPr lang="en-US" sz="2400"/>
          </a:p>
          <a:p>
            <a:pPr fontAlgn="auto">
              <a:lnSpc>
                <a:spcPct val="150000"/>
              </a:lnSpc>
            </a:pPr>
            <a:endParaRPr lang="en-US" sz="2400"/>
          </a:p>
          <a:p>
            <a:pPr fontAlgn="auto">
              <a:lnSpc>
                <a:spcPct val="150000"/>
              </a:lnSpc>
            </a:pPr>
            <a:endParaRPr lang="en-US" sz="2400"/>
          </a:p>
          <a:p>
            <a:pPr fontAlgn="auto">
              <a:lnSpc>
                <a:spcPct val="150000"/>
              </a:lnSpc>
            </a:pPr>
            <a:r>
              <a:rPr lang="en-US" sz="2000"/>
              <a:t>Definition 7: The description length </a:t>
            </a:r>
            <a:r>
              <a:rPr lang="en-US" sz="2000">
                <a:solidFill>
                  <a:srgbClr val="FF0000"/>
                </a:solidFill>
              </a:rPr>
              <a:t>DL</a:t>
            </a:r>
            <a:r>
              <a:rPr lang="en-US" sz="2000"/>
              <a:t> is a function that calculates the number of bits required for storing a b-bit cardinality, length m time series T. </a:t>
            </a:r>
            <a:endParaRPr lang="en-US" sz="2400"/>
          </a:p>
          <a:p>
            <a:endParaRPr lang="en-US" sz="2400"/>
          </a:p>
        </p:txBody>
      </p:sp>
      <p:pic>
        <p:nvPicPr>
          <p:cNvPr id="5" name="Picture 4" descr="Screenshot from 2019-10-28 17-47-57"/>
          <p:cNvPicPr>
            <a:picLocks noChangeAspect="1"/>
          </p:cNvPicPr>
          <p:nvPr/>
        </p:nvPicPr>
        <p:blipFill>
          <a:blip r:embed="rId1"/>
          <a:stretch>
            <a:fillRect/>
          </a:stretch>
        </p:blipFill>
        <p:spPr>
          <a:xfrm>
            <a:off x="2766060" y="2008505"/>
            <a:ext cx="5266690" cy="847725"/>
          </a:xfrm>
          <a:prstGeom prst="rect">
            <a:avLst/>
          </a:prstGeom>
        </p:spPr>
      </p:pic>
      <p:pic>
        <p:nvPicPr>
          <p:cNvPr id="6" name="Picture 5" descr="Screenshot from 2019-10-28 17-49-21"/>
          <p:cNvPicPr>
            <a:picLocks noChangeAspect="1"/>
          </p:cNvPicPr>
          <p:nvPr/>
        </p:nvPicPr>
        <p:blipFill>
          <a:blip r:embed="rId2"/>
          <a:stretch>
            <a:fillRect/>
          </a:stretch>
        </p:blipFill>
        <p:spPr>
          <a:xfrm>
            <a:off x="2541270" y="4610735"/>
            <a:ext cx="1781175" cy="428625"/>
          </a:xfrm>
          <a:prstGeom prst="rect">
            <a:avLst/>
          </a:prstGeom>
        </p:spPr>
      </p:pic>
      <p:pic>
        <p:nvPicPr>
          <p:cNvPr id="7" name="Picture 6" descr="Screenshot from 2019-10-30 11-21-00"/>
          <p:cNvPicPr>
            <a:picLocks noChangeAspect="1"/>
          </p:cNvPicPr>
          <p:nvPr/>
        </p:nvPicPr>
        <p:blipFill>
          <a:blip r:embed="rId3"/>
          <a:stretch>
            <a:fillRect/>
          </a:stretch>
        </p:blipFill>
        <p:spPr>
          <a:xfrm>
            <a:off x="4625975" y="4124325"/>
            <a:ext cx="5590540" cy="21240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198880"/>
            <a:ext cx="10515600" cy="5455920"/>
          </a:xfrm>
        </p:spPr>
        <p:txBody>
          <a:bodyPr>
            <a:normAutofit/>
          </a:bodyPr>
          <a:p>
            <a:pPr fontAlgn="auto">
              <a:lnSpc>
                <a:spcPct val="150000"/>
              </a:lnSpc>
            </a:pPr>
            <a:r>
              <a:rPr lang="en-US" sz="2000">
                <a:sym typeface="+mn-ea"/>
              </a:rPr>
              <a:t>Definition 8: A reduced description length function </a:t>
            </a:r>
            <a:r>
              <a:rPr lang="en-US" sz="2000">
                <a:solidFill>
                  <a:srgbClr val="FF0000"/>
                </a:solidFill>
                <a:sym typeface="+mn-ea"/>
              </a:rPr>
              <a:t>RDL</a:t>
            </a:r>
            <a:r>
              <a:rPr lang="en-US" sz="2000">
                <a:sym typeface="+mn-ea"/>
              </a:rPr>
              <a:t> </a:t>
            </a:r>
            <a:r>
              <a:rPr lang="" altLang="en-US" sz="2000">
                <a:sym typeface="+mn-ea"/>
              </a:rPr>
              <a:t>:</a:t>
            </a:r>
            <a:endParaRPr lang="en-US" sz="2000"/>
          </a:p>
          <a:p>
            <a:pPr fontAlgn="auto">
              <a:lnSpc>
                <a:spcPct val="150000"/>
              </a:lnSpc>
            </a:pPr>
            <a:endParaRPr lang="en-US" sz="2000"/>
          </a:p>
          <a:p>
            <a:pPr fontAlgn="auto">
              <a:lnSpc>
                <a:spcPct val="150000"/>
              </a:lnSpc>
            </a:pPr>
            <a:endParaRPr lang="en-US" sz="2000"/>
          </a:p>
          <a:p>
            <a:pPr fontAlgn="auto">
              <a:lnSpc>
                <a:spcPct val="150000"/>
              </a:lnSpc>
            </a:pPr>
            <a:endParaRPr lang="en-US" sz="2000"/>
          </a:p>
          <a:p>
            <a:pPr fontAlgn="auto">
              <a:lnSpc>
                <a:spcPct val="150000"/>
              </a:lnSpc>
            </a:pPr>
            <a:r>
              <a:rPr lang="en-US" sz="2000"/>
              <a:t>Definition 9: The general formulation for RDL which accounts for the additional information is:</a:t>
            </a:r>
            <a:endParaRPr lang="en-US" sz="2000"/>
          </a:p>
          <a:p>
            <a:pPr fontAlgn="auto">
              <a:lnSpc>
                <a:spcPct val="150000"/>
              </a:lnSpc>
            </a:pPr>
            <a:r>
              <a:rPr lang="en-US" sz="2000"/>
              <a:t>Definition 10: Given the compressible set C, hypothesis set H, and unexplored set U, </a:t>
            </a:r>
            <a:r>
              <a:rPr lang="en-US" sz="2000">
                <a:solidFill>
                  <a:srgbClr val="FF0000"/>
                </a:solidFill>
              </a:rPr>
              <a:t>the total bit cost</a:t>
            </a:r>
            <a:r>
              <a:rPr lang="en-US" sz="2000"/>
              <a:t> is computed as:</a:t>
            </a:r>
            <a:endParaRPr lang="en-US"/>
          </a:p>
          <a:p>
            <a:endParaRPr lang="en-US"/>
          </a:p>
        </p:txBody>
      </p:sp>
      <p:pic>
        <p:nvPicPr>
          <p:cNvPr id="4" name="Picture 3" descr="Screenshot from 2019-10-28 17-49-33"/>
          <p:cNvPicPr>
            <a:picLocks noChangeAspect="1"/>
          </p:cNvPicPr>
          <p:nvPr/>
        </p:nvPicPr>
        <p:blipFill>
          <a:blip r:embed="rId1"/>
          <a:srcRect l="6666" r="16209" b="80838"/>
          <a:stretch>
            <a:fillRect/>
          </a:stretch>
        </p:blipFill>
        <p:spPr>
          <a:xfrm>
            <a:off x="1233805" y="1861185"/>
            <a:ext cx="5370830" cy="462915"/>
          </a:xfrm>
          <a:prstGeom prst="rect">
            <a:avLst/>
          </a:prstGeom>
        </p:spPr>
      </p:pic>
      <p:pic>
        <p:nvPicPr>
          <p:cNvPr id="5" name="Picture 4" descr="Screenshot from 2019-10-28 17-49-48"/>
          <p:cNvPicPr>
            <a:picLocks noChangeAspect="1"/>
          </p:cNvPicPr>
          <p:nvPr/>
        </p:nvPicPr>
        <p:blipFill>
          <a:blip r:embed="rId2"/>
          <a:srcRect r="337" b="71826"/>
          <a:stretch>
            <a:fillRect/>
          </a:stretch>
        </p:blipFill>
        <p:spPr>
          <a:xfrm>
            <a:off x="3307080" y="4178300"/>
            <a:ext cx="6361430" cy="373380"/>
          </a:xfrm>
          <a:prstGeom prst="rect">
            <a:avLst/>
          </a:prstGeom>
        </p:spPr>
      </p:pic>
      <p:pic>
        <p:nvPicPr>
          <p:cNvPr id="6" name="Picture 5" descr="Screenshot from 2019-10-28 17-50-02"/>
          <p:cNvPicPr>
            <a:picLocks noChangeAspect="1"/>
          </p:cNvPicPr>
          <p:nvPr/>
        </p:nvPicPr>
        <p:blipFill>
          <a:blip r:embed="rId3"/>
          <a:stretch>
            <a:fillRect/>
          </a:stretch>
        </p:blipFill>
        <p:spPr>
          <a:xfrm>
            <a:off x="3307080" y="5722620"/>
            <a:ext cx="6254115" cy="618490"/>
          </a:xfrm>
          <a:prstGeom prst="rect">
            <a:avLst/>
          </a:prstGeom>
        </p:spPr>
      </p:pic>
      <p:sp>
        <p:nvSpPr>
          <p:cNvPr id="7" name="Title 6"/>
          <p:cNvSpPr>
            <a:spLocks noGrp="1"/>
          </p:cNvSpPr>
          <p:nvPr>
            <p:ph type="title"/>
          </p:nvPr>
        </p:nvSpPr>
        <p:spPr>
          <a:xfrm>
            <a:off x="838200" y="365125"/>
            <a:ext cx="10515600" cy="719455"/>
          </a:xfrm>
        </p:spPr>
        <p:txBody>
          <a:bodyPr>
            <a:normAutofit fontScale="90000"/>
          </a:bodyPr>
          <a:p>
            <a:r>
              <a:rPr lang="en-US"/>
              <a:t>Definitions and Notations</a:t>
            </a:r>
            <a:endParaRPr lang="en-US"/>
          </a:p>
        </p:txBody>
      </p:sp>
      <p:pic>
        <p:nvPicPr>
          <p:cNvPr id="8" name="Picture 7" descr="Screenshot from 2019-10-31 10-59-45"/>
          <p:cNvPicPr>
            <a:picLocks noChangeAspect="1"/>
          </p:cNvPicPr>
          <p:nvPr/>
        </p:nvPicPr>
        <p:blipFill>
          <a:blip r:embed="rId4"/>
          <a:stretch>
            <a:fillRect/>
          </a:stretch>
        </p:blipFill>
        <p:spPr>
          <a:xfrm>
            <a:off x="3968115" y="3271520"/>
            <a:ext cx="4104640" cy="314325"/>
          </a:xfrm>
          <a:prstGeom prst="rect">
            <a:avLst/>
          </a:prstGeom>
        </p:spPr>
      </p:pic>
      <p:pic>
        <p:nvPicPr>
          <p:cNvPr id="9" name="Picture 8" descr="Screenshot from 2019-10-31 10-59-36"/>
          <p:cNvPicPr>
            <a:picLocks noChangeAspect="1"/>
          </p:cNvPicPr>
          <p:nvPr/>
        </p:nvPicPr>
        <p:blipFill>
          <a:blip r:embed="rId5"/>
          <a:stretch>
            <a:fillRect/>
          </a:stretch>
        </p:blipFill>
        <p:spPr>
          <a:xfrm>
            <a:off x="3220720" y="2846070"/>
            <a:ext cx="5333365" cy="295275"/>
          </a:xfrm>
          <a:prstGeom prst="rect">
            <a:avLst/>
          </a:prstGeom>
        </p:spPr>
      </p:pic>
      <p:pic>
        <p:nvPicPr>
          <p:cNvPr id="10" name="Picture 9" descr="Screenshot from 2019-10-31 10-59-26"/>
          <p:cNvPicPr>
            <a:picLocks noChangeAspect="1"/>
          </p:cNvPicPr>
          <p:nvPr/>
        </p:nvPicPr>
        <p:blipFill>
          <a:blip r:embed="rId6"/>
          <a:stretch>
            <a:fillRect/>
          </a:stretch>
        </p:blipFill>
        <p:spPr>
          <a:xfrm>
            <a:off x="3220720" y="2541270"/>
            <a:ext cx="5295265" cy="304800"/>
          </a:xfrm>
          <a:prstGeom prst="rect">
            <a:avLst/>
          </a:prstGeom>
        </p:spPr>
      </p:pic>
      <p:sp>
        <p:nvSpPr>
          <p:cNvPr id="11" name="Text Box 10"/>
          <p:cNvSpPr txBox="1"/>
          <p:nvPr/>
        </p:nvSpPr>
        <p:spPr>
          <a:xfrm>
            <a:off x="6854190" y="1677670"/>
            <a:ext cx="4696460" cy="829945"/>
          </a:xfrm>
          <a:prstGeom prst="rect">
            <a:avLst/>
          </a:prstGeom>
          <a:noFill/>
        </p:spPr>
        <p:txBody>
          <a:bodyPr wrap="square" rtlCol="0" anchor="t">
            <a:spAutoFit/>
          </a:bodyPr>
          <a:p>
            <a:pPr fontAlgn="auto">
              <a:lnSpc>
                <a:spcPct val="150000"/>
              </a:lnSpc>
            </a:pPr>
            <a:r>
              <a:rPr lang="en-US" sz="1600">
                <a:sym typeface="+mn-ea"/>
              </a:rPr>
              <a:t>γ</a:t>
            </a:r>
            <a:r>
              <a:rPr lang="en-US" altLang="en-US" sz="1600">
                <a:sym typeface="+mn-ea"/>
              </a:rPr>
              <a:t>(.)</a:t>
            </a:r>
            <a:r>
              <a:rPr lang="en-US" sz="1600">
                <a:sym typeface="+mn-ea"/>
              </a:rPr>
              <a:t> is a function that counts the number of non-</a:t>
            </a:r>
            <a:r>
              <a:rPr lang="" altLang="en-US" sz="1600">
                <a:sym typeface="+mn-ea"/>
              </a:rPr>
              <a:t>zero element in the input vector</a:t>
            </a:r>
            <a:endParaRPr lang="" altLang="en-US" sz="160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from 2019-10-28 17-52-49"/>
          <p:cNvPicPr>
            <a:picLocks noChangeAspect="1"/>
          </p:cNvPicPr>
          <p:nvPr>
            <p:ph idx="1"/>
          </p:nvPr>
        </p:nvPicPr>
        <p:blipFill>
          <a:blip r:embed="rId1"/>
          <a:srcRect l="749" t="4932"/>
          <a:stretch>
            <a:fillRect/>
          </a:stretch>
        </p:blipFill>
        <p:spPr>
          <a:xfrm>
            <a:off x="1068070" y="1762760"/>
            <a:ext cx="3535680" cy="1322070"/>
          </a:xfrm>
          <a:prstGeom prst="rect">
            <a:avLst/>
          </a:prstGeom>
        </p:spPr>
      </p:pic>
      <p:pic>
        <p:nvPicPr>
          <p:cNvPr id="5" name="Picture 4" descr="Screenshot from 2019-10-28 17-53-11"/>
          <p:cNvPicPr>
            <a:picLocks noChangeAspect="1"/>
          </p:cNvPicPr>
          <p:nvPr/>
        </p:nvPicPr>
        <p:blipFill>
          <a:blip r:embed="rId2"/>
          <a:stretch>
            <a:fillRect/>
          </a:stretch>
        </p:blipFill>
        <p:spPr>
          <a:xfrm>
            <a:off x="687070" y="3267075"/>
            <a:ext cx="4514215" cy="323850"/>
          </a:xfrm>
          <a:prstGeom prst="rect">
            <a:avLst/>
          </a:prstGeom>
        </p:spPr>
      </p:pic>
      <p:pic>
        <p:nvPicPr>
          <p:cNvPr id="6" name="Picture 5" descr="Screenshot from 2019-10-28 17-53-19"/>
          <p:cNvPicPr>
            <a:picLocks noChangeAspect="1"/>
          </p:cNvPicPr>
          <p:nvPr/>
        </p:nvPicPr>
        <p:blipFill>
          <a:blip r:embed="rId3"/>
          <a:stretch>
            <a:fillRect/>
          </a:stretch>
        </p:blipFill>
        <p:spPr>
          <a:xfrm>
            <a:off x="858520" y="3606800"/>
            <a:ext cx="4171315" cy="314325"/>
          </a:xfrm>
          <a:prstGeom prst="rect">
            <a:avLst/>
          </a:prstGeom>
        </p:spPr>
      </p:pic>
      <p:pic>
        <p:nvPicPr>
          <p:cNvPr id="7" name="Picture 6" descr="Screenshot from 2019-10-28 17-53-42"/>
          <p:cNvPicPr>
            <a:picLocks noChangeAspect="1"/>
          </p:cNvPicPr>
          <p:nvPr/>
        </p:nvPicPr>
        <p:blipFill>
          <a:blip r:embed="rId4"/>
          <a:stretch>
            <a:fillRect/>
          </a:stretch>
        </p:blipFill>
        <p:spPr>
          <a:xfrm>
            <a:off x="6051550" y="1352550"/>
            <a:ext cx="4847590" cy="3580765"/>
          </a:xfrm>
          <a:prstGeom prst="rect">
            <a:avLst/>
          </a:prstGeom>
        </p:spPr>
      </p:pic>
      <p:pic>
        <p:nvPicPr>
          <p:cNvPr id="8" name="Picture 7" descr="Screenshot from 2019-10-28 17-53-29"/>
          <p:cNvPicPr>
            <a:picLocks noChangeAspect="1"/>
          </p:cNvPicPr>
          <p:nvPr/>
        </p:nvPicPr>
        <p:blipFill>
          <a:blip r:embed="rId5"/>
          <a:stretch>
            <a:fillRect/>
          </a:stretch>
        </p:blipFill>
        <p:spPr>
          <a:xfrm>
            <a:off x="1945640" y="4133215"/>
            <a:ext cx="1200150" cy="990600"/>
          </a:xfrm>
          <a:prstGeom prst="rect">
            <a:avLst/>
          </a:prstGeom>
        </p:spPr>
      </p:pic>
      <p:pic>
        <p:nvPicPr>
          <p:cNvPr id="9" name="Picture 8" descr="Screenshot from 2019-10-28 17-55-36"/>
          <p:cNvPicPr>
            <a:picLocks noChangeAspect="1"/>
          </p:cNvPicPr>
          <p:nvPr/>
        </p:nvPicPr>
        <p:blipFill>
          <a:blip r:embed="rId6"/>
          <a:stretch>
            <a:fillRect/>
          </a:stretch>
        </p:blipFill>
        <p:spPr>
          <a:xfrm>
            <a:off x="5883275" y="4933315"/>
            <a:ext cx="5400040" cy="1409700"/>
          </a:xfrm>
          <a:prstGeom prst="rect">
            <a:avLst/>
          </a:prstGeom>
        </p:spPr>
      </p:pic>
      <p:pic>
        <p:nvPicPr>
          <p:cNvPr id="11" name="Picture 10" descr="Screenshot from 2019-10-30 15-51-50"/>
          <p:cNvPicPr>
            <a:picLocks noChangeAspect="1"/>
          </p:cNvPicPr>
          <p:nvPr/>
        </p:nvPicPr>
        <p:blipFill>
          <a:blip r:embed="rId7"/>
          <a:stretch>
            <a:fillRect/>
          </a:stretch>
        </p:blipFill>
        <p:spPr>
          <a:xfrm>
            <a:off x="771525" y="5930265"/>
            <a:ext cx="4923790" cy="561975"/>
          </a:xfrm>
          <a:prstGeom prst="rect">
            <a:avLst/>
          </a:prstGeom>
        </p:spPr>
      </p:pic>
      <p:pic>
        <p:nvPicPr>
          <p:cNvPr id="12" name="Picture 11" descr="Screenshot from 2019-10-30 15-51-43"/>
          <p:cNvPicPr>
            <a:picLocks noChangeAspect="1"/>
          </p:cNvPicPr>
          <p:nvPr/>
        </p:nvPicPr>
        <p:blipFill>
          <a:blip r:embed="rId8"/>
          <a:stretch>
            <a:fillRect/>
          </a:stretch>
        </p:blipFill>
        <p:spPr>
          <a:xfrm>
            <a:off x="858520" y="5123815"/>
            <a:ext cx="4561840" cy="552450"/>
          </a:xfrm>
          <a:prstGeom prst="rect">
            <a:avLst/>
          </a:prstGeom>
        </p:spPr>
      </p:pic>
      <p:sp>
        <p:nvSpPr>
          <p:cNvPr id="13" name="Text Box 12"/>
          <p:cNvSpPr txBox="1"/>
          <p:nvPr/>
        </p:nvSpPr>
        <p:spPr>
          <a:xfrm>
            <a:off x="771525" y="499110"/>
            <a:ext cx="9258300" cy="583565"/>
          </a:xfrm>
          <a:prstGeom prst="rect">
            <a:avLst/>
          </a:prstGeom>
          <a:noFill/>
        </p:spPr>
        <p:txBody>
          <a:bodyPr wrap="square" rtlCol="0" anchor="t">
            <a:spAutoFit/>
          </a:bodyPr>
          <a:p>
            <a:r>
              <a:rPr lang="en-US" sz="3200">
                <a:ln/>
                <a:solidFill>
                  <a:schemeClr val="tx1"/>
                </a:solidFill>
                <a:effectLst>
                  <a:outerShdw blurRad="38100" dist="19050" dir="2700000" algn="tl" rotWithShape="0">
                    <a:schemeClr val="dk1">
                      <a:alpha val="40000"/>
                    </a:schemeClr>
                  </a:outerShdw>
                </a:effectLst>
              </a:rPr>
              <a:t>MDS FOR TIME SERIES SUBSEQUENCES</a:t>
            </a:r>
            <a:endParaRPr lang="en-US" sz="320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22630"/>
            <a:ext cx="10515600" cy="2115820"/>
          </a:xfrm>
        </p:spPr>
        <p:txBody>
          <a:bodyPr>
            <a:noAutofit/>
          </a:bodyPr>
          <a:p>
            <a:pPr algn="ctr"/>
            <a:r>
              <a:rPr lang="en-US" sz="3200"/>
              <a:t>Matrix Profile I: All Pairs Similarity Joins for Time Series: A Unifying View that Includes Motifs, Discords and Shapelets</a:t>
            </a:r>
            <a:endParaRPr lang="en-US" sz="3200"/>
          </a:p>
        </p:txBody>
      </p:sp>
      <p:sp>
        <p:nvSpPr>
          <p:cNvPr id="3" name="Content Placeholder 2"/>
          <p:cNvSpPr>
            <a:spLocks noGrp="1"/>
          </p:cNvSpPr>
          <p:nvPr>
            <p:ph idx="1"/>
          </p:nvPr>
        </p:nvSpPr>
        <p:spPr>
          <a:xfrm>
            <a:off x="838200" y="3134995"/>
            <a:ext cx="10515600" cy="3042285"/>
          </a:xfrm>
        </p:spPr>
        <p:txBody>
          <a:bodyPr>
            <a:normAutofit lnSpcReduction="20000"/>
          </a:bodyPr>
          <a:p>
            <a:pPr fontAlgn="auto">
              <a:lnSpc>
                <a:spcPct val="150000"/>
              </a:lnSpc>
            </a:pPr>
            <a:r>
              <a:rPr lang="" altLang="en-US"/>
              <a:t>A</a:t>
            </a:r>
            <a:r>
              <a:rPr lang="en-US"/>
              <a:t> novel scalable algorithm for time series subsequence </a:t>
            </a:r>
            <a:r>
              <a:rPr lang="en-US">
                <a:solidFill>
                  <a:srgbClr val="FF0000"/>
                </a:solidFill>
              </a:rPr>
              <a:t>all-pairs-similarity-search</a:t>
            </a:r>
            <a:r>
              <a:rPr lang="en-US"/>
              <a:t>. </a:t>
            </a:r>
            <a:endParaRPr lang="en-US"/>
          </a:p>
          <a:p>
            <a:pPr fontAlgn="auto">
              <a:lnSpc>
                <a:spcPct val="150000"/>
              </a:lnSpc>
            </a:pPr>
            <a:r>
              <a:rPr lang="en-US"/>
              <a:t>For exceptionally large datasets, the algorithm can be trivially cast as </a:t>
            </a:r>
            <a:r>
              <a:rPr lang="en-US">
                <a:solidFill>
                  <a:srgbClr val="FF0000"/>
                </a:solidFill>
              </a:rPr>
              <a:t>an anytime algorithm</a:t>
            </a:r>
            <a:r>
              <a:rPr lang="en-US"/>
              <a:t> and produce high-quality approximate solutions </a:t>
            </a:r>
            <a:r>
              <a:rPr lang="en-US">
                <a:solidFill>
                  <a:srgbClr val="FF0000"/>
                </a:solidFill>
              </a:rPr>
              <a:t>in reasonable time</a:t>
            </a:r>
            <a:r>
              <a:rPr lang="en-US"/>
              <a:t>.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from 2019-10-28 17-56-31"/>
          <p:cNvPicPr>
            <a:picLocks noChangeAspect="1"/>
          </p:cNvPicPr>
          <p:nvPr>
            <p:ph idx="1"/>
          </p:nvPr>
        </p:nvPicPr>
        <p:blipFill>
          <a:blip r:embed="rId1"/>
          <a:stretch>
            <a:fillRect/>
          </a:stretch>
        </p:blipFill>
        <p:spPr>
          <a:xfrm>
            <a:off x="533400" y="1371600"/>
            <a:ext cx="5495925" cy="5181600"/>
          </a:xfrm>
          <a:prstGeom prst="rect">
            <a:avLst/>
          </a:prstGeom>
        </p:spPr>
      </p:pic>
      <p:pic>
        <p:nvPicPr>
          <p:cNvPr id="5" name="Picture 4" descr="Screenshot from 2019-10-28 17-56-58"/>
          <p:cNvPicPr>
            <a:picLocks noChangeAspect="1"/>
          </p:cNvPicPr>
          <p:nvPr/>
        </p:nvPicPr>
        <p:blipFill>
          <a:blip r:embed="rId2"/>
          <a:stretch>
            <a:fillRect/>
          </a:stretch>
        </p:blipFill>
        <p:spPr>
          <a:xfrm>
            <a:off x="6396355" y="2562860"/>
            <a:ext cx="5457190" cy="27997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from 2019-10-28 17-57-26"/>
          <p:cNvPicPr>
            <a:picLocks noChangeAspect="1"/>
          </p:cNvPicPr>
          <p:nvPr>
            <p:ph idx="1"/>
          </p:nvPr>
        </p:nvPicPr>
        <p:blipFill>
          <a:blip r:embed="rId1"/>
          <a:stretch>
            <a:fillRect/>
          </a:stretch>
        </p:blipFill>
        <p:spPr>
          <a:xfrm>
            <a:off x="1161415" y="585470"/>
            <a:ext cx="5667375" cy="5686425"/>
          </a:xfrm>
          <a:prstGeom prst="rect">
            <a:avLst/>
          </a:prstGeom>
        </p:spPr>
      </p:pic>
      <p:pic>
        <p:nvPicPr>
          <p:cNvPr id="5" name="Picture 4" descr="Screenshot from 2019-10-28 17-58-10"/>
          <p:cNvPicPr>
            <a:picLocks noChangeAspect="1"/>
          </p:cNvPicPr>
          <p:nvPr/>
        </p:nvPicPr>
        <p:blipFill>
          <a:blip r:embed="rId2"/>
          <a:stretch>
            <a:fillRect/>
          </a:stretch>
        </p:blipFill>
        <p:spPr>
          <a:xfrm>
            <a:off x="7192010" y="2349500"/>
            <a:ext cx="4542790" cy="23526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t>Matrix Profile IV: Using Weakly Labeled Time Series to Predict Outcomes</a:t>
            </a:r>
            <a:endParaRPr lang="en-US" sz="3600"/>
          </a:p>
        </p:txBody>
      </p:sp>
      <p:sp>
        <p:nvSpPr>
          <p:cNvPr id="3" name="Content Placeholder 2"/>
          <p:cNvSpPr>
            <a:spLocks noGrp="1"/>
          </p:cNvSpPr>
          <p:nvPr>
            <p:ph idx="1"/>
          </p:nvPr>
        </p:nvSpPr>
        <p:spPr>
          <a:xfrm>
            <a:off x="838200" y="2063750"/>
            <a:ext cx="10515600" cy="4113530"/>
          </a:xfrm>
        </p:spPr>
        <p:txBody>
          <a:bodyPr/>
          <a:p>
            <a:r>
              <a:rPr lang="" altLang="en-US" sz="2000">
                <a:solidFill>
                  <a:srgbClr val="FF0000"/>
                </a:solidFill>
              </a:rPr>
              <a:t>W</a:t>
            </a:r>
            <a:r>
              <a:rPr lang="en-US" sz="2000">
                <a:solidFill>
                  <a:srgbClr val="FF0000"/>
                </a:solidFill>
              </a:rPr>
              <a:t>eakly labeled data</a:t>
            </a:r>
            <a:endParaRPr lang="en-US" sz="2000">
              <a:solidFill>
                <a:srgbClr val="FF0000"/>
              </a:solidFill>
            </a:endParaRPr>
          </a:p>
          <a:p>
            <a:r>
              <a:rPr lang="en-US" sz="2000">
                <a:solidFill>
                  <a:srgbClr val="FF0000"/>
                </a:solidFill>
              </a:rPr>
              <a:t>SDTS</a:t>
            </a:r>
            <a:r>
              <a:rPr lang="en-US" sz="2000"/>
              <a:t>, a scalable algorithm that can learn in such challenging settings.</a:t>
            </a:r>
            <a:endParaRPr lang="en-US" sz="2000"/>
          </a:p>
        </p:txBody>
      </p:sp>
      <p:pic>
        <p:nvPicPr>
          <p:cNvPr id="4" name="Picture 3" descr="Screenshot from 2019-10-29 15-34-47"/>
          <p:cNvPicPr>
            <a:picLocks noChangeAspect="1"/>
          </p:cNvPicPr>
          <p:nvPr/>
        </p:nvPicPr>
        <p:blipFill>
          <a:blip r:embed="rId1"/>
          <a:stretch>
            <a:fillRect/>
          </a:stretch>
        </p:blipFill>
        <p:spPr>
          <a:xfrm>
            <a:off x="2646045" y="2881630"/>
            <a:ext cx="5752465" cy="1819275"/>
          </a:xfrm>
          <a:prstGeom prst="rect">
            <a:avLst/>
          </a:prstGeom>
        </p:spPr>
      </p:pic>
      <p:sp>
        <p:nvSpPr>
          <p:cNvPr id="5" name="Text Box 4"/>
          <p:cNvSpPr txBox="1"/>
          <p:nvPr/>
        </p:nvSpPr>
        <p:spPr>
          <a:xfrm>
            <a:off x="1040765" y="4700905"/>
            <a:ext cx="10389235" cy="1568450"/>
          </a:xfrm>
          <a:prstGeom prst="rect">
            <a:avLst/>
          </a:prstGeom>
          <a:noFill/>
        </p:spPr>
        <p:txBody>
          <a:bodyPr wrap="square" rtlCol="0" anchor="t">
            <a:spAutoFit/>
          </a:bodyPr>
          <a:p>
            <a:pPr fontAlgn="auto">
              <a:lnSpc>
                <a:spcPct val="150000"/>
              </a:lnSpc>
            </a:pPr>
            <a:r>
              <a:rPr lang="en-US" sz="1600"/>
              <a:t>The weakly labeled time series learning task-at-hand reduces to the following:</a:t>
            </a:r>
            <a:endParaRPr lang="en-US" sz="1600"/>
          </a:p>
          <a:p>
            <a:pPr fontAlgn="auto">
              <a:lnSpc>
                <a:spcPct val="150000"/>
              </a:lnSpc>
            </a:pPr>
            <a:r>
              <a:rPr lang="en-US" sz="1600"/>
              <a:t>Suppose that we are given such training data ahead of time, but in the future, the Boolean time series will become unavailable (perhaps for some technical or privacy issue). </a:t>
            </a:r>
            <a:endParaRPr lang="en-US" sz="1600"/>
          </a:p>
          <a:p>
            <a:pPr fontAlgn="auto">
              <a:lnSpc>
                <a:spcPct val="150000"/>
              </a:lnSpc>
            </a:pPr>
            <a:r>
              <a:rPr lang="en-US" sz="1600"/>
              <a:t>Can we reconstruct the Boolean time series given just the real-valued signal?</a:t>
            </a:r>
            <a:endParaRPr 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902460"/>
            <a:ext cx="10515600" cy="4274820"/>
          </a:xfrm>
        </p:spPr>
        <p:txBody>
          <a:bodyPr/>
          <a:p>
            <a:pPr marL="0" indent="0">
              <a:buNone/>
            </a:pPr>
            <a:r>
              <a:rPr lang="" altLang="en-US" sz="2400">
                <a:sym typeface="+mn-ea"/>
              </a:rPr>
              <a:t>T</a:t>
            </a:r>
            <a:r>
              <a:rPr lang="en-US" sz="2400">
                <a:sym typeface="+mn-ea"/>
              </a:rPr>
              <a:t>hreshold-based rule</a:t>
            </a:r>
            <a:r>
              <a:rPr lang="" altLang="en-US" sz="2400">
                <a:sym typeface="+mn-ea"/>
              </a:rPr>
              <a:t>:</a:t>
            </a:r>
            <a:endParaRPr lang="" altLang="en-US" sz="2400">
              <a:sym typeface="+mn-ea"/>
            </a:endParaRPr>
          </a:p>
          <a:p>
            <a:pPr marL="0" indent="0">
              <a:buNone/>
            </a:pPr>
            <a:endParaRPr lang="en-US" sz="2000"/>
          </a:p>
          <a:p>
            <a:pPr marL="457200" lvl="1" indent="0">
              <a:buNone/>
            </a:pPr>
            <a:endParaRPr lang="en-US" sz="2000"/>
          </a:p>
          <a:p>
            <a:pPr marL="0" indent="0">
              <a:buNone/>
            </a:pPr>
            <a:r>
              <a:rPr lang="" altLang="en-US" sz="2400"/>
              <a:t>But if</a:t>
            </a:r>
            <a:r>
              <a:rPr lang="en-US" sz="2400"/>
              <a:t> the height of the real-valued time series is unrelated to the Boolean value </a:t>
            </a:r>
            <a:r>
              <a:rPr lang="" altLang="en-US" sz="2400"/>
              <a:t>?</a:t>
            </a:r>
            <a:endParaRPr lang="" altLang="en-US" sz="2400"/>
          </a:p>
        </p:txBody>
      </p:sp>
      <p:pic>
        <p:nvPicPr>
          <p:cNvPr id="4" name="Picture 3" descr="Screenshot from 2019-10-29 15-38-08"/>
          <p:cNvPicPr>
            <a:picLocks noChangeAspect="1"/>
          </p:cNvPicPr>
          <p:nvPr/>
        </p:nvPicPr>
        <p:blipFill>
          <a:blip r:embed="rId1"/>
          <a:stretch>
            <a:fillRect/>
          </a:stretch>
        </p:blipFill>
        <p:spPr>
          <a:xfrm>
            <a:off x="5083175" y="3954145"/>
            <a:ext cx="5057140" cy="1266825"/>
          </a:xfrm>
          <a:prstGeom prst="rect">
            <a:avLst/>
          </a:prstGeom>
        </p:spPr>
      </p:pic>
      <p:sp>
        <p:nvSpPr>
          <p:cNvPr id="5" name="Rounded Rectangle 4"/>
          <p:cNvSpPr/>
          <p:nvPr/>
        </p:nvSpPr>
        <p:spPr>
          <a:xfrm>
            <a:off x="4785995" y="1988185"/>
            <a:ext cx="4709795" cy="7905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sz="2000">
                <a:sym typeface="+mn-ea"/>
              </a:rPr>
              <a:t>If PT &gt; 100.4° F then HF ←TRUE</a:t>
            </a:r>
            <a:endParaRPr lang="en-US" sz="2000">
              <a:sym typeface="+mn-ea"/>
            </a:endParaRPr>
          </a:p>
        </p:txBody>
      </p:sp>
      <p:sp>
        <p:nvSpPr>
          <p:cNvPr id="7" name="Rounded Rectangle 6"/>
          <p:cNvSpPr/>
          <p:nvPr/>
        </p:nvSpPr>
        <p:spPr>
          <a:xfrm>
            <a:off x="1214120" y="4251960"/>
            <a:ext cx="3009265" cy="6711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marL="0" indent="0">
              <a:buNone/>
            </a:pPr>
            <a:r>
              <a:rPr lang="" altLang="en-US" sz="2400">
                <a:sym typeface="+mn-ea"/>
              </a:rPr>
              <a:t>  </a:t>
            </a:r>
            <a:r>
              <a:rPr lang="en-US" altLang="en-US" sz="2400">
                <a:solidFill>
                  <a:srgbClr val="FF0000"/>
                </a:solidFill>
                <a:sym typeface="+mn-ea"/>
              </a:rPr>
              <a:t>S</a:t>
            </a:r>
            <a:r>
              <a:rPr lang="en-US" sz="2400">
                <a:solidFill>
                  <a:srgbClr val="FF0000"/>
                </a:solidFill>
                <a:sym typeface="+mn-ea"/>
              </a:rPr>
              <a:t>hape features</a:t>
            </a:r>
            <a:r>
              <a:rPr lang="en-US">
                <a:solidFill>
                  <a:srgbClr val="FF0000"/>
                </a:solidFill>
                <a:sym typeface="+mn-ea"/>
              </a:rPr>
              <a:t> </a:t>
            </a:r>
            <a:endParaRPr lang="en-US">
              <a:solidFill>
                <a:srgbClr val="FF0000"/>
              </a:solidFill>
              <a:sym typeface="+mn-ea"/>
            </a:endParaRPr>
          </a:p>
        </p:txBody>
      </p:sp>
      <p:sp>
        <p:nvSpPr>
          <p:cNvPr id="8" name="Text Box 7"/>
          <p:cNvSpPr txBox="1"/>
          <p:nvPr/>
        </p:nvSpPr>
        <p:spPr>
          <a:xfrm>
            <a:off x="837565" y="551180"/>
            <a:ext cx="5564505" cy="645160"/>
          </a:xfrm>
          <a:prstGeom prst="rect">
            <a:avLst/>
          </a:prstGeom>
          <a:noFill/>
        </p:spPr>
        <p:txBody>
          <a:bodyPr wrap="square" rtlCol="0" anchor="t">
            <a:spAutoFit/>
          </a:bodyPr>
          <a:p>
            <a:r>
              <a:rPr lang="en-US" sz="3600">
                <a:ln/>
                <a:solidFill>
                  <a:schemeClr val="tx1"/>
                </a:solidFill>
                <a:effectLst>
                  <a:outerShdw blurRad="38100" dist="19050" dir="2700000" algn="tl" rotWithShape="0">
                    <a:schemeClr val="dk1">
                      <a:alpha val="40000"/>
                    </a:schemeClr>
                  </a:outerShdw>
                </a:effectLst>
              </a:rPr>
              <a:t>INTRODUCTION</a:t>
            </a:r>
            <a:endParaRPr lang="en-US" sz="360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635" y="1783715"/>
            <a:ext cx="10515600" cy="1325563"/>
          </a:xfrm>
        </p:spPr>
        <p:txBody>
          <a:bodyPr>
            <a:noAutofit/>
          </a:bodyPr>
          <a:p>
            <a:pPr fontAlgn="auto">
              <a:lnSpc>
                <a:spcPct val="150000"/>
              </a:lnSpc>
            </a:pPr>
            <a:r>
              <a:rPr lang="" altLang="en-US" sz="2400"/>
              <a:t>T</a:t>
            </a:r>
            <a:r>
              <a:rPr lang="en-US" sz="2400"/>
              <a:t>he real-valued/Boolean task-at-hand here is significantly more difficult for the following reasons :</a:t>
            </a:r>
            <a:br>
              <a:rPr lang="en-US" sz="2800"/>
            </a:br>
            <a:endParaRPr lang="en-US" sz="2800"/>
          </a:p>
        </p:txBody>
      </p:sp>
      <p:sp>
        <p:nvSpPr>
          <p:cNvPr id="3" name="Content Placeholder 2"/>
          <p:cNvSpPr>
            <a:spLocks noGrp="1"/>
          </p:cNvSpPr>
          <p:nvPr>
            <p:ph idx="1"/>
          </p:nvPr>
        </p:nvSpPr>
        <p:spPr>
          <a:xfrm>
            <a:off x="925830" y="2887345"/>
            <a:ext cx="10515600" cy="3430270"/>
          </a:xfrm>
        </p:spPr>
        <p:txBody>
          <a:bodyPr>
            <a:normAutofit/>
          </a:bodyPr>
          <a:p>
            <a:pPr lvl="1" fontAlgn="auto">
              <a:lnSpc>
                <a:spcPct val="150000"/>
              </a:lnSpc>
            </a:pPr>
            <a:r>
              <a:rPr lang="en-US" sz="2000"/>
              <a:t>Noisy Labels</a:t>
            </a:r>
            <a:endParaRPr lang="en-US" sz="2000"/>
          </a:p>
          <a:p>
            <a:pPr lvl="1" fontAlgn="auto">
              <a:lnSpc>
                <a:spcPct val="150000"/>
              </a:lnSpc>
            </a:pPr>
            <a:r>
              <a:rPr lang="en-US" sz="2000"/>
              <a:t>Label Slop</a:t>
            </a:r>
            <a:endParaRPr lang="en-US" sz="2000"/>
          </a:p>
          <a:p>
            <a:pPr lvl="1" fontAlgn="auto">
              <a:lnSpc>
                <a:spcPct val="150000"/>
              </a:lnSpc>
            </a:pPr>
            <a:r>
              <a:rPr lang="en-US" sz="2000"/>
              <a:t>Class Skew</a:t>
            </a:r>
            <a:endParaRPr lang="en-US" sz="2000"/>
          </a:p>
          <a:p>
            <a:pPr lvl="1" fontAlgn="auto">
              <a:lnSpc>
                <a:spcPct val="150000"/>
              </a:lnSpc>
            </a:pPr>
            <a:r>
              <a:rPr lang="en-US" sz="2000"/>
              <a:t>Scale</a:t>
            </a:r>
            <a:endParaRPr lang="en-US" sz="2000"/>
          </a:p>
          <a:p>
            <a:pPr lvl="1" fontAlgn="auto">
              <a:lnSpc>
                <a:spcPct val="150000"/>
              </a:lnSpc>
            </a:pPr>
            <a:r>
              <a:rPr lang="en-US" sz="2000"/>
              <a:t>Multi-Scale Polymorphic Patterns</a:t>
            </a:r>
            <a:endParaRPr lang="en-US" sz="2000"/>
          </a:p>
        </p:txBody>
      </p:sp>
      <p:sp>
        <p:nvSpPr>
          <p:cNvPr id="8" name="Text Box 7"/>
          <p:cNvSpPr txBox="1"/>
          <p:nvPr/>
        </p:nvSpPr>
        <p:spPr>
          <a:xfrm>
            <a:off x="838200" y="508000"/>
            <a:ext cx="5564505" cy="645160"/>
          </a:xfrm>
          <a:prstGeom prst="rect">
            <a:avLst/>
          </a:prstGeom>
          <a:noFill/>
        </p:spPr>
        <p:txBody>
          <a:bodyPr wrap="square" rtlCol="0" anchor="t">
            <a:spAutoFit/>
          </a:bodyPr>
          <a:p>
            <a:r>
              <a:rPr lang="en-US" sz="3600">
                <a:solidFill>
                  <a:schemeClr val="tx1"/>
                </a:solidFill>
                <a:effectLst>
                  <a:outerShdw blurRad="38100" dist="19050" dir="2700000" algn="tl" rotWithShape="0">
                    <a:schemeClr val="dk1">
                      <a:alpha val="40000"/>
                    </a:schemeClr>
                  </a:outerShdw>
                </a:effectLst>
              </a:rPr>
              <a:t>INTRODUCTION</a:t>
            </a:r>
            <a:endParaRPr lang="en-US" sz="3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7635"/>
            <a:ext cx="10515600" cy="816610"/>
          </a:xfrm>
        </p:spPr>
        <p:txBody>
          <a:bodyPr/>
          <a:p>
            <a:r>
              <a:rPr lang="en-US" sz="3200"/>
              <a:t>DEFINITIONS AND NOTATION</a:t>
            </a:r>
            <a:endParaRPr lang="en-US" sz="3200"/>
          </a:p>
        </p:txBody>
      </p:sp>
      <p:sp>
        <p:nvSpPr>
          <p:cNvPr id="3" name="Content Placeholder 2"/>
          <p:cNvSpPr>
            <a:spLocks noGrp="1"/>
          </p:cNvSpPr>
          <p:nvPr>
            <p:ph idx="1"/>
          </p:nvPr>
        </p:nvSpPr>
        <p:spPr>
          <a:xfrm>
            <a:off x="578485" y="943610"/>
            <a:ext cx="10515600" cy="5970270"/>
          </a:xfrm>
        </p:spPr>
        <p:txBody>
          <a:bodyPr/>
          <a:p>
            <a:pPr fontAlgn="auto">
              <a:lnSpc>
                <a:spcPct val="150000"/>
              </a:lnSpc>
            </a:pPr>
            <a:r>
              <a:rPr lang="en-US" sz="1800"/>
              <a:t>Definition 4: </a:t>
            </a:r>
            <a:r>
              <a:rPr lang="" sz="1800">
                <a:solidFill>
                  <a:srgbClr val="FF0000"/>
                </a:solidFill>
              </a:rPr>
              <a:t>A</a:t>
            </a:r>
            <a:r>
              <a:rPr lang="en-US" sz="1800">
                <a:solidFill>
                  <a:srgbClr val="FF0000"/>
                </a:solidFill>
              </a:rPr>
              <a:t> Boolean time series </a:t>
            </a:r>
            <a:r>
              <a:rPr lang="" altLang="en-US" sz="1800">
                <a:solidFill>
                  <a:srgbClr val="FF0000"/>
                </a:solidFill>
              </a:rPr>
              <a:t>B</a:t>
            </a:r>
            <a:r>
              <a:rPr lang="en-US" sz="1800"/>
              <a:t> ∈ {0,1} which annotated </a:t>
            </a:r>
            <a:r>
              <a:rPr lang="" altLang="en-US" sz="1800"/>
              <a:t>T </a:t>
            </a:r>
            <a:r>
              <a:rPr lang="en-US" sz="1800"/>
              <a:t>is a sequence of binary values </a:t>
            </a:r>
            <a:r>
              <a:rPr lang="" altLang="en-US" sz="1800"/>
              <a:t>bi</a:t>
            </a:r>
            <a:r>
              <a:rPr lang="en-US" sz="1800"/>
              <a:t> ∈ {0,1} ∶ </a:t>
            </a:r>
            <a:r>
              <a:rPr lang="" altLang="en-US" sz="1800"/>
              <a:t>B</a:t>
            </a:r>
            <a:r>
              <a:rPr lang="en-US" sz="1800"/>
              <a:t> = [</a:t>
            </a:r>
            <a:r>
              <a:rPr lang="" altLang="en-US" sz="1800"/>
              <a:t>b1</a:t>
            </a:r>
            <a:r>
              <a:rPr lang="en-US" sz="1800"/>
              <a:t>, </a:t>
            </a:r>
            <a:r>
              <a:rPr lang="" altLang="en-US" sz="1800"/>
              <a:t>b2</a:t>
            </a:r>
            <a:r>
              <a:rPr lang="en-US" sz="1800"/>
              <a:t>, . . . , </a:t>
            </a:r>
            <a:r>
              <a:rPr lang="" altLang="en-US" sz="1800"/>
              <a:t>bn</a:t>
            </a:r>
            <a:r>
              <a:rPr lang="en-US" sz="1800"/>
              <a:t>] where </a:t>
            </a:r>
            <a:r>
              <a:rPr lang="" altLang="en-US" sz="1800"/>
              <a:t>n</a:t>
            </a:r>
            <a:r>
              <a:rPr lang="en-US" sz="1800"/>
              <a:t> is the length of </a:t>
            </a:r>
            <a:r>
              <a:rPr lang="" altLang="en-US" sz="1800"/>
              <a:t>B</a:t>
            </a:r>
            <a:r>
              <a:rPr lang="en-US" sz="1800"/>
              <a:t> and the length of </a:t>
            </a:r>
            <a:r>
              <a:rPr lang="" altLang="en-US" sz="1800"/>
              <a:t>T</a:t>
            </a:r>
            <a:r>
              <a:rPr lang="en-US" sz="1800"/>
              <a:t>.</a:t>
            </a:r>
            <a:endParaRPr lang="en-US" sz="2000"/>
          </a:p>
          <a:p>
            <a:endParaRPr lang="en-US" sz="2000"/>
          </a:p>
          <a:p>
            <a:endParaRPr lang="en-US" sz="2000"/>
          </a:p>
          <a:p>
            <a:endParaRPr lang="en-US" sz="2000"/>
          </a:p>
        </p:txBody>
      </p:sp>
      <p:pic>
        <p:nvPicPr>
          <p:cNvPr id="4" name="Picture 3" descr="Screenshot from 2019-10-29 15-58-48"/>
          <p:cNvPicPr>
            <a:picLocks noChangeAspect="1"/>
          </p:cNvPicPr>
          <p:nvPr/>
        </p:nvPicPr>
        <p:blipFill>
          <a:blip r:embed="rId1"/>
          <a:stretch>
            <a:fillRect/>
          </a:stretch>
        </p:blipFill>
        <p:spPr>
          <a:xfrm>
            <a:off x="2930525" y="1957070"/>
            <a:ext cx="5247640" cy="2466975"/>
          </a:xfrm>
          <a:prstGeom prst="rect">
            <a:avLst/>
          </a:prstGeom>
        </p:spPr>
      </p:pic>
      <p:sp>
        <p:nvSpPr>
          <p:cNvPr id="5" name="Text Box 4"/>
          <p:cNvSpPr txBox="1"/>
          <p:nvPr/>
        </p:nvSpPr>
        <p:spPr>
          <a:xfrm>
            <a:off x="914400" y="4305300"/>
            <a:ext cx="10514965" cy="2168525"/>
          </a:xfrm>
          <a:prstGeom prst="rect">
            <a:avLst/>
          </a:prstGeom>
          <a:noFill/>
        </p:spPr>
        <p:txBody>
          <a:bodyPr wrap="square" rtlCol="0" anchor="t">
            <a:spAutoFit/>
          </a:bodyPr>
          <a:p>
            <a:pPr fontAlgn="auto">
              <a:lnSpc>
                <a:spcPct val="150000"/>
              </a:lnSpc>
            </a:pPr>
            <a:r>
              <a:rPr lang="en-US"/>
              <a:t>Definition 5: </a:t>
            </a:r>
            <a:r>
              <a:rPr lang="en-US">
                <a:solidFill>
                  <a:srgbClr val="FF0000"/>
                </a:solidFill>
              </a:rPr>
              <a:t>The weakly labeled time series problem</a:t>
            </a:r>
            <a:r>
              <a:rPr lang="en-US"/>
              <a:t> is the task of generating the binary time series </a:t>
            </a:r>
            <a:r>
              <a:rPr lang="" altLang="en-US"/>
              <a:t>B</a:t>
            </a:r>
            <a:r>
              <a:rPr lang="en-US"/>
              <a:t>′ of a given real-valued time series </a:t>
            </a:r>
            <a:r>
              <a:rPr lang="" altLang="en-US"/>
              <a:t>T</a:t>
            </a:r>
            <a:r>
              <a:rPr lang="en-US"/>
              <a:t>′ using knowledge (e.g., rules) acquired from the previously seen binary time series </a:t>
            </a:r>
            <a:r>
              <a:rPr lang="" altLang="en-US"/>
              <a:t>B</a:t>
            </a:r>
            <a:r>
              <a:rPr lang="en-US"/>
              <a:t> and real-valued time series </a:t>
            </a:r>
            <a:r>
              <a:rPr lang="" altLang="en-US"/>
              <a:t>T</a:t>
            </a:r>
            <a:r>
              <a:rPr lang="en-US"/>
              <a:t>.</a:t>
            </a:r>
            <a:endParaRPr lang="en-US"/>
          </a:p>
          <a:p>
            <a:pPr fontAlgn="auto">
              <a:lnSpc>
                <a:spcPct val="150000"/>
              </a:lnSpc>
            </a:pPr>
            <a:r>
              <a:rPr lang="en-US"/>
              <a:t>Definition 6: </a:t>
            </a:r>
            <a:r>
              <a:rPr lang="en-US">
                <a:solidFill>
                  <a:srgbClr val="FF0000"/>
                </a:solidFill>
              </a:rPr>
              <a:t>A </a:t>
            </a:r>
            <a:r>
              <a:rPr lang="" altLang="en-US">
                <a:solidFill>
                  <a:srgbClr val="FF0000"/>
                </a:solidFill>
              </a:rPr>
              <a:t>dictionary</a:t>
            </a:r>
            <a:r>
              <a:rPr lang="en-US">
                <a:solidFill>
                  <a:srgbClr val="FF0000"/>
                </a:solidFill>
              </a:rPr>
              <a:t> is a set of shapes </a:t>
            </a:r>
            <a:r>
              <a:rPr lang="" altLang="en-US">
                <a:solidFill>
                  <a:srgbClr val="FF0000"/>
                </a:solidFill>
              </a:rPr>
              <a:t>S</a:t>
            </a:r>
            <a:r>
              <a:rPr lang="en-US"/>
              <a:t> (possibly of different lengths), each with an associated threshold </a:t>
            </a:r>
            <a:r>
              <a:rPr lang="" altLang="en-US"/>
              <a:t>H</a:t>
            </a:r>
            <a:r>
              <a:rPr lang="en-US"/>
              <a:t>. </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14045"/>
            <a:ext cx="10515600" cy="861060"/>
          </a:xfrm>
        </p:spPr>
        <p:txBody>
          <a:bodyPr/>
          <a:p>
            <a:r>
              <a:rPr lang="en-US" sz="3600"/>
              <a:t>Learning the Dictionary</a:t>
            </a:r>
            <a:endParaRPr lang="en-US" sz="3600"/>
          </a:p>
        </p:txBody>
      </p:sp>
      <p:pic>
        <p:nvPicPr>
          <p:cNvPr id="7" name="Content Placeholder 6" descr="Screenshot from 2019-10-29 16-03-25"/>
          <p:cNvPicPr>
            <a:picLocks noChangeAspect="1"/>
          </p:cNvPicPr>
          <p:nvPr>
            <p:ph idx="1"/>
          </p:nvPr>
        </p:nvPicPr>
        <p:blipFill>
          <a:blip r:embed="rId1"/>
          <a:stretch>
            <a:fillRect/>
          </a:stretch>
        </p:blipFill>
        <p:spPr>
          <a:xfrm>
            <a:off x="6548755" y="2283460"/>
            <a:ext cx="5048250" cy="2695575"/>
          </a:xfrm>
          <a:prstGeom prst="rect">
            <a:avLst/>
          </a:prstGeom>
        </p:spPr>
      </p:pic>
      <p:pic>
        <p:nvPicPr>
          <p:cNvPr id="8" name="Picture 7" descr="Screenshot from 2019-10-29 16-03-13"/>
          <p:cNvPicPr>
            <a:picLocks noChangeAspect="1"/>
          </p:cNvPicPr>
          <p:nvPr/>
        </p:nvPicPr>
        <p:blipFill>
          <a:blip r:embed="rId2"/>
          <a:stretch>
            <a:fillRect/>
          </a:stretch>
        </p:blipFill>
        <p:spPr>
          <a:xfrm>
            <a:off x="961390" y="2193290"/>
            <a:ext cx="5419090" cy="287591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from 2019-10-29 16-04-36"/>
          <p:cNvPicPr>
            <a:picLocks noChangeAspect="1"/>
          </p:cNvPicPr>
          <p:nvPr>
            <p:ph idx="1"/>
          </p:nvPr>
        </p:nvPicPr>
        <p:blipFill>
          <a:blip r:embed="rId1"/>
          <a:stretch>
            <a:fillRect/>
          </a:stretch>
        </p:blipFill>
        <p:spPr>
          <a:xfrm>
            <a:off x="610870" y="485140"/>
            <a:ext cx="5274945" cy="5888355"/>
          </a:xfrm>
          <a:prstGeom prst="rect">
            <a:avLst/>
          </a:prstGeom>
        </p:spPr>
      </p:pic>
      <p:pic>
        <p:nvPicPr>
          <p:cNvPr id="5" name="Picture 4" descr="Screenshot from 2019-10-29 16-05-05"/>
          <p:cNvPicPr>
            <a:picLocks noChangeAspect="1"/>
          </p:cNvPicPr>
          <p:nvPr/>
        </p:nvPicPr>
        <p:blipFill>
          <a:blip r:embed="rId2"/>
          <a:stretch>
            <a:fillRect/>
          </a:stretch>
        </p:blipFill>
        <p:spPr>
          <a:xfrm>
            <a:off x="6143625" y="1901190"/>
            <a:ext cx="5600065" cy="33807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from 2019-10-29 16-06-01"/>
          <p:cNvPicPr>
            <a:picLocks noChangeAspect="1"/>
          </p:cNvPicPr>
          <p:nvPr>
            <p:ph idx="1"/>
          </p:nvPr>
        </p:nvPicPr>
        <p:blipFill>
          <a:blip r:embed="rId1"/>
          <a:stretch>
            <a:fillRect/>
          </a:stretch>
        </p:blipFill>
        <p:spPr>
          <a:xfrm>
            <a:off x="653415" y="2070100"/>
            <a:ext cx="5534025" cy="3362325"/>
          </a:xfrm>
          <a:prstGeom prst="rect">
            <a:avLst/>
          </a:prstGeom>
        </p:spPr>
      </p:pic>
      <p:sp>
        <p:nvSpPr>
          <p:cNvPr id="5" name="Text Box 4"/>
          <p:cNvSpPr txBox="1"/>
          <p:nvPr/>
        </p:nvSpPr>
        <p:spPr>
          <a:xfrm>
            <a:off x="6623685" y="2606675"/>
            <a:ext cx="5398135" cy="1938020"/>
          </a:xfrm>
          <a:prstGeom prst="rect">
            <a:avLst/>
          </a:prstGeom>
          <a:noFill/>
        </p:spPr>
        <p:txBody>
          <a:bodyPr wrap="square" rtlCol="0" anchor="t">
            <a:spAutoFit/>
          </a:bodyPr>
          <a:p>
            <a:pPr fontAlgn="auto">
              <a:lnSpc>
                <a:spcPct val="150000"/>
              </a:lnSpc>
            </a:pPr>
            <a:r>
              <a:rPr lang="en-US" sz="2000"/>
              <a:t>In conclusion, we have introduced SDTS, a parameter-free domain agnostic algorithm for learning from weakly supervised datasets.</a:t>
            </a:r>
            <a:endParaRPr lang="en-US" sz="2000"/>
          </a:p>
        </p:txBody>
      </p:sp>
      <p:sp>
        <p:nvSpPr>
          <p:cNvPr id="6" name="Text Box 5"/>
          <p:cNvSpPr txBox="1"/>
          <p:nvPr/>
        </p:nvSpPr>
        <p:spPr>
          <a:xfrm>
            <a:off x="1198245" y="678815"/>
            <a:ext cx="3217545" cy="645160"/>
          </a:xfrm>
          <a:prstGeom prst="rect">
            <a:avLst/>
          </a:prstGeom>
          <a:noFill/>
        </p:spPr>
        <p:txBody>
          <a:bodyPr wrap="none" rtlCol="0" anchor="t">
            <a:spAutoFit/>
          </a:bodyPr>
          <a:p>
            <a:r>
              <a:rPr lang="" altLang="en-US" sz="3600">
                <a:ln/>
                <a:solidFill>
                  <a:schemeClr val="tx1"/>
                </a:solidFill>
                <a:effectLst>
                  <a:outerShdw blurRad="38100" dist="19050" dir="2700000" algn="tl" rotWithShape="0">
                    <a:schemeClr val="dk1">
                      <a:alpha val="40000"/>
                    </a:schemeClr>
                  </a:outerShdw>
                </a:effectLst>
              </a:rPr>
              <a:t>CONCLUSION</a:t>
            </a:r>
            <a:endParaRPr lang="" altLang="en-US" sz="360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03885"/>
            <a:ext cx="10515600" cy="2007870"/>
          </a:xfrm>
        </p:spPr>
        <p:txBody>
          <a:bodyPr>
            <a:noAutofit/>
          </a:bodyPr>
          <a:p>
            <a:pPr algn="ctr"/>
            <a:r>
              <a:rPr lang="en-US" sz="3600"/>
              <a:t>Matrix Profile V: A Generic Technique to</a:t>
            </a:r>
            <a:br>
              <a:rPr lang="en-US" sz="3600"/>
            </a:br>
            <a:r>
              <a:rPr lang="en-US" sz="3600"/>
              <a:t>Incorporate Domain Knowledge into Motif Discovery</a:t>
            </a:r>
            <a:endParaRPr lang="en-US" sz="3600"/>
          </a:p>
        </p:txBody>
      </p:sp>
      <p:sp>
        <p:nvSpPr>
          <p:cNvPr id="3" name="Content Placeholder 2"/>
          <p:cNvSpPr>
            <a:spLocks noGrp="1"/>
          </p:cNvSpPr>
          <p:nvPr>
            <p:ph idx="1"/>
          </p:nvPr>
        </p:nvSpPr>
        <p:spPr>
          <a:xfrm>
            <a:off x="838200" y="3249930"/>
            <a:ext cx="10515600" cy="2927350"/>
          </a:xfrm>
        </p:spPr>
        <p:txBody>
          <a:bodyPr/>
          <a:p>
            <a:pPr marL="0" indent="0">
              <a:buNone/>
            </a:pPr>
            <a:endParaRPr lang="" altLang="en-US" sz="2000"/>
          </a:p>
          <a:p>
            <a:endParaRPr lang="" altLang="en-US" sz="2000"/>
          </a:p>
        </p:txBody>
      </p:sp>
      <p:sp>
        <p:nvSpPr>
          <p:cNvPr id="5" name="Rounded Rectangle 4"/>
          <p:cNvSpPr/>
          <p:nvPr/>
        </p:nvSpPr>
        <p:spPr>
          <a:xfrm>
            <a:off x="1707515" y="3141980"/>
            <a:ext cx="3789680" cy="8553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2000">
                <a:sym typeface="+mn-ea"/>
              </a:rPr>
              <a:t>T</a:t>
            </a:r>
            <a:r>
              <a:rPr lang="en-US" sz="2000">
                <a:sym typeface="+mn-ea"/>
              </a:rPr>
              <a:t>he user’s intent/expectations</a:t>
            </a:r>
            <a:endParaRPr lang="en-US" sz="2000">
              <a:sym typeface="+mn-ea"/>
            </a:endParaRPr>
          </a:p>
        </p:txBody>
      </p:sp>
      <p:sp>
        <p:nvSpPr>
          <p:cNvPr id="6" name="Rounded Rectangle 5"/>
          <p:cNvSpPr/>
          <p:nvPr/>
        </p:nvSpPr>
        <p:spPr>
          <a:xfrm>
            <a:off x="6774180" y="3141980"/>
            <a:ext cx="3789680" cy="8553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2000">
                <a:sym typeface="+mn-ea"/>
              </a:rPr>
              <a:t>T</a:t>
            </a:r>
            <a:r>
              <a:rPr lang="en-US" sz="2000">
                <a:sym typeface="+mn-ea"/>
              </a:rPr>
              <a:t>he motif discovery search outcomes. </a:t>
            </a:r>
            <a:endParaRPr lang="en-US" sz="2000">
              <a:sym typeface="+mn-ea"/>
            </a:endParaRPr>
          </a:p>
        </p:txBody>
      </p:sp>
      <p:sp>
        <p:nvSpPr>
          <p:cNvPr id="7" name="Rounded Rectangle 6"/>
          <p:cNvSpPr/>
          <p:nvPr/>
        </p:nvSpPr>
        <p:spPr>
          <a:xfrm>
            <a:off x="1794510" y="4890135"/>
            <a:ext cx="3702685" cy="75755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 altLang="en-US">
                <a:sym typeface="+mn-ea"/>
              </a:rPr>
              <a:t>T</a:t>
            </a:r>
            <a:r>
              <a:rPr lang="en-US">
                <a:sym typeface="+mn-ea"/>
              </a:rPr>
              <a:t>he most interesting patterns</a:t>
            </a:r>
            <a:endParaRPr lang="en-US"/>
          </a:p>
        </p:txBody>
      </p:sp>
      <p:sp>
        <p:nvSpPr>
          <p:cNvPr id="8" name="Rounded Rectangle 7"/>
          <p:cNvSpPr/>
          <p:nvPr/>
        </p:nvSpPr>
        <p:spPr>
          <a:xfrm>
            <a:off x="6731635" y="4890135"/>
            <a:ext cx="3875405" cy="75755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 altLang="en-US">
                <a:sym typeface="+mn-ea"/>
              </a:rPr>
              <a:t>The </a:t>
            </a:r>
            <a:r>
              <a:rPr lang="en-US">
                <a:sym typeface="+mn-ea"/>
              </a:rPr>
              <a:t>more frequent patterns</a:t>
            </a:r>
            <a:endParaRPr lang="en-US"/>
          </a:p>
        </p:txBody>
      </p:sp>
      <p:sp>
        <p:nvSpPr>
          <p:cNvPr id="9" name="Striped Right Arrow 8"/>
          <p:cNvSpPr/>
          <p:nvPr/>
        </p:nvSpPr>
        <p:spPr>
          <a:xfrm rot="10800000">
            <a:off x="5497195" y="3396615"/>
            <a:ext cx="1234440" cy="34671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en-US"/>
          </a:p>
        </p:txBody>
      </p:sp>
      <p:sp>
        <p:nvSpPr>
          <p:cNvPr id="10" name="Striped Right Arrow 9"/>
          <p:cNvSpPr/>
          <p:nvPr/>
        </p:nvSpPr>
        <p:spPr>
          <a:xfrm>
            <a:off x="5497195" y="5095875"/>
            <a:ext cx="1234440" cy="346710"/>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16610" y="581025"/>
            <a:ext cx="11024870" cy="5791200"/>
          </a:xfrm>
        </p:spPr>
        <p:txBody>
          <a:bodyPr>
            <a:normAutofit lnSpcReduction="20000"/>
          </a:bodyPr>
          <a:p>
            <a:pPr marL="0" indent="0" fontAlgn="auto">
              <a:lnSpc>
                <a:spcPct val="150000"/>
              </a:lnSpc>
              <a:buNone/>
            </a:pPr>
            <a:r>
              <a:rPr lang="en-US" sz="2000"/>
              <a:t>Our algorithm uses an ultra-fast similarity search algorithm under </a:t>
            </a:r>
            <a:r>
              <a:rPr lang="en-US" sz="2000">
                <a:solidFill>
                  <a:srgbClr val="FF0000"/>
                </a:solidFill>
              </a:rPr>
              <a:t>z-normalized</a:t>
            </a:r>
            <a:r>
              <a:rPr lang="en-US" sz="2000"/>
              <a:t> </a:t>
            </a:r>
            <a:r>
              <a:rPr lang="en-US" sz="2000">
                <a:solidFill>
                  <a:srgbClr val="FF0000"/>
                </a:solidFill>
              </a:rPr>
              <a:t>Euclidean distance</a:t>
            </a:r>
            <a:r>
              <a:rPr lang="en-US" sz="2000"/>
              <a:t> as a subroutine, exploiting the overlap between subsequences using the classic Fast Fourier Transform (</a:t>
            </a:r>
            <a:r>
              <a:rPr lang="en-US" sz="2000">
                <a:solidFill>
                  <a:srgbClr val="FF0000"/>
                </a:solidFill>
              </a:rPr>
              <a:t>FFT</a:t>
            </a:r>
            <a:r>
              <a:rPr lang="en-US" sz="2000"/>
              <a:t>) algorithm. Our method has the following advantages/features:</a:t>
            </a:r>
            <a:endParaRPr lang="en-US" sz="2000"/>
          </a:p>
          <a:p>
            <a:pPr marL="0" indent="0" fontAlgn="auto">
              <a:lnSpc>
                <a:spcPct val="150000"/>
              </a:lnSpc>
              <a:buNone/>
            </a:pPr>
            <a:endParaRPr lang="en-US" sz="2000"/>
          </a:p>
          <a:p>
            <a:pPr lvl="1" fontAlgn="auto">
              <a:lnSpc>
                <a:spcPct val="150000"/>
              </a:lnSpc>
            </a:pPr>
            <a:r>
              <a:rPr lang="" altLang="en-US" sz="1800"/>
              <a:t>EXACT.</a:t>
            </a:r>
            <a:r>
              <a:rPr lang="en-US" sz="1800"/>
              <a:t> </a:t>
            </a:r>
            <a:endParaRPr lang="en-US" sz="1800"/>
          </a:p>
          <a:p>
            <a:pPr lvl="1" fontAlgn="auto">
              <a:lnSpc>
                <a:spcPct val="150000"/>
              </a:lnSpc>
            </a:pPr>
            <a:r>
              <a:rPr lang="" altLang="en-US" sz="1800"/>
              <a:t>S</a:t>
            </a:r>
            <a:r>
              <a:rPr lang="en-US" sz="1800"/>
              <a:t>imple and parameter-free. </a:t>
            </a:r>
            <a:endParaRPr lang="en-US" sz="1800"/>
          </a:p>
          <a:p>
            <a:pPr lvl="1" fontAlgn="auto">
              <a:lnSpc>
                <a:spcPct val="150000"/>
              </a:lnSpc>
            </a:pPr>
            <a:r>
              <a:rPr lang="" altLang="en-US" sz="1800"/>
              <a:t>I</a:t>
            </a:r>
            <a:r>
              <a:rPr lang="en-US" sz="1800"/>
              <a:t>nconsequential space overhead. </a:t>
            </a:r>
            <a:endParaRPr lang="en-US" sz="1800"/>
          </a:p>
          <a:p>
            <a:pPr lvl="1" fontAlgn="auto">
              <a:lnSpc>
                <a:spcPct val="150000"/>
              </a:lnSpc>
            </a:pPr>
            <a:r>
              <a:rPr lang="" altLang="en-US" sz="1800"/>
              <a:t>S</a:t>
            </a:r>
            <a:r>
              <a:rPr lang="en-US" sz="1800"/>
              <a:t>calable.</a:t>
            </a:r>
            <a:endParaRPr lang="en-US" sz="1800"/>
          </a:p>
          <a:p>
            <a:pPr lvl="1" fontAlgn="auto">
              <a:lnSpc>
                <a:spcPct val="150000"/>
              </a:lnSpc>
            </a:pPr>
            <a:r>
              <a:rPr lang="" altLang="en-US" sz="1800"/>
              <a:t>I</a:t>
            </a:r>
            <a:r>
              <a:rPr lang="en-US" sz="1800"/>
              <a:t>ncrementally update it efficiently.</a:t>
            </a:r>
            <a:endParaRPr lang="en-US" sz="1800"/>
          </a:p>
          <a:p>
            <a:pPr lvl="1" fontAlgn="auto">
              <a:lnSpc>
                <a:spcPct val="150000"/>
              </a:lnSpc>
            </a:pPr>
            <a:r>
              <a:rPr lang="" altLang="en-US" sz="1800"/>
              <a:t>F</a:t>
            </a:r>
            <a:r>
              <a:rPr lang="en-US" sz="1800"/>
              <a:t>ull joins, </a:t>
            </a:r>
            <a:r>
              <a:rPr lang="" altLang="en-US" sz="1800"/>
              <a:t>without </a:t>
            </a:r>
            <a:r>
              <a:rPr lang="en-US" sz="1800"/>
              <a:t>a similarity threshold.</a:t>
            </a:r>
            <a:endParaRPr lang="en-US" sz="1800"/>
          </a:p>
          <a:p>
            <a:pPr lvl="1" fontAlgn="auto">
              <a:lnSpc>
                <a:spcPct val="150000"/>
              </a:lnSpc>
            </a:pPr>
            <a:r>
              <a:rPr lang="" altLang="en-US" sz="1800"/>
              <a:t>P</a:t>
            </a:r>
            <a:r>
              <a:rPr lang="en-US" sz="1800"/>
              <a:t>arallelizable</a:t>
            </a:r>
            <a:endParaRPr lang="en-US" sz="2800"/>
          </a:p>
        </p:txBody>
      </p:sp>
      <p:pic>
        <p:nvPicPr>
          <p:cNvPr id="4" name="Picture 3" descr="Screenshot from 2019-10-29 17-26-23"/>
          <p:cNvPicPr>
            <a:picLocks noChangeAspect="1"/>
          </p:cNvPicPr>
          <p:nvPr/>
        </p:nvPicPr>
        <p:blipFill>
          <a:blip r:embed="rId1"/>
          <a:stretch>
            <a:fillRect/>
          </a:stretch>
        </p:blipFill>
        <p:spPr>
          <a:xfrm>
            <a:off x="6352540" y="3898900"/>
            <a:ext cx="5314315" cy="15716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from 2019-10-29 16-16-06"/>
          <p:cNvPicPr>
            <a:picLocks noChangeAspect="1"/>
          </p:cNvPicPr>
          <p:nvPr>
            <p:ph idx="1"/>
          </p:nvPr>
        </p:nvPicPr>
        <p:blipFill>
          <a:blip r:embed="rId1"/>
          <a:stretch>
            <a:fillRect/>
          </a:stretch>
        </p:blipFill>
        <p:spPr>
          <a:xfrm>
            <a:off x="1308100" y="4449445"/>
            <a:ext cx="5505450" cy="1419225"/>
          </a:xfrm>
          <a:prstGeom prst="rect">
            <a:avLst/>
          </a:prstGeom>
        </p:spPr>
      </p:pic>
      <p:pic>
        <p:nvPicPr>
          <p:cNvPr id="5" name="Picture 4" descr="Screenshot from 2019-10-29 16-15-59"/>
          <p:cNvPicPr>
            <a:picLocks noChangeAspect="1"/>
          </p:cNvPicPr>
          <p:nvPr/>
        </p:nvPicPr>
        <p:blipFill>
          <a:blip r:embed="rId2"/>
          <a:stretch>
            <a:fillRect/>
          </a:stretch>
        </p:blipFill>
        <p:spPr>
          <a:xfrm>
            <a:off x="1198880" y="2804795"/>
            <a:ext cx="5714365" cy="1409700"/>
          </a:xfrm>
          <a:prstGeom prst="rect">
            <a:avLst/>
          </a:prstGeom>
        </p:spPr>
      </p:pic>
      <p:pic>
        <p:nvPicPr>
          <p:cNvPr id="6" name="Picture 5" descr="Screenshot from 2019-10-29 16-09-03"/>
          <p:cNvPicPr>
            <a:picLocks noChangeAspect="1"/>
          </p:cNvPicPr>
          <p:nvPr/>
        </p:nvPicPr>
        <p:blipFill>
          <a:blip r:embed="rId3"/>
          <a:stretch>
            <a:fillRect/>
          </a:stretch>
        </p:blipFill>
        <p:spPr>
          <a:xfrm>
            <a:off x="1417955" y="1170305"/>
            <a:ext cx="5495290" cy="1400175"/>
          </a:xfrm>
          <a:prstGeom prst="rect">
            <a:avLst/>
          </a:prstGeom>
        </p:spPr>
      </p:pic>
      <p:sp>
        <p:nvSpPr>
          <p:cNvPr id="7" name="Text Box 6"/>
          <p:cNvSpPr txBox="1"/>
          <p:nvPr/>
        </p:nvSpPr>
        <p:spPr>
          <a:xfrm>
            <a:off x="7741920" y="1389380"/>
            <a:ext cx="2927350" cy="1337945"/>
          </a:xfrm>
          <a:prstGeom prst="rect">
            <a:avLst/>
          </a:prstGeom>
          <a:noFill/>
        </p:spPr>
        <p:txBody>
          <a:bodyPr wrap="square" rtlCol="0" anchor="t">
            <a:spAutoFit/>
          </a:bodyPr>
          <a:p>
            <a:pPr fontAlgn="auto">
              <a:lnSpc>
                <a:spcPct val="150000"/>
              </a:lnSpc>
            </a:pPr>
            <a:r>
              <a:rPr lang="en-US"/>
              <a:t>A snippet of ECG data from BIDMC Congestive Heart Failure Database</a:t>
            </a:r>
            <a:endParaRPr lang="en-US"/>
          </a:p>
        </p:txBody>
      </p:sp>
      <p:sp>
        <p:nvSpPr>
          <p:cNvPr id="8" name="Text Box 7"/>
          <p:cNvSpPr txBox="1"/>
          <p:nvPr/>
        </p:nvSpPr>
        <p:spPr>
          <a:xfrm>
            <a:off x="7741920" y="3855720"/>
            <a:ext cx="3445510" cy="1753235"/>
          </a:xfrm>
          <a:prstGeom prst="rect">
            <a:avLst/>
          </a:prstGeom>
          <a:noFill/>
        </p:spPr>
        <p:txBody>
          <a:bodyPr wrap="square" rtlCol="0" anchor="t">
            <a:spAutoFit/>
          </a:bodyPr>
          <a:p>
            <a:pPr fontAlgn="auto">
              <a:lnSpc>
                <a:spcPct val="150000"/>
              </a:lnSpc>
            </a:pPr>
            <a:r>
              <a:rPr lang="en-US"/>
              <a:t>These known/uninteresting patterns may obscure a much rarer and unexpected repeated pattern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74650"/>
            <a:ext cx="10515600" cy="5802630"/>
          </a:xfrm>
        </p:spPr>
        <p:txBody>
          <a:bodyPr>
            <a:normAutofit/>
          </a:bodyPr>
          <a:p>
            <a:pPr fontAlgn="auto">
              <a:lnSpc>
                <a:spcPct val="150000"/>
              </a:lnSpc>
            </a:pPr>
            <a:r>
              <a:rPr lang="en-US" sz="1600"/>
              <a:t>The basic idea is to produce </a:t>
            </a:r>
            <a:r>
              <a:rPr lang="en-US" sz="1600">
                <a:solidFill>
                  <a:srgbClr val="FF0000"/>
                </a:solidFill>
              </a:rPr>
              <a:t>a vector</a:t>
            </a:r>
            <a:r>
              <a:rPr lang="en-US" sz="1600"/>
              <a:t> that is “parallel” to the original time series and annotates it with the user’s constraint(s). As the motif discovery algorithm finds candidate motifs, this </a:t>
            </a:r>
            <a:r>
              <a:rPr lang="en-US" sz="1600">
                <a:solidFill>
                  <a:srgbClr val="FF0000"/>
                </a:solidFill>
              </a:rPr>
              <a:t>annotation vector (AV)</a:t>
            </a:r>
            <a:r>
              <a:rPr lang="en-US" sz="1600"/>
              <a:t> is used to </a:t>
            </a:r>
            <a:r>
              <a:rPr lang="en-US" sz="1600">
                <a:solidFill>
                  <a:srgbClr val="FF0000"/>
                </a:solidFill>
              </a:rPr>
              <a:t>re-rank</a:t>
            </a:r>
            <a:r>
              <a:rPr lang="en-US" sz="1600"/>
              <a:t> them, allowing the motifs that best balance the fidelity of conservation with the user’s constraints to rise to the top</a:t>
            </a:r>
            <a:r>
              <a:rPr lang="" altLang="en-US" sz="1600"/>
              <a:t>.</a:t>
            </a:r>
            <a:endParaRPr lang="" altLang="en-US" sz="1600"/>
          </a:p>
          <a:p>
            <a:endParaRPr lang="" altLang="en-US" sz="1600"/>
          </a:p>
          <a:p>
            <a:endParaRPr lang="" altLang="en-US" sz="1600"/>
          </a:p>
          <a:p>
            <a:endParaRPr lang="" altLang="en-US" sz="1600"/>
          </a:p>
          <a:p>
            <a:endParaRPr lang="" altLang="en-US" sz="1600"/>
          </a:p>
          <a:p>
            <a:endParaRPr lang="" altLang="en-US" sz="1600"/>
          </a:p>
          <a:p>
            <a:endParaRPr lang="" altLang="en-US" sz="1600"/>
          </a:p>
          <a:p>
            <a:pPr fontAlgn="auto">
              <a:lnSpc>
                <a:spcPct val="150000"/>
              </a:lnSpc>
            </a:pPr>
            <a:r>
              <a:rPr lang="" altLang="en-US" sz="1600"/>
              <a:t>The annotation vector AV is a time series consisting of real-valued numbers between [0 - 1].</a:t>
            </a:r>
            <a:r>
              <a:rPr lang="" altLang="en-US" sz="2000"/>
              <a:t> </a:t>
            </a:r>
            <a:endParaRPr lang="" altLang="en-US" sz="2000"/>
          </a:p>
        </p:txBody>
      </p:sp>
      <p:pic>
        <p:nvPicPr>
          <p:cNvPr id="4" name="Picture 3" descr="Screenshot from 2019-10-29 16-23-23"/>
          <p:cNvPicPr>
            <a:picLocks noChangeAspect="1"/>
          </p:cNvPicPr>
          <p:nvPr/>
        </p:nvPicPr>
        <p:blipFill>
          <a:blip r:embed="rId1"/>
          <a:stretch>
            <a:fillRect/>
          </a:stretch>
        </p:blipFill>
        <p:spPr>
          <a:xfrm>
            <a:off x="2869565" y="1958975"/>
            <a:ext cx="5542915" cy="2314575"/>
          </a:xfrm>
          <a:prstGeom prst="rect">
            <a:avLst/>
          </a:prstGeom>
        </p:spPr>
      </p:pic>
      <p:sp>
        <p:nvSpPr>
          <p:cNvPr id="5" name="Rounded Rectangle 4"/>
          <p:cNvSpPr/>
          <p:nvPr/>
        </p:nvSpPr>
        <p:spPr>
          <a:xfrm>
            <a:off x="3216275" y="4836160"/>
            <a:ext cx="1819275" cy="3892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en-US">
                <a:sym typeface="+mn-ea"/>
              </a:rPr>
              <a:t>A low value</a:t>
            </a:r>
            <a:endParaRPr lang="en-US"/>
          </a:p>
        </p:txBody>
      </p:sp>
      <p:sp>
        <p:nvSpPr>
          <p:cNvPr id="6" name="Rounded Rectangle 5"/>
          <p:cNvSpPr/>
          <p:nvPr/>
        </p:nvSpPr>
        <p:spPr>
          <a:xfrm>
            <a:off x="6290945" y="4836160"/>
            <a:ext cx="3009900" cy="3892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 altLang="en-US">
                <a:sym typeface="+mn-ea"/>
              </a:rPr>
              <a:t>A</a:t>
            </a:r>
            <a:r>
              <a:rPr lang="en-US" altLang="en-US">
                <a:sym typeface="+mn-ea"/>
              </a:rPr>
              <a:t> </a:t>
            </a:r>
            <a:r>
              <a:rPr lang="" altLang="en-US">
                <a:sym typeface="+mn-ea"/>
              </a:rPr>
              <a:t>m</a:t>
            </a:r>
            <a:r>
              <a:rPr lang="en-US" altLang="en-US">
                <a:sym typeface="+mn-ea"/>
              </a:rPr>
              <a:t>eaningless motif</a:t>
            </a:r>
            <a:endParaRPr lang="en-US"/>
          </a:p>
        </p:txBody>
      </p:sp>
      <p:sp>
        <p:nvSpPr>
          <p:cNvPr id="7" name="Rounded Rectangle 6"/>
          <p:cNvSpPr/>
          <p:nvPr/>
        </p:nvSpPr>
        <p:spPr>
          <a:xfrm>
            <a:off x="6290945" y="5908040"/>
            <a:ext cx="3009900" cy="3892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 altLang="en-US">
                <a:sym typeface="+mn-ea"/>
              </a:rPr>
              <a:t>A</a:t>
            </a:r>
            <a:r>
              <a:rPr lang="en-US" altLang="en-US">
                <a:sym typeface="+mn-ea"/>
              </a:rPr>
              <a:t> desirable motif</a:t>
            </a:r>
            <a:endParaRPr lang="en-US"/>
          </a:p>
        </p:txBody>
      </p:sp>
      <p:sp>
        <p:nvSpPr>
          <p:cNvPr id="8" name="Rounded Rectangle 7"/>
          <p:cNvSpPr/>
          <p:nvPr/>
        </p:nvSpPr>
        <p:spPr>
          <a:xfrm>
            <a:off x="3216275" y="5908040"/>
            <a:ext cx="1819275" cy="3892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en-US">
                <a:sym typeface="+mn-ea"/>
              </a:rPr>
              <a:t>A </a:t>
            </a:r>
            <a:r>
              <a:rPr lang="" altLang="en-US">
                <a:sym typeface="+mn-ea"/>
              </a:rPr>
              <a:t>high</a:t>
            </a:r>
            <a:r>
              <a:rPr lang="en-US" altLang="en-US">
                <a:sym typeface="+mn-ea"/>
              </a:rPr>
              <a:t> value</a:t>
            </a:r>
            <a:endParaRPr lang="en-US"/>
          </a:p>
        </p:txBody>
      </p:sp>
      <p:sp>
        <p:nvSpPr>
          <p:cNvPr id="10" name="Right Arrow 9"/>
          <p:cNvSpPr/>
          <p:nvPr/>
        </p:nvSpPr>
        <p:spPr>
          <a:xfrm>
            <a:off x="5034280" y="4965700"/>
            <a:ext cx="1256030" cy="17335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US"/>
          </a:p>
        </p:txBody>
      </p:sp>
      <p:sp>
        <p:nvSpPr>
          <p:cNvPr id="11" name="Right Arrow 10"/>
          <p:cNvSpPr/>
          <p:nvPr/>
        </p:nvSpPr>
        <p:spPr>
          <a:xfrm>
            <a:off x="5035550" y="6015990"/>
            <a:ext cx="1256030" cy="17335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29260"/>
            <a:ext cx="10515600" cy="5748020"/>
          </a:xfrm>
        </p:spPr>
        <p:txBody>
          <a:bodyPr/>
          <a:p>
            <a:pPr marL="0" indent="0" fontAlgn="auto">
              <a:lnSpc>
                <a:spcPct val="150000"/>
              </a:lnSpc>
              <a:buNone/>
            </a:pPr>
            <a:r>
              <a:rPr lang="" altLang="en-US" sz="2000"/>
              <a:t>A </a:t>
            </a:r>
            <a:r>
              <a:rPr lang="en-US" sz="2000"/>
              <a:t>Corrected Matrix Profile (</a:t>
            </a:r>
            <a:r>
              <a:rPr lang="en-US" sz="2000">
                <a:solidFill>
                  <a:srgbClr val="FF0000"/>
                </a:solidFill>
              </a:rPr>
              <a:t>CMP</a:t>
            </a:r>
            <a:r>
              <a:rPr lang="en-US" sz="2000"/>
              <a:t>) by combining the annotation vector AV and the original matrix profile MP:</a:t>
            </a:r>
            <a:r>
              <a:rPr lang="en-US" sz="2400"/>
              <a:t> </a:t>
            </a:r>
            <a:endParaRPr lang="en-US" sz="2400"/>
          </a:p>
        </p:txBody>
      </p:sp>
      <p:pic>
        <p:nvPicPr>
          <p:cNvPr id="4" name="Picture 3" descr="Screenshot from 2019-10-29 16-27-18"/>
          <p:cNvPicPr>
            <a:picLocks noChangeAspect="1"/>
          </p:cNvPicPr>
          <p:nvPr/>
        </p:nvPicPr>
        <p:blipFill>
          <a:blip r:embed="rId1"/>
          <a:stretch>
            <a:fillRect/>
          </a:stretch>
        </p:blipFill>
        <p:spPr>
          <a:xfrm>
            <a:off x="3189605" y="1450975"/>
            <a:ext cx="6135370" cy="551815"/>
          </a:xfrm>
          <a:prstGeom prst="rect">
            <a:avLst/>
          </a:prstGeom>
        </p:spPr>
      </p:pic>
      <p:sp>
        <p:nvSpPr>
          <p:cNvPr id="5" name="Text Box 4"/>
          <p:cNvSpPr txBox="1"/>
          <p:nvPr/>
        </p:nvSpPr>
        <p:spPr>
          <a:xfrm>
            <a:off x="982980" y="2002790"/>
            <a:ext cx="9944735" cy="1753235"/>
          </a:xfrm>
          <a:prstGeom prst="rect">
            <a:avLst/>
          </a:prstGeom>
          <a:noFill/>
        </p:spPr>
        <p:txBody>
          <a:bodyPr wrap="square" rtlCol="0" anchor="t">
            <a:spAutoFit/>
          </a:bodyPr>
          <a:p>
            <a:pPr fontAlgn="auto">
              <a:lnSpc>
                <a:spcPct val="150000"/>
              </a:lnSpc>
            </a:pPr>
            <a:r>
              <a:rPr lang="en-US"/>
              <a:t>The resulting </a:t>
            </a:r>
            <a:r>
              <a:rPr lang="en-US">
                <a:solidFill>
                  <a:srgbClr val="FF0000"/>
                </a:solidFill>
              </a:rPr>
              <a:t>corrected MP</a:t>
            </a:r>
            <a:r>
              <a:rPr lang="en-US"/>
              <a:t> can be interpreted as follow: if a region of the time series potentially contains the meaningful motifs, its MP values are left untouched. Otherwise, its MP values are “pushed” higher (increased) to reduce the possibility of any motif in that region appears in the top-K motif list.</a:t>
            </a:r>
            <a:endParaRPr lang="en-US"/>
          </a:p>
        </p:txBody>
      </p:sp>
      <p:pic>
        <p:nvPicPr>
          <p:cNvPr id="7" name="Picture 6" descr="Screenshot from 2019-10-29 16-36-00"/>
          <p:cNvPicPr>
            <a:picLocks noChangeAspect="1"/>
          </p:cNvPicPr>
          <p:nvPr/>
        </p:nvPicPr>
        <p:blipFill>
          <a:blip r:embed="rId2"/>
          <a:stretch>
            <a:fillRect/>
          </a:stretch>
        </p:blipFill>
        <p:spPr>
          <a:xfrm>
            <a:off x="2534920" y="3839845"/>
            <a:ext cx="5628640" cy="20574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from 2019-10-29 16-29-35"/>
          <p:cNvPicPr>
            <a:picLocks noChangeAspect="1"/>
          </p:cNvPicPr>
          <p:nvPr>
            <p:ph idx="1"/>
          </p:nvPr>
        </p:nvPicPr>
        <p:blipFill>
          <a:blip r:embed="rId1"/>
          <a:stretch>
            <a:fillRect/>
          </a:stretch>
        </p:blipFill>
        <p:spPr>
          <a:xfrm>
            <a:off x="6219825" y="1495425"/>
            <a:ext cx="5791200" cy="3867150"/>
          </a:xfrm>
          <a:prstGeom prst="rect">
            <a:avLst/>
          </a:prstGeom>
        </p:spPr>
      </p:pic>
      <p:pic>
        <p:nvPicPr>
          <p:cNvPr id="8" name="Picture 7" descr="Screenshot from 2019-10-29 16-29-18"/>
          <p:cNvPicPr>
            <a:picLocks noChangeAspect="1"/>
          </p:cNvPicPr>
          <p:nvPr/>
        </p:nvPicPr>
        <p:blipFill>
          <a:blip r:embed="rId2"/>
          <a:stretch>
            <a:fillRect/>
          </a:stretch>
        </p:blipFill>
        <p:spPr>
          <a:xfrm>
            <a:off x="562610" y="1625600"/>
            <a:ext cx="5657215" cy="1685925"/>
          </a:xfrm>
          <a:prstGeom prst="rect">
            <a:avLst/>
          </a:prstGeom>
        </p:spPr>
      </p:pic>
      <p:pic>
        <p:nvPicPr>
          <p:cNvPr id="11" name="Picture 10" descr="Screenshot from 2019-10-30 21-44-59"/>
          <p:cNvPicPr>
            <a:picLocks noChangeAspect="1"/>
          </p:cNvPicPr>
          <p:nvPr/>
        </p:nvPicPr>
        <p:blipFill>
          <a:blip r:embed="rId3"/>
          <a:stretch>
            <a:fillRect/>
          </a:stretch>
        </p:blipFill>
        <p:spPr>
          <a:xfrm>
            <a:off x="643255" y="3752850"/>
            <a:ext cx="5495290" cy="1609725"/>
          </a:xfrm>
          <a:prstGeom prst="rect">
            <a:avLst/>
          </a:prstGeom>
        </p:spPr>
      </p:pic>
      <p:sp>
        <p:nvSpPr>
          <p:cNvPr id="12" name="Text Box 11"/>
          <p:cNvSpPr txBox="1"/>
          <p:nvPr/>
        </p:nvSpPr>
        <p:spPr>
          <a:xfrm>
            <a:off x="643255" y="542290"/>
            <a:ext cx="9385935" cy="521970"/>
          </a:xfrm>
          <a:prstGeom prst="rect">
            <a:avLst/>
          </a:prstGeom>
          <a:noFill/>
        </p:spPr>
        <p:txBody>
          <a:bodyPr wrap="square" rtlCol="0" anchor="t">
            <a:spAutoFit/>
          </a:bodyPr>
          <a:p>
            <a:r>
              <a:rPr lang="" altLang="en-US" sz="2800"/>
              <a:t>3.1 </a:t>
            </a:r>
            <a:r>
              <a:rPr lang="en-US" sz="2800"/>
              <a:t>Case Study: Suppressing Motion Artifact.</a:t>
            </a:r>
            <a:endParaRPr lang="en-US"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descr="Screenshot from 2019-10-29 16-33-40"/>
          <p:cNvPicPr>
            <a:picLocks noChangeAspect="1"/>
          </p:cNvPicPr>
          <p:nvPr>
            <p:ph idx="1"/>
          </p:nvPr>
        </p:nvPicPr>
        <p:blipFill>
          <a:blip r:embed="rId1"/>
          <a:stretch>
            <a:fillRect/>
          </a:stretch>
        </p:blipFill>
        <p:spPr>
          <a:xfrm>
            <a:off x="577215" y="1174750"/>
            <a:ext cx="5600700" cy="2124075"/>
          </a:xfrm>
          <a:prstGeom prst="rect">
            <a:avLst/>
          </a:prstGeom>
        </p:spPr>
      </p:pic>
      <p:pic>
        <p:nvPicPr>
          <p:cNvPr id="6" name="Picture 5" descr="Screenshot from 2019-10-29 16-31-52"/>
          <p:cNvPicPr>
            <a:picLocks noChangeAspect="1"/>
          </p:cNvPicPr>
          <p:nvPr/>
        </p:nvPicPr>
        <p:blipFill>
          <a:blip r:embed="rId2"/>
          <a:stretch>
            <a:fillRect/>
          </a:stretch>
        </p:blipFill>
        <p:spPr>
          <a:xfrm>
            <a:off x="6283960" y="1276985"/>
            <a:ext cx="5514340" cy="4304665"/>
          </a:xfrm>
          <a:prstGeom prst="rect">
            <a:avLst/>
          </a:prstGeom>
        </p:spPr>
      </p:pic>
      <p:pic>
        <p:nvPicPr>
          <p:cNvPr id="4" name="Picture 3" descr="Screenshot from 2019-10-30 21-46-34"/>
          <p:cNvPicPr>
            <a:picLocks noChangeAspect="1"/>
          </p:cNvPicPr>
          <p:nvPr/>
        </p:nvPicPr>
        <p:blipFill>
          <a:blip r:embed="rId3"/>
          <a:stretch>
            <a:fillRect/>
          </a:stretch>
        </p:blipFill>
        <p:spPr>
          <a:xfrm>
            <a:off x="645795" y="5098415"/>
            <a:ext cx="5638165" cy="971550"/>
          </a:xfrm>
          <a:prstGeom prst="rect">
            <a:avLst/>
          </a:prstGeom>
        </p:spPr>
      </p:pic>
      <p:pic>
        <p:nvPicPr>
          <p:cNvPr id="5" name="Picture 4" descr="Screenshot from 2019-10-30 21-46-25"/>
          <p:cNvPicPr>
            <a:picLocks noChangeAspect="1"/>
          </p:cNvPicPr>
          <p:nvPr/>
        </p:nvPicPr>
        <p:blipFill>
          <a:blip r:embed="rId4"/>
          <a:stretch>
            <a:fillRect/>
          </a:stretch>
        </p:blipFill>
        <p:spPr>
          <a:xfrm>
            <a:off x="587375" y="3380740"/>
            <a:ext cx="5590540" cy="1533525"/>
          </a:xfrm>
          <a:prstGeom prst="rect">
            <a:avLst/>
          </a:prstGeom>
        </p:spPr>
      </p:pic>
      <p:sp>
        <p:nvSpPr>
          <p:cNvPr id="12" name="Text Box 11"/>
          <p:cNvSpPr txBox="1"/>
          <p:nvPr/>
        </p:nvSpPr>
        <p:spPr>
          <a:xfrm>
            <a:off x="645795" y="314960"/>
            <a:ext cx="9385935" cy="521970"/>
          </a:xfrm>
          <a:prstGeom prst="rect">
            <a:avLst/>
          </a:prstGeom>
          <a:noFill/>
        </p:spPr>
        <p:txBody>
          <a:bodyPr wrap="square" rtlCol="0" anchor="t">
            <a:spAutoFit/>
          </a:bodyPr>
          <a:p>
            <a:r>
              <a:rPr lang="en-US" altLang="en-US" sz="2800"/>
              <a:t>3.</a:t>
            </a:r>
            <a:r>
              <a:rPr lang="" altLang="en-US" sz="2800"/>
              <a:t>2</a:t>
            </a:r>
            <a:r>
              <a:rPr lang="en-US" altLang="en-US" sz="2800"/>
              <a:t> </a:t>
            </a:r>
            <a:r>
              <a:rPr lang="en-US" sz="2800"/>
              <a:t>Case Study: Suppressing Hard-Limited Artifacts.</a:t>
            </a:r>
            <a:endParaRPr 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99185"/>
          </a:xfrm>
        </p:spPr>
        <p:txBody>
          <a:bodyPr/>
          <a:p>
            <a:r>
              <a:rPr lang="en-US" sz="3200"/>
              <a:t>3.3 Case Study: Stop-Word Motif Bias </a:t>
            </a:r>
            <a:endParaRPr lang="en-US" sz="3200"/>
          </a:p>
        </p:txBody>
      </p:sp>
      <p:pic>
        <p:nvPicPr>
          <p:cNvPr id="4" name="Content Placeholder 3" descr="Screenshot from 2019-10-31 17-06-39"/>
          <p:cNvPicPr>
            <a:picLocks noChangeAspect="1"/>
          </p:cNvPicPr>
          <p:nvPr>
            <p:ph idx="1"/>
          </p:nvPr>
        </p:nvPicPr>
        <p:blipFill>
          <a:blip r:embed="rId1"/>
          <a:stretch>
            <a:fillRect/>
          </a:stretch>
        </p:blipFill>
        <p:spPr>
          <a:xfrm>
            <a:off x="315595" y="1922145"/>
            <a:ext cx="5886450" cy="3362325"/>
          </a:xfrm>
          <a:prstGeom prst="rect">
            <a:avLst/>
          </a:prstGeom>
        </p:spPr>
      </p:pic>
      <p:pic>
        <p:nvPicPr>
          <p:cNvPr id="5" name="Picture 4" descr="Screenshot from 2019-10-31 17-09-46"/>
          <p:cNvPicPr>
            <a:picLocks noChangeAspect="1"/>
          </p:cNvPicPr>
          <p:nvPr/>
        </p:nvPicPr>
        <p:blipFill>
          <a:blip r:embed="rId2"/>
          <a:stretch>
            <a:fillRect/>
          </a:stretch>
        </p:blipFill>
        <p:spPr>
          <a:xfrm>
            <a:off x="6396990" y="2584450"/>
            <a:ext cx="5676265" cy="20383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67335"/>
            <a:ext cx="10948670" cy="5909945"/>
          </a:xfrm>
        </p:spPr>
        <p:txBody>
          <a:bodyPr>
            <a:normAutofit/>
          </a:bodyPr>
          <a:p>
            <a:pPr marL="0" indent="0" fontAlgn="auto">
              <a:lnSpc>
                <a:spcPct val="150000"/>
              </a:lnSpc>
              <a:buNone/>
            </a:pPr>
            <a:r>
              <a:rPr lang="en-US" sz="2000"/>
              <a:t>We test the performance of three alternatives:</a:t>
            </a:r>
            <a:endParaRPr lang="en-US" sz="2000"/>
          </a:p>
          <a:p>
            <a:pPr fontAlgn="auto">
              <a:lnSpc>
                <a:spcPct val="150000"/>
              </a:lnSpc>
            </a:pPr>
            <a:r>
              <a:rPr lang="en-US" sz="1800"/>
              <a:t>Classic motif search, to reflect what is currently done in the literature (Classic).</a:t>
            </a:r>
            <a:endParaRPr lang="en-US" sz="1800"/>
          </a:p>
          <a:p>
            <a:pPr fontAlgn="auto">
              <a:lnSpc>
                <a:spcPct val="150000"/>
              </a:lnSpc>
            </a:pPr>
            <a:r>
              <a:rPr lang="en-US" sz="1800"/>
              <a:t>Guided Motif Search: In which the AV is created using complexity bias </a:t>
            </a:r>
            <a:r>
              <a:rPr lang="" altLang="en-US" sz="1800"/>
              <a:t>(</a:t>
            </a:r>
            <a:r>
              <a:rPr lang="en-US" sz="1800"/>
              <a:t>AVcomplexity).</a:t>
            </a:r>
            <a:endParaRPr lang="en-US" sz="1800"/>
          </a:p>
          <a:p>
            <a:pPr fontAlgn="auto">
              <a:lnSpc>
                <a:spcPct val="150000"/>
              </a:lnSpc>
            </a:pPr>
            <a:r>
              <a:rPr lang="en-US" sz="1800"/>
              <a:t>Guided Motif Search: In which the AV is created using the number of zeros-crossings (AVZeroCrossings) in the subsequences.</a:t>
            </a:r>
            <a:endParaRPr lang="en-US" sz="1800"/>
          </a:p>
        </p:txBody>
      </p:sp>
      <p:pic>
        <p:nvPicPr>
          <p:cNvPr id="4" name="Content Placeholder 3" descr="Screenshot from 2019-10-29 16-38-59"/>
          <p:cNvPicPr>
            <a:picLocks noChangeAspect="1"/>
          </p:cNvPicPr>
          <p:nvPr/>
        </p:nvPicPr>
        <p:blipFill>
          <a:blip r:embed="rId1"/>
          <a:stretch>
            <a:fillRect/>
          </a:stretch>
        </p:blipFill>
        <p:spPr>
          <a:xfrm>
            <a:off x="6143625" y="2897505"/>
            <a:ext cx="5534025" cy="3514725"/>
          </a:xfrm>
          <a:prstGeom prst="rect">
            <a:avLst/>
          </a:prstGeom>
        </p:spPr>
      </p:pic>
      <p:pic>
        <p:nvPicPr>
          <p:cNvPr id="5" name="Picture 4" descr="Screenshot from 2019-10-30 22-09-59"/>
          <p:cNvPicPr>
            <a:picLocks noChangeAspect="1"/>
          </p:cNvPicPr>
          <p:nvPr/>
        </p:nvPicPr>
        <p:blipFill>
          <a:blip r:embed="rId2"/>
          <a:stretch>
            <a:fillRect/>
          </a:stretch>
        </p:blipFill>
        <p:spPr>
          <a:xfrm>
            <a:off x="457200" y="3768090"/>
            <a:ext cx="5581015" cy="14001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57175"/>
            <a:ext cx="10515600" cy="697865"/>
          </a:xfrm>
        </p:spPr>
        <p:txBody>
          <a:bodyPr/>
          <a:p>
            <a:r>
              <a:rPr lang="en-US" sz="3600"/>
              <a:t>Definitions and Notation</a:t>
            </a:r>
            <a:endParaRPr lang="en-US" sz="3600"/>
          </a:p>
        </p:txBody>
      </p:sp>
      <p:sp>
        <p:nvSpPr>
          <p:cNvPr id="3" name="Content Placeholder 2"/>
          <p:cNvSpPr>
            <a:spLocks noGrp="1"/>
          </p:cNvSpPr>
          <p:nvPr>
            <p:ph idx="1"/>
          </p:nvPr>
        </p:nvSpPr>
        <p:spPr>
          <a:xfrm>
            <a:off x="654050" y="880110"/>
            <a:ext cx="10699750" cy="5524500"/>
          </a:xfrm>
        </p:spPr>
        <p:txBody>
          <a:bodyPr>
            <a:noAutofit/>
          </a:bodyPr>
          <a:p>
            <a:pPr indent="0" fontAlgn="auto">
              <a:lnSpc>
                <a:spcPct val="150000"/>
              </a:lnSpc>
              <a:buNone/>
            </a:pPr>
            <a:r>
              <a:rPr lang="en-US" sz="2000"/>
              <a:t>Definition 1:  </a:t>
            </a:r>
            <a:r>
              <a:rPr lang="en-US" sz="1800"/>
              <a:t>   </a:t>
            </a:r>
            <a:r>
              <a:rPr lang="en-US" sz="1800">
                <a:solidFill>
                  <a:srgbClr val="FF0000"/>
                </a:solidFill>
              </a:rPr>
              <a:t>T</a:t>
            </a:r>
            <a:r>
              <a:rPr lang="en-US" sz="1800"/>
              <a:t> = t1, t2, ..., tn where n is the length of T. </a:t>
            </a:r>
            <a:endParaRPr lang="en-US" sz="1800"/>
          </a:p>
          <a:p>
            <a:pPr indent="0" fontAlgn="auto">
              <a:lnSpc>
                <a:spcPct val="150000"/>
              </a:lnSpc>
              <a:buNone/>
            </a:pPr>
            <a:r>
              <a:rPr lang="en-US" sz="2000"/>
              <a:t>Definition 2:  </a:t>
            </a:r>
            <a:r>
              <a:rPr lang="en-US" sz="1800"/>
              <a:t>   </a:t>
            </a:r>
            <a:r>
              <a:rPr lang="en-US" sz="1800">
                <a:solidFill>
                  <a:srgbClr val="FF0000"/>
                </a:solidFill>
              </a:rPr>
              <a:t>Ti,m</a:t>
            </a:r>
            <a:r>
              <a:rPr lang="en-US" sz="1800"/>
              <a:t> = ti, ti+1,…, ti+m-1, where 1 ≤ i ≤ n-m+1. </a:t>
            </a:r>
            <a:endParaRPr lang="en-US" sz="1800"/>
          </a:p>
          <a:p>
            <a:pPr indent="0" fontAlgn="auto">
              <a:lnSpc>
                <a:spcPct val="150000"/>
              </a:lnSpc>
              <a:buNone/>
            </a:pPr>
            <a:r>
              <a:rPr lang="en-US" sz="2000"/>
              <a:t>Definition 3:  A distance profile </a:t>
            </a:r>
            <a:r>
              <a:rPr lang="en-US" sz="2000">
                <a:solidFill>
                  <a:srgbClr val="FF0000"/>
                </a:solidFill>
              </a:rPr>
              <a:t>D</a:t>
            </a:r>
            <a:r>
              <a:rPr lang="en-US" sz="2000"/>
              <a:t> is a vector of the Euclidean distances between a given query and each subsequence in an all-subsequences set </a:t>
            </a:r>
            <a:r>
              <a:rPr lang="" altLang="en-US" sz="2000"/>
              <a:t>.</a:t>
            </a:r>
            <a:endParaRPr lang="" altLang="en-US" sz="2000"/>
          </a:p>
          <a:p>
            <a:pPr indent="0" fontAlgn="auto">
              <a:lnSpc>
                <a:spcPct val="150000"/>
              </a:lnSpc>
            </a:pPr>
            <a:endParaRPr lang="" altLang="en-US" sz="2000"/>
          </a:p>
          <a:p>
            <a:pPr indent="0" fontAlgn="auto">
              <a:lnSpc>
                <a:spcPct val="150000"/>
              </a:lnSpc>
            </a:pPr>
            <a:endParaRPr lang="" altLang="en-US" sz="2000"/>
          </a:p>
          <a:p>
            <a:pPr indent="0" fontAlgn="auto">
              <a:lnSpc>
                <a:spcPct val="150000"/>
              </a:lnSpc>
            </a:pPr>
            <a:endParaRPr lang="" altLang="en-US" sz="2000"/>
          </a:p>
          <a:p>
            <a:pPr indent="0" fontAlgn="auto">
              <a:lnSpc>
                <a:spcPct val="150000"/>
              </a:lnSpc>
            </a:pPr>
            <a:endParaRPr lang="" altLang="en-US" sz="2000"/>
          </a:p>
          <a:p>
            <a:pPr indent="0" fontAlgn="auto">
              <a:lnSpc>
                <a:spcPct val="150000"/>
              </a:lnSpc>
              <a:buNone/>
            </a:pPr>
            <a:r>
              <a:rPr lang="" altLang="en-US" sz="2000"/>
              <a:t>Definition 4:  </a:t>
            </a:r>
            <a:r>
              <a:rPr lang="" altLang="en-US" sz="1800"/>
              <a:t> </a:t>
            </a:r>
            <a:r>
              <a:rPr lang="" altLang="en-US" sz="1800">
                <a:solidFill>
                  <a:srgbClr val="FF0000"/>
                </a:solidFill>
              </a:rPr>
              <a:t>A</a:t>
            </a:r>
            <a:r>
              <a:rPr lang="" altLang="en-US" sz="1800"/>
              <a:t> ={T1,m,, T2,m,…, Tn-m+1,m}, where m is a user-defined subsequence length. </a:t>
            </a:r>
            <a:endParaRPr lang="" altLang="en-US" sz="1800"/>
          </a:p>
        </p:txBody>
      </p:sp>
      <p:pic>
        <p:nvPicPr>
          <p:cNvPr id="4" name="Picture 3" descr="Screenshot from 2019-10-29 17-32-49"/>
          <p:cNvPicPr>
            <a:picLocks noChangeAspect="1"/>
          </p:cNvPicPr>
          <p:nvPr/>
        </p:nvPicPr>
        <p:blipFill>
          <a:blip r:embed="rId1"/>
          <a:stretch>
            <a:fillRect/>
          </a:stretch>
        </p:blipFill>
        <p:spPr>
          <a:xfrm>
            <a:off x="762000" y="3589020"/>
            <a:ext cx="5200015" cy="1428750"/>
          </a:xfrm>
          <a:prstGeom prst="rect">
            <a:avLst/>
          </a:prstGeom>
        </p:spPr>
      </p:pic>
      <p:pic>
        <p:nvPicPr>
          <p:cNvPr id="5" name="Picture 4" descr="Screenshot from 2019-10-29 21-51-37"/>
          <p:cNvPicPr>
            <a:picLocks noChangeAspect="1"/>
          </p:cNvPicPr>
          <p:nvPr/>
        </p:nvPicPr>
        <p:blipFill>
          <a:blip r:embed="rId2"/>
          <a:stretch>
            <a:fillRect/>
          </a:stretch>
        </p:blipFill>
        <p:spPr>
          <a:xfrm>
            <a:off x="6233160" y="3185160"/>
            <a:ext cx="4942840" cy="2019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51840" y="932815"/>
            <a:ext cx="10515600" cy="5418455"/>
          </a:xfrm>
        </p:spPr>
        <p:txBody>
          <a:bodyPr>
            <a:noAutofit/>
          </a:bodyPr>
          <a:p>
            <a:pPr marL="0" indent="0" fontAlgn="auto">
              <a:lnSpc>
                <a:spcPct val="150000"/>
              </a:lnSpc>
              <a:buNone/>
            </a:pPr>
            <a:r>
              <a:rPr lang="en-US" altLang="en-US" sz="2000">
                <a:sym typeface="+mn-ea"/>
              </a:rPr>
              <a:t>Definition 5: </a:t>
            </a:r>
            <a:r>
              <a:rPr lang="en-US" altLang="en-US" sz="2000">
                <a:solidFill>
                  <a:srgbClr val="FF0000"/>
                </a:solidFill>
                <a:sym typeface="+mn-ea"/>
              </a:rPr>
              <a:t>1NN-join</a:t>
            </a:r>
            <a:r>
              <a:rPr lang="en-US" altLang="en-US" sz="2000">
                <a:sym typeface="+mn-ea"/>
              </a:rPr>
              <a:t> function</a:t>
            </a:r>
            <a:endParaRPr lang="en-US" altLang="en-US" sz="2000">
              <a:sym typeface="+mn-ea"/>
            </a:endParaRPr>
          </a:p>
          <a:p>
            <a:pPr marL="0" indent="0" fontAlgn="auto">
              <a:lnSpc>
                <a:spcPct val="150000"/>
              </a:lnSpc>
              <a:buNone/>
            </a:pPr>
            <a:r>
              <a:rPr lang="en-US" sz="2000"/>
              <a:t>Definition 6: Similarity join set: JAB = A⋈r1nnB.</a:t>
            </a:r>
            <a:endParaRPr lang="en-US" sz="2000"/>
          </a:p>
          <a:p>
            <a:pPr marL="0" indent="0" fontAlgn="auto">
              <a:lnSpc>
                <a:spcPct val="150000"/>
              </a:lnSpc>
              <a:buNone/>
            </a:pPr>
            <a:r>
              <a:rPr lang="en-US" sz="2000"/>
              <a:t>Definition 7: A matrix profile (or just profile) </a:t>
            </a:r>
            <a:r>
              <a:rPr lang="en-US" sz="2000">
                <a:solidFill>
                  <a:srgbClr val="FF0000"/>
                </a:solidFill>
              </a:rPr>
              <a:t>PAB</a:t>
            </a:r>
            <a:r>
              <a:rPr lang="en-US" sz="2000"/>
              <a:t> is a vector of the Euclidean distances between each pair in JAB.</a:t>
            </a:r>
            <a:endParaRPr lang="en-US" sz="3200"/>
          </a:p>
          <a:p>
            <a:pPr marL="0" indent="0" fontAlgn="auto">
              <a:lnSpc>
                <a:spcPct val="150000"/>
              </a:lnSpc>
              <a:buNone/>
            </a:pPr>
            <a:endParaRPr lang="en-US" sz="3200"/>
          </a:p>
          <a:p>
            <a:pPr marL="0" indent="0" fontAlgn="auto">
              <a:lnSpc>
                <a:spcPct val="150000"/>
              </a:lnSpc>
              <a:buNone/>
            </a:pPr>
            <a:endParaRPr lang="en-US" sz="3200"/>
          </a:p>
          <a:p>
            <a:pPr marL="0" indent="0" fontAlgn="auto">
              <a:lnSpc>
                <a:spcPct val="150000"/>
              </a:lnSpc>
              <a:buNone/>
            </a:pPr>
            <a:r>
              <a:rPr lang="en-US" sz="2000">
                <a:sym typeface="+mn-ea"/>
              </a:rPr>
              <a:t>Definition 9: A matrix profile index</a:t>
            </a:r>
            <a:r>
              <a:rPr lang="en-US" sz="2000">
                <a:solidFill>
                  <a:srgbClr val="FF0000"/>
                </a:solidFill>
                <a:sym typeface="+mn-ea"/>
              </a:rPr>
              <a:t> IAB</a:t>
            </a:r>
            <a:r>
              <a:rPr lang="en-US" sz="2000">
                <a:sym typeface="+mn-ea"/>
              </a:rPr>
              <a:t> of a similarity join set JAB is a vector of integers where IAB[i] = j if {A[i], B[j]} ∈ JAB.</a:t>
            </a:r>
            <a:endParaRPr lang="en-US" sz="2000">
              <a:sym typeface="+mn-ea"/>
            </a:endParaRPr>
          </a:p>
        </p:txBody>
      </p:sp>
      <p:pic>
        <p:nvPicPr>
          <p:cNvPr id="4" name="Picture 3" descr="Screenshot from 2019-10-29 17-46-38"/>
          <p:cNvPicPr>
            <a:picLocks noChangeAspect="1"/>
          </p:cNvPicPr>
          <p:nvPr/>
        </p:nvPicPr>
        <p:blipFill>
          <a:blip r:embed="rId1"/>
          <a:stretch>
            <a:fillRect/>
          </a:stretch>
        </p:blipFill>
        <p:spPr>
          <a:xfrm>
            <a:off x="2636520" y="3402330"/>
            <a:ext cx="5209540" cy="1352550"/>
          </a:xfrm>
          <a:prstGeom prst="rect">
            <a:avLst/>
          </a:prstGeom>
        </p:spPr>
      </p:pic>
      <p:sp>
        <p:nvSpPr>
          <p:cNvPr id="5" name="Title 4"/>
          <p:cNvSpPr>
            <a:spLocks noGrp="1"/>
          </p:cNvSpPr>
          <p:nvPr>
            <p:ph type="title"/>
          </p:nvPr>
        </p:nvSpPr>
        <p:spPr>
          <a:xfrm>
            <a:off x="979170" y="191135"/>
            <a:ext cx="10515600" cy="741680"/>
          </a:xfrm>
        </p:spPr>
        <p:txBody>
          <a:bodyPr/>
          <a:p>
            <a:r>
              <a:rPr lang="en-US" sz="3600"/>
              <a:t>Definitions and Notation</a:t>
            </a:r>
            <a:endParaRPr lang="en-US"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79805"/>
          </a:xfrm>
        </p:spPr>
        <p:txBody>
          <a:bodyPr/>
          <a:p>
            <a:r>
              <a:rPr lang="en-US" sz="3600"/>
              <a:t>Summary of the Previous Section </a:t>
            </a:r>
            <a:endParaRPr lang="en-US" sz="3600"/>
          </a:p>
        </p:txBody>
      </p:sp>
      <p:sp>
        <p:nvSpPr>
          <p:cNvPr id="3" name="Content Placeholder 2"/>
          <p:cNvSpPr>
            <a:spLocks noGrp="1"/>
          </p:cNvSpPr>
          <p:nvPr>
            <p:ph idx="1"/>
          </p:nvPr>
        </p:nvSpPr>
        <p:spPr>
          <a:xfrm>
            <a:off x="838200" y="1280160"/>
            <a:ext cx="10515600" cy="4897120"/>
          </a:xfrm>
        </p:spPr>
        <p:txBody>
          <a:bodyPr/>
          <a:p>
            <a:pPr fontAlgn="auto">
              <a:lnSpc>
                <a:spcPct val="150000"/>
              </a:lnSpc>
            </a:pPr>
            <a:r>
              <a:rPr lang="en-US" sz="2000"/>
              <a:t>We can create two meta time series, </a:t>
            </a:r>
            <a:r>
              <a:rPr lang="en-US" sz="2000">
                <a:solidFill>
                  <a:srgbClr val="FF0000"/>
                </a:solidFill>
              </a:rPr>
              <a:t>the matrix profile</a:t>
            </a:r>
            <a:r>
              <a:rPr lang="en-US" sz="2000"/>
              <a:t> and the </a:t>
            </a:r>
            <a:r>
              <a:rPr lang="en-US" sz="2000">
                <a:solidFill>
                  <a:srgbClr val="FF0000"/>
                </a:solidFill>
              </a:rPr>
              <a:t>matrix profile index</a:t>
            </a:r>
            <a:r>
              <a:rPr lang="en-US" sz="2000"/>
              <a:t>, to annotate a time series TA with the distance and location of all its subsequences nearest neighbors in itself or another time series TB. </a:t>
            </a:r>
            <a:endParaRPr lang="en-US" sz="2000"/>
          </a:p>
        </p:txBody>
      </p:sp>
      <p:pic>
        <p:nvPicPr>
          <p:cNvPr id="4" name="Picture 3" descr="Screenshot from 2019-10-29 16-23-23"/>
          <p:cNvPicPr>
            <a:picLocks noChangeAspect="1"/>
          </p:cNvPicPr>
          <p:nvPr/>
        </p:nvPicPr>
        <p:blipFill>
          <a:blip r:embed="rId1"/>
          <a:stretch>
            <a:fillRect/>
          </a:stretch>
        </p:blipFill>
        <p:spPr>
          <a:xfrm>
            <a:off x="1083310" y="3310890"/>
            <a:ext cx="5542915" cy="2314575"/>
          </a:xfrm>
          <a:prstGeom prst="rect">
            <a:avLst/>
          </a:prstGeom>
        </p:spPr>
      </p:pic>
      <p:sp>
        <p:nvSpPr>
          <p:cNvPr id="6" name="Rounded Rectangle 5"/>
          <p:cNvSpPr/>
          <p:nvPr/>
        </p:nvSpPr>
        <p:spPr>
          <a:xfrm>
            <a:off x="7849235" y="3235325"/>
            <a:ext cx="2143760" cy="6165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sym typeface="+mn-ea"/>
              </a:rPr>
              <a:t>trivial matches</a:t>
            </a:r>
            <a:endParaRPr lang="en-US"/>
          </a:p>
        </p:txBody>
      </p:sp>
      <p:sp>
        <p:nvSpPr>
          <p:cNvPr id="7" name="Rounded Rectangle 6"/>
          <p:cNvSpPr/>
          <p:nvPr/>
        </p:nvSpPr>
        <p:spPr>
          <a:xfrm>
            <a:off x="7849235" y="4707255"/>
            <a:ext cx="2143760" cy="6165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sym typeface="+mn-ea"/>
              </a:rPr>
              <a:t>“exclusion-zone”</a:t>
            </a:r>
            <a:endParaRPr lang="en-US"/>
          </a:p>
        </p:txBody>
      </p:sp>
      <p:sp>
        <p:nvSpPr>
          <p:cNvPr id="8" name="Up Arrow 7"/>
          <p:cNvSpPr/>
          <p:nvPr/>
        </p:nvSpPr>
        <p:spPr>
          <a:xfrm>
            <a:off x="8807450" y="3851910"/>
            <a:ext cx="227330" cy="85534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71855"/>
          </a:xfrm>
        </p:spPr>
        <p:txBody>
          <a:bodyPr/>
          <a:p>
            <a:r>
              <a:rPr lang="en-US" sz="3600"/>
              <a:t>The STAMP Algorithm</a:t>
            </a:r>
            <a:endParaRPr lang="en-US" sz="3600"/>
          </a:p>
        </p:txBody>
      </p:sp>
      <p:pic>
        <p:nvPicPr>
          <p:cNvPr id="4" name="Content Placeholder 3" descr="Screenshot from 2019-10-28 10-30-59"/>
          <p:cNvPicPr>
            <a:picLocks noChangeAspect="1"/>
          </p:cNvPicPr>
          <p:nvPr>
            <p:ph idx="1"/>
          </p:nvPr>
        </p:nvPicPr>
        <p:blipFill>
          <a:blip r:embed="rId1"/>
          <a:stretch>
            <a:fillRect/>
          </a:stretch>
        </p:blipFill>
        <p:spPr>
          <a:xfrm>
            <a:off x="412115" y="1394460"/>
            <a:ext cx="5520055" cy="2789555"/>
          </a:xfrm>
          <a:prstGeom prst="rect">
            <a:avLst/>
          </a:prstGeom>
        </p:spPr>
      </p:pic>
      <p:pic>
        <p:nvPicPr>
          <p:cNvPr id="5" name="Picture 4" descr="Screenshot from 2019-10-28 10-32-28"/>
          <p:cNvPicPr>
            <a:picLocks noChangeAspect="1"/>
          </p:cNvPicPr>
          <p:nvPr/>
        </p:nvPicPr>
        <p:blipFill>
          <a:blip r:embed="rId2"/>
          <a:stretch>
            <a:fillRect/>
          </a:stretch>
        </p:blipFill>
        <p:spPr>
          <a:xfrm>
            <a:off x="511175" y="4926330"/>
            <a:ext cx="5321300" cy="792480"/>
          </a:xfrm>
          <a:prstGeom prst="rect">
            <a:avLst/>
          </a:prstGeom>
        </p:spPr>
      </p:pic>
      <p:sp>
        <p:nvSpPr>
          <p:cNvPr id="6" name="Text Box 5"/>
          <p:cNvSpPr txBox="1"/>
          <p:nvPr/>
        </p:nvSpPr>
        <p:spPr>
          <a:xfrm>
            <a:off x="765810" y="4440555"/>
            <a:ext cx="9728835" cy="398780"/>
          </a:xfrm>
          <a:prstGeom prst="rect">
            <a:avLst/>
          </a:prstGeom>
          <a:noFill/>
        </p:spPr>
        <p:txBody>
          <a:bodyPr wrap="square" rtlCol="0" anchor="t">
            <a:spAutoFit/>
          </a:bodyPr>
          <a:p>
            <a:r>
              <a:rPr lang="en-US" sz="2000"/>
              <a:t>An </a:t>
            </a:r>
            <a:r>
              <a:rPr lang="en-US" sz="2000">
                <a:solidFill>
                  <a:srgbClr val="FF0000"/>
                </a:solidFill>
              </a:rPr>
              <a:t>Anytime</a:t>
            </a:r>
            <a:r>
              <a:rPr lang="en-US" sz="2000"/>
              <a:t> Algorithm for TSAPSS</a:t>
            </a:r>
            <a:endParaRPr lang="en-US" sz="2000"/>
          </a:p>
        </p:txBody>
      </p:sp>
      <p:pic>
        <p:nvPicPr>
          <p:cNvPr id="7" name="Content Placeholder 3" descr="Screenshot from 2019-10-28 10-34-14"/>
          <p:cNvPicPr>
            <a:picLocks noChangeAspect="1"/>
          </p:cNvPicPr>
          <p:nvPr/>
        </p:nvPicPr>
        <p:blipFill>
          <a:blip r:embed="rId3"/>
          <a:srcRect l="720" b="37738"/>
          <a:stretch>
            <a:fillRect/>
          </a:stretch>
        </p:blipFill>
        <p:spPr>
          <a:xfrm>
            <a:off x="5932170" y="2402840"/>
            <a:ext cx="6127115" cy="16395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p:nvPr>
            <p:ph idx="1"/>
          </p:nvPr>
        </p:nvSpPr>
        <p:spPr>
          <a:xfrm>
            <a:off x="838200" y="429260"/>
            <a:ext cx="10515600" cy="5748020"/>
          </a:xfrm>
        </p:spPr>
        <p:txBody>
          <a:bodyPr/>
          <a:p>
            <a:pPr marL="0" indent="0" fontAlgn="auto">
              <a:lnSpc>
                <a:spcPct val="150000"/>
              </a:lnSpc>
              <a:buNone/>
            </a:pPr>
            <a:r>
              <a:rPr lang="" altLang="en-US" sz="2000"/>
              <a:t>B</a:t>
            </a:r>
            <a:r>
              <a:rPr lang="en-US" sz="2000"/>
              <a:t>uild the matrix profile </a:t>
            </a:r>
            <a:r>
              <a:rPr lang="en-US" sz="2000">
                <a:solidFill>
                  <a:srgbClr val="FF0000"/>
                </a:solidFill>
              </a:rPr>
              <a:t>incrementally</a:t>
            </a:r>
            <a:r>
              <a:rPr lang="en-US" sz="2000"/>
              <a:t>. </a:t>
            </a:r>
            <a:endParaRPr lang="en-US" sz="2000"/>
          </a:p>
          <a:p>
            <a:pPr marL="0" indent="0" fontAlgn="auto">
              <a:lnSpc>
                <a:spcPct val="150000"/>
              </a:lnSpc>
              <a:buNone/>
            </a:pPr>
            <a:r>
              <a:rPr lang="en-US" sz="2000"/>
              <a:t>Given that we have performed a batch construction of matrix profile, if new data arrives, it would clearly be preferable to incrementally adjust the current profile, rather than start from scratch.</a:t>
            </a:r>
            <a:endParaRPr lang="en-US"/>
          </a:p>
          <a:p>
            <a:endParaRPr lang="en-US"/>
          </a:p>
        </p:txBody>
      </p:sp>
      <p:pic>
        <p:nvPicPr>
          <p:cNvPr id="6" name="Picture 5" descr="Screenshot from 2019-10-28 10-36-05"/>
          <p:cNvPicPr>
            <a:picLocks noChangeAspect="1"/>
          </p:cNvPicPr>
          <p:nvPr/>
        </p:nvPicPr>
        <p:blipFill>
          <a:blip r:embed="rId1"/>
          <a:stretch>
            <a:fillRect/>
          </a:stretch>
        </p:blipFill>
        <p:spPr>
          <a:xfrm>
            <a:off x="2017395" y="2610485"/>
            <a:ext cx="6722745" cy="36309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from 2019-10-28 10-37-54"/>
          <p:cNvPicPr>
            <a:picLocks noChangeAspect="1"/>
          </p:cNvPicPr>
          <p:nvPr>
            <p:ph idx="1"/>
          </p:nvPr>
        </p:nvPicPr>
        <p:blipFill>
          <a:blip r:embed="rId1"/>
          <a:srcRect l="4778" b="29527"/>
          <a:stretch>
            <a:fillRect/>
          </a:stretch>
        </p:blipFill>
        <p:spPr>
          <a:xfrm>
            <a:off x="1201420" y="1022350"/>
            <a:ext cx="7839710" cy="2188845"/>
          </a:xfrm>
          <a:prstGeom prst="rect">
            <a:avLst/>
          </a:prstGeom>
        </p:spPr>
      </p:pic>
      <p:pic>
        <p:nvPicPr>
          <p:cNvPr id="5" name="Picture 4" descr="Screenshot from 2019-10-28 10-39-13"/>
          <p:cNvPicPr>
            <a:picLocks noChangeAspect="1"/>
          </p:cNvPicPr>
          <p:nvPr/>
        </p:nvPicPr>
        <p:blipFill>
          <a:blip r:embed="rId2"/>
          <a:srcRect l="3776" b="38589"/>
          <a:stretch>
            <a:fillRect/>
          </a:stretch>
        </p:blipFill>
        <p:spPr>
          <a:xfrm>
            <a:off x="1429385" y="3920490"/>
            <a:ext cx="7725410" cy="18891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7631</Words>
  <Application>WPS Presentation</Application>
  <PresentationFormat>Widescreen</PresentationFormat>
  <Paragraphs>196</Paragraphs>
  <Slides>36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Arial</vt:lpstr>
      <vt:lpstr>宋体</vt:lpstr>
      <vt:lpstr>Wingdings</vt:lpstr>
      <vt:lpstr>宋体</vt:lpstr>
      <vt:lpstr>Arial Unicode MS</vt:lpstr>
      <vt:lpstr>Calibri Light</vt:lpstr>
      <vt:lpstr>DejaVu Sans</vt:lpstr>
      <vt:lpstr>Calibri</vt:lpstr>
      <vt:lpstr>微软雅黑</vt:lpstr>
      <vt:lpstr>WenQuanYi Micro Hei</vt:lpstr>
      <vt:lpstr>OpenSymbol</vt:lpstr>
      <vt:lpstr>FreeMono</vt:lpstr>
      <vt:lpstr>Office Theme</vt:lpstr>
      <vt:lpstr>PowerPoint 演示文稿</vt:lpstr>
      <vt:lpstr>PowerPoint 演示文稿</vt:lpstr>
      <vt:lpstr>PowerPoint 演示文稿</vt:lpstr>
      <vt:lpstr>PowerPoint 演示文稿</vt:lpstr>
      <vt:lpstr>Definitions and Notation</vt:lpstr>
      <vt:lpstr>PowerPoint 演示文稿</vt:lpstr>
      <vt:lpstr>PowerPoint 演示文稿</vt:lpstr>
      <vt:lpstr>PowerPoint 演示文稿</vt:lpstr>
      <vt:lpstr>PowerPoint 演示文稿</vt:lpstr>
      <vt:lpstr>PowerPoint 演示文稿</vt:lpstr>
      <vt:lpstr>PowerPoint 演示文稿</vt:lpstr>
      <vt:lpstr>The STOMP Algorithm</vt:lpstr>
      <vt:lpstr>PowerPoint 演示文稿</vt:lpstr>
      <vt:lpstr>PowerPoint 演示文稿</vt:lpstr>
      <vt:lpstr>PowerPoint 演示文稿</vt:lpstr>
      <vt:lpstr>PowerPoint 演示文稿</vt:lpstr>
      <vt:lpstr>PowerPoint 演示文稿</vt:lpstr>
      <vt:lpstr>Definitions and Notations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Profile </dc:title>
  <dc:creator>xujingqin</dc:creator>
  <cp:lastModifiedBy>^</cp:lastModifiedBy>
  <cp:revision>3</cp:revision>
  <dcterms:created xsi:type="dcterms:W3CDTF">2019-10-31T09:18:56Z</dcterms:created>
  <dcterms:modified xsi:type="dcterms:W3CDTF">2019-10-31T09:18:56Z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