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6" r:id="rId9"/>
    <p:sldId id="265" r:id="rId10"/>
    <p:sldId id="313" r:id="rId11"/>
    <p:sldId id="314" r:id="rId12"/>
    <p:sldId id="264" r:id="rId13"/>
    <p:sldId id="263" r:id="rId14"/>
    <p:sldId id="262" r:id="rId15"/>
    <p:sldId id="267" r:id="rId16"/>
    <p:sldId id="268" r:id="rId17"/>
    <p:sldId id="269" r:id="rId18"/>
    <p:sldId id="270" r:id="rId19"/>
    <p:sldId id="274" r:id="rId20"/>
    <p:sldId id="273" r:id="rId21"/>
    <p:sldId id="272" r:id="rId22"/>
    <p:sldId id="271" r:id="rId23"/>
    <p:sldId id="275" r:id="rId24"/>
    <p:sldId id="276" r:id="rId25"/>
    <p:sldId id="277" r:id="rId26"/>
    <p:sldId id="278" r:id="rId27"/>
    <p:sldId id="279" r:id="rId28"/>
    <p:sldId id="280" r:id="rId29"/>
    <p:sldId id="315" r:id="rId30"/>
    <p:sldId id="281" r:id="rId31"/>
    <p:sldId id="28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B8A-E298-45F9-B4FF-F085D2B87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4A1-34A8-4C06-8554-6155615C5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B8A-E298-45F9-B4FF-F085D2B87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4A1-34A8-4C06-8554-6155615C5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B8A-E298-45F9-B4FF-F085D2B87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4A1-34A8-4C06-8554-6155615C5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B8A-E298-45F9-B4FF-F085D2B87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4A1-34A8-4C06-8554-6155615C5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B8A-E298-45F9-B4FF-F085D2B87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4A1-34A8-4C06-8554-6155615C5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B8A-E298-45F9-B4FF-F085D2B87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4A1-34A8-4C06-8554-6155615C5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B8A-E298-45F9-B4FF-F085D2B87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4A1-34A8-4C06-8554-6155615C5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B8A-E298-45F9-B4FF-F085D2B87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4A1-34A8-4C06-8554-6155615C5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B8A-E298-45F9-B4FF-F085D2B87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4A1-34A8-4C06-8554-6155615C5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B8A-E298-45F9-B4FF-F085D2B87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4A1-34A8-4C06-8554-6155615C5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B8A-E298-45F9-B4FF-F085D2B87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4A1-34A8-4C06-8554-6155615C5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9B8A-E298-45F9-B4FF-F085D2B87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9B4A1-34A8-4C06-8554-6155615C5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Visual Analytics for Explainable Machine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310"/>
          </a:xfrm>
        </p:spPr>
        <p:txBody>
          <a:bodyPr/>
          <a:p>
            <a:r>
              <a:rPr lang="en-US" altLang="zh-CN"/>
              <a:t>LSTMVIS</a:t>
            </a:r>
            <a:endParaRPr lang="en-US" altLang="zh-CN"/>
          </a:p>
        </p:txBody>
      </p:sp>
      <p:pic>
        <p:nvPicPr>
          <p:cNvPr id="4" name="内容占位符 3" descr="QQ图片2020050807591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980" y="1622425"/>
            <a:ext cx="7875905" cy="432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69885" y="1622425"/>
            <a:ext cx="406209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Figure 4. Overview of LSTMVis [10]. Given a sequential input, e.g., words in a document, the line graphs in the top panel visualize the activation patterns of individual hidden nodes over the sequence. Once a user selects a sub-sequence containing multiple words, e.g., the noun phrase "a little prince," and specifies a threshold, the system identifies those hidden nodes exhibiting activation values greater than the threshold and finds other sub-sequence examples for which the same hidden nodes have high</a:t>
            </a:r>
            <a:endParaRPr lang="zh-CN" altLang="en-US"/>
          </a:p>
          <a:p>
            <a:r>
              <a:rPr lang="zh-CN" altLang="en-US"/>
              <a:t>activation values. These subsequences allow users to interactively explore the learnt behavior of hidden nodes.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is the King of Machine Learning!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9" y="1690688"/>
            <a:ext cx="6903250" cy="4351338"/>
          </a:xfrm>
        </p:spPr>
      </p:pic>
      <p:sp>
        <p:nvSpPr>
          <p:cNvPr id="5" name="矩形 4"/>
          <p:cNvSpPr/>
          <p:nvPr/>
        </p:nvSpPr>
        <p:spPr>
          <a:xfrm>
            <a:off x="8450345" y="2933314"/>
            <a:ext cx="3353621" cy="235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Adversarial Examples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• Intentionally designed to mislead a deep neural network (DNN) into making incorrect prediction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Challenges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04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• Extract the </a:t>
            </a:r>
            <a:r>
              <a:rPr lang="en-US" altLang="zh-CN" dirty="0" err="1" smtClean="0"/>
              <a:t>datapath</a:t>
            </a:r>
            <a:r>
              <a:rPr lang="en-US" altLang="zh-CN" dirty="0" smtClean="0"/>
              <a:t> for adversarial examples Normal example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 err="1" smtClean="0"/>
              <a:t>Datapath</a:t>
            </a:r>
            <a:r>
              <a:rPr lang="en-US" altLang="zh-CN" dirty="0" smtClean="0"/>
              <a:t> visualization 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303606" y="3321204"/>
            <a:ext cx="42812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datapath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Hundreds of layers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Millions of neurons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Millions of connections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30" y="2615223"/>
            <a:ext cx="4467225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en-US" altLang="zh-CN" dirty="0" smtClean="0"/>
              <a:t> Extraction - Motivation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• Current method 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• Most activated neurons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• Problem 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• Misleading results when existing a highly recognizable secondary object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• Reason 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• Neurons have complex interactions 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• Gap between activation and prediction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en-US" altLang="zh-CN" dirty="0" smtClean="0"/>
              <a:t> Extraction - Formulation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• The critical neurons for a prediction: the neurons that highly contributed to the final prediction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Subset selection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– Keep the original prediction by selecting a minimized subset of neurons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Extend to a set of images 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37" y="3634581"/>
            <a:ext cx="4867275" cy="733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75" y="5383396"/>
            <a:ext cx="5791200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en-US" altLang="zh-CN" dirty="0" smtClean="0"/>
              <a:t> Extraction - Solution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• Directly solving: time-consuming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NP-complete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Quadratic approximation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Large search space due to the large number of neurons in a CNN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Divide-and-conquer-based search space reduction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An accurate approximation </a:t>
            </a:r>
            <a:r>
              <a:rPr lang="en-US" altLang="zh-CN" dirty="0" smtClean="0"/>
              <a:t>in </a:t>
            </a:r>
            <a:r>
              <a:rPr lang="en-US" altLang="zh-CN" dirty="0" smtClean="0">
                <a:solidFill>
                  <a:schemeClr val="accent1"/>
                </a:solidFill>
              </a:rPr>
              <a:t>smaller search space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86" y="5111188"/>
            <a:ext cx="564832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Datapath</a:t>
            </a:r>
            <a:r>
              <a:rPr lang="en-US" altLang="zh-CN" sz="4000" dirty="0" smtClean="0"/>
              <a:t> Extraction – Search Space Reduction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39338"/>
            <a:ext cx="9726637" cy="457903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Datapath</a:t>
            </a:r>
            <a:r>
              <a:rPr lang="en-US" altLang="zh-CN" sz="4000" dirty="0" smtClean="0"/>
              <a:t> Extraction – Quadratic Approximation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84" y="1690687"/>
            <a:ext cx="10402216" cy="468263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en-US" altLang="zh-CN" dirty="0" smtClean="0"/>
              <a:t> Visualization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133"/>
            <a:ext cx="10704373" cy="4935207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 and Machine Learning 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19188"/>
            <a:ext cx="3480581" cy="24299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Large model, but sparsely activated Single model to solve many tasks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3" y="1884046"/>
            <a:ext cx="10827876" cy="11123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27" y="3680496"/>
            <a:ext cx="5047673" cy="23686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Recent ML Systems Achieve Superhuman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AlphaGo</a:t>
            </a:r>
            <a:r>
              <a:rPr lang="en-US" altLang="zh-CN" dirty="0" smtClean="0"/>
              <a:t> beats Go human champ </a:t>
            </a:r>
            <a:endParaRPr lang="en-US" altLang="zh-CN" dirty="0" smtClean="0"/>
          </a:p>
          <a:p>
            <a:r>
              <a:rPr lang="en-US" altLang="zh-CN" dirty="0" smtClean="0"/>
              <a:t>Deep Net outperforms humans in image classification </a:t>
            </a:r>
            <a:endParaRPr lang="en-US" altLang="zh-CN" dirty="0" smtClean="0"/>
          </a:p>
          <a:p>
            <a:r>
              <a:rPr lang="en-US" altLang="zh-CN" dirty="0" smtClean="0"/>
              <a:t>Deep Net beats human at recognizing traffic signs </a:t>
            </a:r>
            <a:endParaRPr lang="en-US" altLang="zh-CN" dirty="0" smtClean="0"/>
          </a:p>
          <a:p>
            <a:r>
              <a:rPr lang="en-US" altLang="zh-CN" dirty="0" err="1" smtClean="0"/>
              <a:t>DeepStack</a:t>
            </a:r>
            <a:r>
              <a:rPr lang="en-US" altLang="zh-CN" dirty="0" smtClean="0"/>
              <a:t> beats professional poker players </a:t>
            </a:r>
            <a:endParaRPr lang="en-US" altLang="zh-CN" dirty="0" smtClean="0"/>
          </a:p>
          <a:p>
            <a:r>
              <a:rPr lang="en-US" altLang="zh-CN" dirty="0" smtClean="0"/>
              <a:t>Autonomous search-and-rescue drones outperform humans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Medical-ECG classification……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Analyzing the Training Processes of Deep Generative Models 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" y="2027562"/>
            <a:ext cx="7883769" cy="41338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59" y="2745658"/>
            <a:ext cx="3746841" cy="26976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a DGM is Hard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92597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• DGM often involves both deterministic functions and random variables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CNN: deterministic functions (e.g., convolution)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DGM involves a top-down generative process and a bottom-up Bayesian inference process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CNN: a bottom-up process: input at the bottom layer -&gt; high-level features -&gt; outputs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179" y="1825625"/>
            <a:ext cx="2657475" cy="3467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65191" y="5427662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Random variables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• Handle a large amount of time series data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Millions of activations/gradients/weights in a DGM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Identify the root cause of a failed training process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Errors may arise from multiple possible sources: abnormal training samples, inappropriate network structures, and lack of numerical stability in the library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Even when we can determine that the error is caused by the network structure, it is often difficult to locate the specific neurons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Solution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• A blue noise polyline sampling algorithm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Selects polyline samples the with blue-noise properties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Preserves outliers and reduce visual clutter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A credit assignment algorithm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Discloses how other neurons contribute to the output of the neuron of interest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/>
          <a:lstStyle/>
          <a:p>
            <a:r>
              <a:rPr lang="en-US" altLang="zh-CN" dirty="0" err="1" smtClean="0"/>
              <a:t>DGMTracker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• Better understand and diagnose the training process of a DGM</a:t>
            </a:r>
            <a:endParaRPr lang="zh-CN" altLang="en-US" sz="3200" dirty="0" smtClean="0"/>
          </a:p>
          <a:p>
            <a:r>
              <a:rPr lang="en-US" altLang="zh-CN" dirty="0" smtClean="0"/>
              <a:t>Case Study: Debugging a Failed Training Process of a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(VAE)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43" y="2927692"/>
            <a:ext cx="882967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" y="276683"/>
            <a:ext cx="11296283" cy="63492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3004"/>
            <a:ext cx="9656174" cy="433542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DGMTracker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13" y="1799040"/>
            <a:ext cx="9983174" cy="37295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RESEARCH GAPS AND OPPORTUNITIES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Injecting external human knowledge</a:t>
            </a:r>
            <a:endParaRPr lang="zh-CN" altLang="en-US"/>
          </a:p>
          <a:p>
            <a:r>
              <a:rPr lang="zh-CN" altLang="en-US"/>
              <a:t>Progressive visual analytics of deep learning</a:t>
            </a:r>
            <a:endParaRPr lang="zh-CN" altLang="en-US"/>
          </a:p>
          <a:p>
            <a:r>
              <a:rPr lang="zh-CN" altLang="en-US"/>
              <a:t> User-driven generative models</a:t>
            </a:r>
            <a:endParaRPr lang="zh-CN" altLang="en-US"/>
          </a:p>
          <a:p>
            <a:r>
              <a:rPr lang="zh-CN" altLang="en-US"/>
              <a:t>Improving the robustness of deep learning for secure artificial intelligence</a:t>
            </a:r>
            <a:endParaRPr lang="zh-CN" altLang="en-US"/>
          </a:p>
          <a:p>
            <a:r>
              <a:rPr lang="zh-CN" altLang="en-US"/>
              <a:t>Reducing the size of the required training set</a:t>
            </a:r>
            <a:endParaRPr lang="zh-CN" altLang="en-US"/>
          </a:p>
          <a:p>
            <a:r>
              <a:rPr lang="zh-CN" altLang="en-US"/>
              <a:t>Visual analytics for advanced deep learning architectures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Opportunities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• Human-in-the-loop visual analytics for practitioners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Existing deep learning models are data-driven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Combine human expert knowledge and deep learning techniques through interactive visualization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Progressive visual analytics of deep learning models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The training of many deep learning models is time-consuming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Progressive visual analytics techniques are needed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Learning as a Black Magic or Black 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Most machine learning processes are NP-processes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1" y="2406818"/>
            <a:ext cx="6324600" cy="2771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190" y="2746933"/>
            <a:ext cx="5008098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Opportunities (Cont’d)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• Improving the robustness of deep learning models for secure artificial intelligence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Deep learning models are generally vulnerable to adversarial perturbations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Incorporate human knowledge to improve the robustness of deep learning models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Reducing the size of the required training set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One-shot learning or zero-shot learning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Visual analytics for advanced deep learning architectures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– 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DenseNet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Explainable AI – What Are Trying To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4249" y="2303926"/>
            <a:ext cx="4277751" cy="4351338"/>
          </a:xfrm>
        </p:spPr>
        <p:txBody>
          <a:bodyPr/>
          <a:lstStyle/>
          <a:p>
            <a:r>
              <a:rPr lang="en-US" altLang="zh-CN" dirty="0" smtClean="0"/>
              <a:t>Why did you do that?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Why not something else?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When do you succeed?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When do you fail?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When can I trust you?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How do I correct an error?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2429680"/>
            <a:ext cx="7118253" cy="2958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Explainable AI – What Are Trying To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5271" y="2641552"/>
            <a:ext cx="4995203" cy="4351338"/>
          </a:xfrm>
        </p:spPr>
        <p:txBody>
          <a:bodyPr/>
          <a:lstStyle/>
          <a:p>
            <a:r>
              <a:rPr lang="en-US" altLang="zh-CN" dirty="0" smtClean="0"/>
              <a:t>I understand why </a:t>
            </a:r>
            <a:endParaRPr lang="en-US" altLang="zh-CN" dirty="0" smtClean="0"/>
          </a:p>
          <a:p>
            <a:r>
              <a:rPr lang="en-US" altLang="zh-CN" dirty="0" smtClean="0"/>
              <a:t> I know when you’ll succeed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I know when you’ll fail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I know when to trust you U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• I know why you erred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7" y="2487856"/>
            <a:ext cx="6788101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Explainable Artificial Intelligence (XAI)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9" y="1575118"/>
            <a:ext cx="9718880" cy="2102985"/>
          </a:xfrm>
        </p:spPr>
      </p:pic>
      <p:sp>
        <p:nvSpPr>
          <p:cNvPr id="5" name="矩形 4"/>
          <p:cNvSpPr/>
          <p:nvPr/>
        </p:nvSpPr>
        <p:spPr>
          <a:xfrm>
            <a:off x="1155603" y="4152832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Explainable Models 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Explanation Interface 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Psychology of Explanation</a:t>
            </a:r>
            <a:endParaRPr lang="zh-CN" altLang="en-US" sz="2800" dirty="0"/>
          </a:p>
        </p:txBody>
      </p:sp>
      <p:pic>
        <p:nvPicPr>
          <p:cNvPr id="3" name="图片 2" descr="QQ图片202005080727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15" y="3973830"/>
            <a:ext cx="4886325" cy="2324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7925" y="6297930"/>
            <a:ext cx="5095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OVERVIEW OF EXPLAINABLE DEEP LEARNING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sz="4000" dirty="0">
                <a:solidFill>
                  <a:srgbClr val="FF0000"/>
                </a:solidFill>
              </a:rPr>
              <a:t>Explainable Models 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develop a range of new or modified machine learning techniques to produce more explainable models </a:t>
            </a:r>
            <a:endParaRPr lang="en-US" altLang="zh-CN" sz="4000" dirty="0"/>
          </a:p>
          <a:p>
            <a:pPr marL="285750" indent="-285750">
              <a:lnSpc>
                <a:spcPct val="150000"/>
              </a:lnSpc>
            </a:pPr>
            <a:r>
              <a:rPr lang="en-US" altLang="zh-CN" sz="4000" dirty="0">
                <a:solidFill>
                  <a:srgbClr val="FF0000"/>
                </a:solidFill>
              </a:rPr>
              <a:t>Explanation Interface 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integrate state-of-the-art HCI with new principles, strategies, and techniques to generate effective explanations</a:t>
            </a:r>
            <a:endParaRPr lang="en-US" altLang="zh-CN" sz="4000" dirty="0"/>
          </a:p>
          <a:p>
            <a:pPr marL="285750" indent="-285750">
              <a:lnSpc>
                <a:spcPct val="150000"/>
              </a:lnSpc>
            </a:pPr>
            <a:r>
              <a:rPr lang="en-US" altLang="zh-CN" sz="4000" dirty="0">
                <a:solidFill>
                  <a:srgbClr val="FF0000"/>
                </a:solidFill>
              </a:rPr>
              <a:t>Psychology of </a:t>
            </a:r>
            <a:r>
              <a:rPr lang="en-US" altLang="zh-CN" sz="4000" dirty="0" smtClean="0">
                <a:solidFill>
                  <a:srgbClr val="FF0000"/>
                </a:solidFill>
              </a:rPr>
              <a:t>Explanation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summarize, extend, and apply current psychological theories of explanation to develop a computational theory</a:t>
            </a:r>
            <a:endParaRPr lang="zh-CN" altLang="en-US" sz="4000" dirty="0" smtClean="0"/>
          </a:p>
          <a:p>
            <a:pPr marL="285750" indent="-285750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Machine Learning 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7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Solution = Data + ML Expertise + Computation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Tasks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– Preprocess and clean the data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 Select and construct appropriate features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 Select an appropriate model family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 Optimize model </a:t>
            </a:r>
            <a:r>
              <a:rPr lang="en-US" altLang="zh-CN" dirty="0" err="1" smtClean="0"/>
              <a:t>hyperparameters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 </a:t>
            </a:r>
            <a:r>
              <a:rPr lang="en-US" altLang="zh-CN" dirty="0" err="1" smtClean="0"/>
              <a:t>Postprocess</a:t>
            </a:r>
            <a:r>
              <a:rPr lang="en-US" altLang="zh-CN" dirty="0" smtClean="0"/>
              <a:t> machine learning models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 Critically analyze the results obtained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53" y="2376415"/>
            <a:ext cx="87153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>
            <a:normAutofit/>
          </a:bodyPr>
          <a:p>
            <a:r>
              <a:rPr lang="en-US" altLang="zh-CN"/>
              <a:t>CNNVIS</a:t>
            </a:r>
            <a:endParaRPr lang="en-US" altLang="zh-CN"/>
          </a:p>
        </p:txBody>
      </p:sp>
      <p:pic>
        <p:nvPicPr>
          <p:cNvPr id="4" name="内容占位符 3" descr="QQ图片20200508075620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05" y="1443355"/>
            <a:ext cx="7346950" cy="4387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2855" y="2152650"/>
            <a:ext cx="4445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Figure 3. Overview of CNNVis [8]. The system employs a DAG to visually illustrate the inner workings of a CNN training process. It also performs biclustering to visualize the strength of interactions between filters of adjacent layers, along with their most activated images.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91134668"/>
  <p:tag name="KSO_WM_UNIT_PLACING_PICTURE_USER_VIEWPORT" val="{&quot;height&quot;:4470,&quot;width&quot;:7485}"/>
</p:tagLst>
</file>

<file path=ppt/tags/tag2.xml><?xml version="1.0" encoding="utf-8"?>
<p:tagLst xmlns:p="http://schemas.openxmlformats.org/presentationml/2006/main">
  <p:tag name="KSO_WM_UNIT_PLACING_PICTURE_USER_VIEWPORT" val="{&quot;height&quot;:4260,&quot;width&quot;:775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6309</Words>
  <Application>WPS 演示</Application>
  <PresentationFormat>宽屏</PresentationFormat>
  <Paragraphs>194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Visual Analytics for Explainable Machine Learning</vt:lpstr>
      <vt:lpstr>Recent ML Systems Achieve Superhuman Performance</vt:lpstr>
      <vt:lpstr>Machine Learning as a Black Magic or Black Box</vt:lpstr>
      <vt:lpstr>Explainable AI – What Are Trying To Do?</vt:lpstr>
      <vt:lpstr>Explainable AI – What Are Trying To Do?</vt:lpstr>
      <vt:lpstr>Explainable Artificial Intelligence (XAI)</vt:lpstr>
      <vt:lpstr>PowerPoint 演示文稿</vt:lpstr>
      <vt:lpstr>Machine Learning Pipeline</vt:lpstr>
      <vt:lpstr>PowerPoint 演示文稿</vt:lpstr>
      <vt:lpstr>PowerPoint 演示文稿</vt:lpstr>
      <vt:lpstr>Data is the King of Machine Learning!</vt:lpstr>
      <vt:lpstr>Technical Challenges </vt:lpstr>
      <vt:lpstr>Datapath Extraction - Motivation </vt:lpstr>
      <vt:lpstr>Datapath Extraction - Formulation </vt:lpstr>
      <vt:lpstr>Datapath Extraction - Solution </vt:lpstr>
      <vt:lpstr>Datapath Extraction – Search Space Reduction</vt:lpstr>
      <vt:lpstr>Datapath Extraction – Quadratic Approximation</vt:lpstr>
      <vt:lpstr>Datapath Visualization</vt:lpstr>
      <vt:lpstr>Visualization and Machine Learning pipeline</vt:lpstr>
      <vt:lpstr>Analyzing the Training Processes of Deep Generative Models </vt:lpstr>
      <vt:lpstr>Training a DGM is Hard </vt:lpstr>
      <vt:lpstr>Challenges</vt:lpstr>
      <vt:lpstr>Our Solution </vt:lpstr>
      <vt:lpstr>DGMTracker</vt:lpstr>
      <vt:lpstr>PowerPoint 演示文稿</vt:lpstr>
      <vt:lpstr>Solution</vt:lpstr>
      <vt:lpstr>DGMTracker</vt:lpstr>
      <vt:lpstr>PowerPoint 演示文稿</vt:lpstr>
      <vt:lpstr>Research Opportunities </vt:lpstr>
      <vt:lpstr>Research Opportunities (Cont’d)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for Explainable Machine Learning</dc:title>
  <dc:creator>lenovo</dc:creator>
  <cp:lastModifiedBy>lenovo</cp:lastModifiedBy>
  <cp:revision>11</cp:revision>
  <dcterms:created xsi:type="dcterms:W3CDTF">2020-05-07T17:18:00Z</dcterms:created>
  <dcterms:modified xsi:type="dcterms:W3CDTF">2020-05-08T00:07:16Z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