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sldIdLst>
    <p:sldId id="256" r:id="rId2"/>
    <p:sldId id="257" r:id="rId3"/>
    <p:sldId id="283" r:id="rId4"/>
    <p:sldId id="285" r:id="rId5"/>
    <p:sldId id="259" r:id="rId6"/>
    <p:sldId id="260" r:id="rId7"/>
    <p:sldId id="290" r:id="rId8"/>
    <p:sldId id="261" r:id="rId9"/>
    <p:sldId id="287" r:id="rId10"/>
    <p:sldId id="284" r:id="rId11"/>
    <p:sldId id="269" r:id="rId12"/>
    <p:sldId id="268" r:id="rId13"/>
    <p:sldId id="267" r:id="rId14"/>
    <p:sldId id="266" r:id="rId15"/>
    <p:sldId id="288" r:id="rId16"/>
    <p:sldId id="265" r:id="rId17"/>
    <p:sldId id="279" r:id="rId18"/>
    <p:sldId id="271" r:id="rId19"/>
    <p:sldId id="270" r:id="rId20"/>
    <p:sldId id="280" r:id="rId21"/>
    <p:sldId id="273" r:id="rId22"/>
    <p:sldId id="281" r:id="rId23"/>
    <p:sldId id="278" r:id="rId24"/>
    <p:sldId id="282" r:id="rId25"/>
    <p:sldId id="277" r:id="rId26"/>
    <p:sldId id="276" r:id="rId27"/>
    <p:sldId id="274" r:id="rId28"/>
    <p:sldId id="275" r:id="rId29"/>
    <p:sldId id="289" r:id="rId30"/>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106" d="100"/>
          <a:sy n="106" d="100"/>
        </p:scale>
        <p:origin x="114" y="210"/>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3/31/2020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t>3/31/2020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3/31/2020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3/31/2020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3/31/2020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arxiv.org/pdf/1703.04730.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 altLang="en-US" dirty="0" smtClean="0"/>
              <a:t>A</a:t>
            </a:r>
            <a:r>
              <a:rPr lang="en-US" altLang="zh-CN" dirty="0" smtClean="0"/>
              <a:t>c</a:t>
            </a:r>
            <a:r>
              <a:rPr lang="" altLang="en-US" dirty="0" smtClean="0"/>
              <a:t>tive </a:t>
            </a:r>
            <a:r>
              <a:rPr lang="" altLang="en-US" dirty="0"/>
              <a:t>learning</a:t>
            </a:r>
          </a:p>
        </p:txBody>
      </p:sp>
      <p:sp>
        <p:nvSpPr>
          <p:cNvPr id="3" name="Subtitle 2"/>
          <p:cNvSpPr>
            <a:spLocks noGrp="1"/>
          </p:cNvSpPr>
          <p:nvPr>
            <p:ph type="subTitle" idx="1"/>
          </p:nvPr>
        </p:nvSpPr>
        <p:spPr/>
        <p:txBody>
          <a:bodyPr/>
          <a:lstStyle/>
          <a:p>
            <a:endParaRPr lang=""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92895"/>
          </a:xfrm>
        </p:spPr>
        <p:txBody>
          <a:bodyPr/>
          <a:lstStyle/>
          <a:p>
            <a:r>
              <a:rPr lang="en-US" altLang="zh-CN" dirty="0" smtClean="0"/>
              <a:t>2 </a:t>
            </a:r>
            <a:r>
              <a:rPr lang="en-US" altLang="zh-CN" dirty="0" err="1" smtClean="0"/>
              <a:t>Seanarios</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371" y="1253101"/>
            <a:ext cx="6923206" cy="3467477"/>
          </a:xfrm>
        </p:spPr>
      </p:pic>
      <p:sp>
        <p:nvSpPr>
          <p:cNvPr id="5" name="矩形 4"/>
          <p:cNvSpPr/>
          <p:nvPr/>
        </p:nvSpPr>
        <p:spPr>
          <a:xfrm>
            <a:off x="7170600" y="1531194"/>
            <a:ext cx="4327301" cy="3016210"/>
          </a:xfrm>
          <a:prstGeom prst="rect">
            <a:avLst/>
          </a:prstGeom>
        </p:spPr>
        <p:txBody>
          <a:bodyPr wrap="square">
            <a:spAutoFit/>
          </a:bodyPr>
          <a:lstStyle/>
          <a:p>
            <a:r>
              <a:rPr lang="en-US" altLang="zh-CN" sz="2000" dirty="0"/>
              <a:t>There are several different problem scenarios in which the learner may be able to ask queries. The three main settings that have been considered in the literature are </a:t>
            </a:r>
            <a:r>
              <a:rPr lang="en-US" altLang="zh-CN" sz="2000" dirty="0" smtClean="0"/>
              <a:t>:</a:t>
            </a:r>
          </a:p>
          <a:p>
            <a:pPr marL="400050" indent="-400050">
              <a:lnSpc>
                <a:spcPct val="150000"/>
              </a:lnSpc>
              <a:buAutoNum type="romanLcParenBoth"/>
            </a:pPr>
            <a:r>
              <a:rPr lang="en-US" altLang="zh-CN" sz="2000" dirty="0" smtClean="0"/>
              <a:t>membership </a:t>
            </a:r>
            <a:r>
              <a:rPr lang="en-US" altLang="zh-CN" sz="2000" dirty="0"/>
              <a:t>query synthesis, </a:t>
            </a:r>
            <a:endParaRPr lang="en-US" altLang="zh-CN" sz="2000" dirty="0" smtClean="0"/>
          </a:p>
          <a:p>
            <a:pPr>
              <a:lnSpc>
                <a:spcPct val="150000"/>
              </a:lnSpc>
            </a:pPr>
            <a:r>
              <a:rPr lang="en-US" altLang="zh-CN" sz="2000" dirty="0" smtClean="0"/>
              <a:t>(</a:t>
            </a:r>
            <a:r>
              <a:rPr lang="en-US" altLang="zh-CN" sz="2000" dirty="0"/>
              <a:t>ii) stream-based selective sampling, </a:t>
            </a:r>
            <a:endParaRPr lang="en-US" altLang="zh-CN" sz="2000" dirty="0" smtClean="0"/>
          </a:p>
          <a:p>
            <a:pPr>
              <a:lnSpc>
                <a:spcPct val="150000"/>
              </a:lnSpc>
            </a:pPr>
            <a:r>
              <a:rPr lang="en-US" altLang="zh-CN" sz="2000" dirty="0" smtClean="0"/>
              <a:t>(</a:t>
            </a:r>
            <a:r>
              <a:rPr lang="en-US" altLang="zh-CN" sz="2000" dirty="0"/>
              <a:t>iii) pool-based sampling</a:t>
            </a:r>
            <a:endParaRPr lang="zh-CN" altLang="en-US" sz="2000" dirty="0"/>
          </a:p>
        </p:txBody>
      </p:sp>
      <p:sp>
        <p:nvSpPr>
          <p:cNvPr id="6" name="矩形 5"/>
          <p:cNvSpPr/>
          <p:nvPr/>
        </p:nvSpPr>
        <p:spPr>
          <a:xfrm>
            <a:off x="751437" y="4924984"/>
            <a:ext cx="10348111" cy="1615827"/>
          </a:xfrm>
          <a:prstGeom prst="rect">
            <a:avLst/>
          </a:prstGeom>
        </p:spPr>
        <p:txBody>
          <a:bodyPr wrap="square">
            <a:spAutoFit/>
          </a:bodyPr>
          <a:lstStyle/>
          <a:p>
            <a:pPr>
              <a:lnSpc>
                <a:spcPct val="150000"/>
              </a:lnSpc>
            </a:pPr>
            <a:r>
              <a:rPr lang="zh-CN" altLang="en-US" sz="1600" dirty="0">
                <a:solidFill>
                  <a:srgbClr val="FF0000"/>
                </a:solidFill>
              </a:rPr>
              <a:t>Membership Query Synthesis</a:t>
            </a:r>
            <a:r>
              <a:rPr lang="zh-CN" altLang="en-US" sz="1600" dirty="0"/>
              <a:t>:learner 有一定控制力，向标注者提问，算法通过提问的方式确定某些样例的标记和学习位置概念。缺点是所有未标记样例都要交给标注者标记</a:t>
            </a:r>
            <a:r>
              <a:rPr lang="zh-CN" altLang="en-US" sz="1600" dirty="0" smtClean="0"/>
              <a:t>。</a:t>
            </a:r>
            <a:endParaRPr lang="en-US" altLang="zh-CN" sz="1600" dirty="0" smtClean="0"/>
          </a:p>
          <a:p>
            <a:pPr>
              <a:lnSpc>
                <a:spcPct val="150000"/>
              </a:lnSpc>
            </a:pPr>
            <a:r>
              <a:rPr lang="zh-CN" altLang="en-US" sz="1600" dirty="0" smtClean="0">
                <a:solidFill>
                  <a:srgbClr val="FF0000"/>
                </a:solidFill>
              </a:rPr>
              <a:t>Steam</a:t>
            </a:r>
            <a:r>
              <a:rPr lang="zh-CN" altLang="en-US" sz="1600" dirty="0">
                <a:solidFill>
                  <a:srgbClr val="FF0000"/>
                </a:solidFill>
              </a:rPr>
              <a:t>-based</a:t>
            </a:r>
            <a:r>
              <a:rPr lang="zh-CN" altLang="en-US" sz="1600" dirty="0"/>
              <a:t>:按照时间顺序，依次进行标记，设定信息含量阈值，缺点是无法得到样本分布</a:t>
            </a:r>
            <a:r>
              <a:rPr lang="zh-CN" altLang="en-US" sz="1600" dirty="0" smtClean="0"/>
              <a:t>。</a:t>
            </a:r>
            <a:endParaRPr lang="en-US" altLang="zh-CN" sz="1600" dirty="0" smtClean="0"/>
          </a:p>
          <a:p>
            <a:pPr>
              <a:lnSpc>
                <a:spcPct val="150000"/>
              </a:lnSpc>
            </a:pPr>
            <a:r>
              <a:rPr lang="zh-CN" altLang="en-US" sz="1600" dirty="0" smtClean="0">
                <a:solidFill>
                  <a:srgbClr val="FF0000"/>
                </a:solidFill>
              </a:rPr>
              <a:t>Pool</a:t>
            </a:r>
            <a:r>
              <a:rPr lang="zh-CN" altLang="en-US" sz="1600" dirty="0">
                <a:solidFill>
                  <a:srgbClr val="FF0000"/>
                </a:solidFill>
              </a:rPr>
              <a:t>-based</a:t>
            </a:r>
            <a:r>
              <a:rPr lang="zh-CN" altLang="en-US" sz="1600" dirty="0"/>
              <a:t>:pool中，可将信息量和样本分布联系</a:t>
            </a:r>
            <a:r>
              <a:rPr lang="zh-CN" altLang="en-US" sz="1600" dirty="0" smtClean="0"/>
              <a:t>起来</a:t>
            </a:r>
            <a:endParaRPr lang="zh-CN" altLang="en-US" sz="1600" dirty="0"/>
          </a:p>
        </p:txBody>
      </p:sp>
    </p:spTree>
    <p:extLst>
      <p:ext uri="{BB962C8B-B14F-4D97-AF65-F5344CB8AC3E}">
        <p14:creationId xmlns:p14="http://schemas.microsoft.com/office/powerpoint/2010/main" val="1427082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Membership </a:t>
            </a:r>
            <a:r>
              <a:rPr lang="en-US" altLang="zh-CN" dirty="0"/>
              <a:t>query synthesis</a:t>
            </a:r>
            <a:endParaRPr lang="zh-CN" altLang="en-US" dirty="0"/>
          </a:p>
        </p:txBody>
      </p:sp>
      <p:sp>
        <p:nvSpPr>
          <p:cNvPr id="3" name="内容占位符 2"/>
          <p:cNvSpPr>
            <a:spLocks noGrp="1"/>
          </p:cNvSpPr>
          <p:nvPr>
            <p:ph idx="1"/>
          </p:nvPr>
        </p:nvSpPr>
        <p:spPr/>
        <p:txBody>
          <a:bodyPr>
            <a:normAutofit/>
          </a:bodyPr>
          <a:lstStyle/>
          <a:p>
            <a:r>
              <a:rPr lang="en-US" altLang="zh-CN" dirty="0"/>
              <a:t>Learner requests labels for any </a:t>
            </a:r>
            <a:r>
              <a:rPr lang="en-US" altLang="zh-CN" dirty="0" err="1"/>
              <a:t>unlabelled</a:t>
            </a:r>
            <a:r>
              <a:rPr lang="en-US" altLang="zh-CN" dirty="0"/>
              <a:t> instance </a:t>
            </a:r>
            <a:endParaRPr lang="en-US" altLang="zh-CN" dirty="0" smtClean="0"/>
          </a:p>
          <a:p>
            <a:pPr marL="0" indent="0">
              <a:buNone/>
            </a:pPr>
            <a:r>
              <a:rPr lang="zh-CN" altLang="en-US" dirty="0"/>
              <a:t>（学习器要求为任何未标记的实例添加标签）</a:t>
            </a:r>
            <a:endParaRPr lang="en-US" altLang="zh-CN" dirty="0" smtClean="0"/>
          </a:p>
          <a:p>
            <a:r>
              <a:rPr lang="en-US" altLang="zh-CN" dirty="0" smtClean="0"/>
              <a:t>Assuming </a:t>
            </a:r>
            <a:r>
              <a:rPr lang="en-US" altLang="zh-CN" dirty="0"/>
              <a:t>generated queries are de </a:t>
            </a:r>
            <a:r>
              <a:rPr lang="en-US" altLang="zh-CN" dirty="0" smtClean="0"/>
              <a:t>novo</a:t>
            </a:r>
          </a:p>
          <a:p>
            <a:pPr marL="0" indent="0">
              <a:buNone/>
            </a:pPr>
            <a:r>
              <a:rPr lang="zh-CN" altLang="en-US" dirty="0" smtClean="0"/>
              <a:t>（</a:t>
            </a:r>
            <a:r>
              <a:rPr lang="zh-CN" altLang="en-US" dirty="0"/>
              <a:t>假设生成的查询是从头开始</a:t>
            </a:r>
            <a:r>
              <a:rPr lang="zh-CN" altLang="en-US" dirty="0" smtClean="0"/>
              <a:t>的）</a:t>
            </a:r>
            <a:endParaRPr lang="en-US" altLang="zh-CN" dirty="0" smtClean="0"/>
          </a:p>
          <a:p>
            <a:pPr marL="0" indent="0">
              <a:buNone/>
            </a:pPr>
            <a:endParaRPr lang="en-US" altLang="zh-CN" dirty="0" smtClean="0"/>
          </a:p>
          <a:p>
            <a:r>
              <a:rPr lang="en-US" altLang="zh-CN" dirty="0"/>
              <a:t>Query synthesis can be awkward for human annotators </a:t>
            </a:r>
            <a:endParaRPr lang="en-US" altLang="zh-CN" dirty="0" smtClean="0"/>
          </a:p>
          <a:p>
            <a:r>
              <a:rPr lang="en-US" altLang="zh-CN" dirty="0" smtClean="0"/>
              <a:t>Examples</a:t>
            </a:r>
            <a:r>
              <a:rPr lang="en-US" altLang="zh-CN" dirty="0"/>
              <a:t>: Image annotation and NLP </a:t>
            </a:r>
            <a:endParaRPr lang="en-US" altLang="zh-CN" dirty="0" smtClean="0"/>
          </a:p>
          <a:p>
            <a:r>
              <a:rPr lang="en-US" altLang="zh-CN" dirty="0" smtClean="0"/>
              <a:t>Works </a:t>
            </a:r>
            <a:r>
              <a:rPr lang="en-US" altLang="zh-CN" dirty="0"/>
              <a:t>better when annotators are </a:t>
            </a:r>
            <a:r>
              <a:rPr lang="en-US" altLang="zh-CN" dirty="0" smtClean="0"/>
              <a:t>non-humans</a:t>
            </a:r>
            <a:endParaRPr lang="zh-CN" altLang="en-US" dirty="0"/>
          </a:p>
        </p:txBody>
      </p:sp>
    </p:spTree>
    <p:extLst>
      <p:ext uri="{BB962C8B-B14F-4D97-AF65-F5344CB8AC3E}">
        <p14:creationId xmlns:p14="http://schemas.microsoft.com/office/powerpoint/2010/main" val="3641004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Stream-based </a:t>
            </a:r>
            <a:r>
              <a:rPr lang="en-US" altLang="zh-CN" dirty="0"/>
              <a:t>selective sampling</a:t>
            </a:r>
            <a:endParaRPr lang="zh-CN" altLang="en-US" dirty="0"/>
          </a:p>
        </p:txBody>
      </p:sp>
      <p:sp>
        <p:nvSpPr>
          <p:cNvPr id="3" name="内容占位符 2"/>
          <p:cNvSpPr>
            <a:spLocks noGrp="1"/>
          </p:cNvSpPr>
          <p:nvPr>
            <p:ph idx="1"/>
          </p:nvPr>
        </p:nvSpPr>
        <p:spPr/>
        <p:txBody>
          <a:bodyPr>
            <a:normAutofit/>
          </a:bodyPr>
          <a:lstStyle/>
          <a:p>
            <a:r>
              <a:rPr lang="en-US" altLang="zh-CN" dirty="0"/>
              <a:t>Assumption: </a:t>
            </a:r>
            <a:r>
              <a:rPr lang="en-US" altLang="zh-CN" dirty="0" err="1"/>
              <a:t>Unlabelled</a:t>
            </a:r>
            <a:r>
              <a:rPr lang="en-US" altLang="zh-CN" dirty="0"/>
              <a:t> instance comes at no or minimal cost </a:t>
            </a:r>
            <a:endParaRPr lang="en-US" altLang="zh-CN" dirty="0" smtClean="0"/>
          </a:p>
          <a:p>
            <a:pPr marL="0" indent="0">
              <a:buNone/>
            </a:pPr>
            <a:r>
              <a:rPr lang="zh-CN" altLang="en-US" sz="2400" dirty="0"/>
              <a:t>（假设：未标记的实例没有成本或成本</a:t>
            </a:r>
            <a:r>
              <a:rPr lang="zh-CN" altLang="en-US" sz="2400" dirty="0" smtClean="0"/>
              <a:t>最低）</a:t>
            </a:r>
            <a:endParaRPr lang="en-US" altLang="zh-CN" sz="2400" dirty="0" smtClean="0"/>
          </a:p>
          <a:p>
            <a:r>
              <a:rPr lang="en-US" altLang="zh-CN" dirty="0" smtClean="0"/>
              <a:t>Sample </a:t>
            </a:r>
            <a:r>
              <a:rPr lang="en-US" altLang="zh-CN" dirty="0"/>
              <a:t>first, then learner decided whether to ask for label or </a:t>
            </a:r>
            <a:r>
              <a:rPr lang="en-US" altLang="zh-CN" dirty="0" smtClean="0"/>
              <a:t>not</a:t>
            </a:r>
          </a:p>
          <a:p>
            <a:pPr marL="0" indent="0">
              <a:buNone/>
            </a:pPr>
            <a:r>
              <a:rPr lang="zh-CN" altLang="en-US" sz="2400" dirty="0"/>
              <a:t>（先取样，然后学习者决定是否要</a:t>
            </a:r>
            <a:r>
              <a:rPr lang="zh-CN" altLang="en-US" sz="2400" dirty="0" smtClean="0"/>
              <a:t>标签）</a:t>
            </a:r>
            <a:endParaRPr lang="en-US" altLang="zh-CN" sz="2400" dirty="0"/>
          </a:p>
          <a:p>
            <a:r>
              <a:rPr lang="en-US" altLang="zh-CN" dirty="0"/>
              <a:t>Uniform distribution: Similar to membership query synthesis </a:t>
            </a:r>
            <a:endParaRPr lang="en-US" altLang="zh-CN" dirty="0" smtClean="0"/>
          </a:p>
          <a:p>
            <a:pPr marL="0" indent="0">
              <a:buNone/>
            </a:pPr>
            <a:r>
              <a:rPr lang="zh-CN" altLang="en-US" sz="2400" dirty="0" smtClean="0"/>
              <a:t>（</a:t>
            </a:r>
            <a:r>
              <a:rPr lang="zh-CN" altLang="en-US" sz="2400" dirty="0"/>
              <a:t>均匀分布：类似于成员查询</a:t>
            </a:r>
            <a:r>
              <a:rPr lang="zh-CN" altLang="en-US" sz="2400" dirty="0" smtClean="0"/>
              <a:t>合成）</a:t>
            </a:r>
            <a:endParaRPr lang="en-US" altLang="zh-CN" sz="2400" dirty="0" smtClean="0"/>
          </a:p>
          <a:p>
            <a:r>
              <a:rPr lang="en-US" altLang="zh-CN" dirty="0" smtClean="0"/>
              <a:t>Non </a:t>
            </a:r>
            <a:r>
              <a:rPr lang="en-US" altLang="zh-CN" dirty="0"/>
              <a:t>uniform or unknown distribution: Still sensible </a:t>
            </a:r>
            <a:r>
              <a:rPr lang="en-US" altLang="zh-CN" dirty="0" smtClean="0"/>
              <a:t>queries</a:t>
            </a:r>
          </a:p>
          <a:p>
            <a:pPr marL="0" indent="0">
              <a:buNone/>
            </a:pPr>
            <a:r>
              <a:rPr lang="zh-CN" altLang="en-US" sz="2400" dirty="0" smtClean="0"/>
              <a:t>（非</a:t>
            </a:r>
            <a:r>
              <a:rPr lang="zh-CN" altLang="en-US" sz="2400" dirty="0"/>
              <a:t>均匀</a:t>
            </a:r>
            <a:r>
              <a:rPr lang="zh-CN" altLang="en-US" sz="2400" dirty="0" smtClean="0"/>
              <a:t>或</a:t>
            </a:r>
            <a:r>
              <a:rPr lang="zh-CN" altLang="en-US" sz="2400" dirty="0"/>
              <a:t>未知分布：仍然合理的</a:t>
            </a:r>
            <a:r>
              <a:rPr lang="zh-CN" altLang="en-US" sz="2400" dirty="0" smtClean="0"/>
              <a:t>查询）</a:t>
            </a:r>
            <a:endParaRPr lang="zh-CN" altLang="en-US" sz="2400" dirty="0"/>
          </a:p>
        </p:txBody>
      </p:sp>
    </p:spTree>
    <p:extLst>
      <p:ext uri="{BB962C8B-B14F-4D97-AF65-F5344CB8AC3E}">
        <p14:creationId xmlns:p14="http://schemas.microsoft.com/office/powerpoint/2010/main" val="3246981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Selective sampling </a:t>
            </a:r>
            <a:r>
              <a:rPr lang="en-US" altLang="zh-CN" dirty="0" smtClean="0"/>
              <a:t/>
            </a:r>
            <a:br>
              <a:rPr lang="en-US" altLang="zh-CN" dirty="0" smtClean="0"/>
            </a:br>
            <a:r>
              <a:rPr lang="en-US" altLang="zh-CN" sz="2800" dirty="0" smtClean="0"/>
              <a:t>What </a:t>
            </a:r>
            <a:r>
              <a:rPr lang="en-US" altLang="zh-CN" sz="2800" dirty="0"/>
              <a:t>to query? </a:t>
            </a:r>
            <a:endParaRPr lang="zh-CN" altLang="en-US" sz="2800" dirty="0"/>
          </a:p>
        </p:txBody>
      </p:sp>
      <p:sp>
        <p:nvSpPr>
          <p:cNvPr id="3" name="内容占位符 2"/>
          <p:cNvSpPr>
            <a:spLocks noGrp="1"/>
          </p:cNvSpPr>
          <p:nvPr>
            <p:ph idx="1"/>
          </p:nvPr>
        </p:nvSpPr>
        <p:spPr/>
        <p:txBody>
          <a:bodyPr/>
          <a:lstStyle/>
          <a:p>
            <a:r>
              <a:rPr lang="en-US" altLang="zh-CN" dirty="0"/>
              <a:t>Use some informative measure, such that more informative instances are more likely to be queried </a:t>
            </a:r>
            <a:endParaRPr lang="en-US" altLang="zh-CN" dirty="0" smtClean="0"/>
          </a:p>
          <a:p>
            <a:pPr marL="0" indent="0">
              <a:buNone/>
            </a:pPr>
            <a:r>
              <a:rPr lang="zh-CN" altLang="en-US" sz="2400" dirty="0" smtClean="0"/>
              <a:t>（</a:t>
            </a:r>
            <a:r>
              <a:rPr lang="zh-CN" altLang="en-US" sz="2400" dirty="0"/>
              <a:t>使用一些信息性度量，以便更容易查询信息性更强的</a:t>
            </a:r>
            <a:r>
              <a:rPr lang="zh-CN" altLang="en-US" sz="2400" dirty="0" smtClean="0"/>
              <a:t>实例）</a:t>
            </a:r>
            <a:endParaRPr lang="en-US" altLang="zh-CN" sz="2400" dirty="0" smtClean="0"/>
          </a:p>
          <a:p>
            <a:pPr marL="0" indent="0">
              <a:buNone/>
            </a:pPr>
            <a:endParaRPr lang="en-US" altLang="zh-CN" sz="2400" dirty="0" smtClean="0"/>
          </a:p>
          <a:p>
            <a:r>
              <a:rPr lang="en-US" altLang="zh-CN" dirty="0" smtClean="0"/>
              <a:t>Region </a:t>
            </a:r>
            <a:r>
              <a:rPr lang="en-US" altLang="zh-CN" dirty="0"/>
              <a:t>of uncertainty: Only query instances that fall within </a:t>
            </a:r>
            <a:r>
              <a:rPr lang="en-US" altLang="zh-CN" dirty="0" smtClean="0"/>
              <a:t>it</a:t>
            </a:r>
          </a:p>
          <a:p>
            <a:pPr marL="0" indent="0">
              <a:buNone/>
            </a:pPr>
            <a:r>
              <a:rPr lang="zh-CN" altLang="en-US" sz="2400" dirty="0" smtClean="0"/>
              <a:t>（</a:t>
            </a:r>
            <a:r>
              <a:rPr lang="zh-CN" altLang="en-US" sz="2400" dirty="0"/>
              <a:t>不确定区域：仅查询属于不确定区域的</a:t>
            </a:r>
            <a:r>
              <a:rPr lang="zh-CN" altLang="en-US" sz="2400" dirty="0" smtClean="0"/>
              <a:t>实例）</a:t>
            </a:r>
            <a:endParaRPr lang="en-US" altLang="zh-CN" sz="2400" dirty="0"/>
          </a:p>
          <a:p>
            <a:endParaRPr lang="zh-CN" altLang="en-US" dirty="0"/>
          </a:p>
        </p:txBody>
      </p:sp>
    </p:spTree>
    <p:extLst>
      <p:ext uri="{BB962C8B-B14F-4D97-AF65-F5344CB8AC3E}">
        <p14:creationId xmlns:p14="http://schemas.microsoft.com/office/powerpoint/2010/main" val="420641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Pool </a:t>
            </a:r>
            <a:r>
              <a:rPr lang="en-US" altLang="zh-CN" dirty="0"/>
              <a:t>based sampling</a:t>
            </a:r>
            <a:endParaRPr lang="zh-CN" altLang="en-US" dirty="0"/>
          </a:p>
        </p:txBody>
      </p:sp>
      <p:sp>
        <p:nvSpPr>
          <p:cNvPr id="3" name="内容占位符 2"/>
          <p:cNvSpPr>
            <a:spLocks noGrp="1"/>
          </p:cNvSpPr>
          <p:nvPr>
            <p:ph idx="1"/>
          </p:nvPr>
        </p:nvSpPr>
        <p:spPr>
          <a:xfrm>
            <a:off x="838200" y="1535502"/>
            <a:ext cx="10515600" cy="4641461"/>
          </a:xfrm>
        </p:spPr>
        <p:txBody>
          <a:bodyPr>
            <a:normAutofit/>
          </a:bodyPr>
          <a:lstStyle/>
          <a:p>
            <a:r>
              <a:rPr lang="en-US" altLang="zh-CN" dirty="0"/>
              <a:t>Assumption: Large amount of </a:t>
            </a:r>
            <a:r>
              <a:rPr lang="en-US" altLang="zh-CN" dirty="0" err="1"/>
              <a:t>unlabelled</a:t>
            </a:r>
            <a:r>
              <a:rPr lang="en-US" altLang="zh-CN" dirty="0"/>
              <a:t> instances are </a:t>
            </a:r>
            <a:r>
              <a:rPr lang="en-US" altLang="zh-CN" dirty="0" smtClean="0"/>
              <a:t>available</a:t>
            </a:r>
          </a:p>
          <a:p>
            <a:pPr marL="0" indent="0">
              <a:buNone/>
            </a:pPr>
            <a:r>
              <a:rPr lang="zh-CN" altLang="en-US" sz="2400" dirty="0"/>
              <a:t>（假设：有大量未标记的实例</a:t>
            </a:r>
            <a:r>
              <a:rPr lang="zh-CN" altLang="en-US" sz="2400" dirty="0" smtClean="0"/>
              <a:t>可用）</a:t>
            </a:r>
            <a:endParaRPr lang="en-US" altLang="zh-CN" sz="2400" dirty="0" smtClean="0"/>
          </a:p>
          <a:p>
            <a:r>
              <a:rPr lang="en-US" altLang="zh-CN" dirty="0" smtClean="0"/>
              <a:t>Assuming </a:t>
            </a:r>
            <a:r>
              <a:rPr lang="en-US" altLang="zh-CN" dirty="0"/>
              <a:t>a closed pool, queries are drawn from </a:t>
            </a:r>
            <a:r>
              <a:rPr lang="en-US" altLang="zh-CN" dirty="0" smtClean="0"/>
              <a:t>it</a:t>
            </a:r>
          </a:p>
          <a:p>
            <a:pPr marL="0" indent="0">
              <a:buNone/>
            </a:pPr>
            <a:r>
              <a:rPr lang="zh-CN" altLang="en-US" sz="2400" dirty="0"/>
              <a:t>（假设一个封闭的池，则从中提取</a:t>
            </a:r>
            <a:r>
              <a:rPr lang="zh-CN" altLang="en-US" sz="2400" dirty="0" smtClean="0"/>
              <a:t>查询）</a:t>
            </a:r>
            <a:endParaRPr lang="en-US" altLang="zh-CN" sz="2400" dirty="0" smtClean="0"/>
          </a:p>
          <a:p>
            <a:pPr marL="0" indent="0">
              <a:buNone/>
            </a:pPr>
            <a:endParaRPr lang="en-US" altLang="zh-CN" sz="2400" dirty="0"/>
          </a:p>
          <a:p>
            <a:r>
              <a:rPr lang="en-US" altLang="zh-CN" dirty="0"/>
              <a:t>Instances are queried in a greedy fashion </a:t>
            </a:r>
            <a:endParaRPr lang="en-US" altLang="zh-CN" dirty="0" smtClean="0"/>
          </a:p>
          <a:p>
            <a:pPr marL="0" indent="0">
              <a:buNone/>
            </a:pPr>
            <a:r>
              <a:rPr lang="zh-CN" altLang="en-US" sz="2400" dirty="0" smtClean="0"/>
              <a:t>（</a:t>
            </a:r>
            <a:r>
              <a:rPr lang="zh-CN" altLang="en-US" sz="2400" dirty="0"/>
              <a:t>以贪婪的方式查询</a:t>
            </a:r>
            <a:r>
              <a:rPr lang="zh-CN" altLang="en-US" sz="2400" dirty="0" smtClean="0"/>
              <a:t>实例）</a:t>
            </a:r>
            <a:endParaRPr lang="en-US" altLang="zh-CN" sz="2400" dirty="0" smtClean="0"/>
          </a:p>
          <a:p>
            <a:r>
              <a:rPr lang="en-US" altLang="zh-CN" dirty="0" smtClean="0"/>
              <a:t>Evaluate </a:t>
            </a:r>
            <a:r>
              <a:rPr lang="en-US" altLang="zh-CN" dirty="0"/>
              <a:t>all instances in a pool using some informative </a:t>
            </a:r>
            <a:r>
              <a:rPr lang="en-US" altLang="zh-CN" dirty="0" smtClean="0"/>
              <a:t>measure</a:t>
            </a:r>
          </a:p>
          <a:p>
            <a:pPr marL="0" indent="0">
              <a:buNone/>
            </a:pPr>
            <a:r>
              <a:rPr lang="zh-CN" altLang="en-US" sz="2400" dirty="0" smtClean="0"/>
              <a:t>（</a:t>
            </a:r>
            <a:r>
              <a:rPr lang="zh-CN" altLang="en-US" sz="2400" dirty="0"/>
              <a:t>使用一些信息性度量来计算池中的所有</a:t>
            </a:r>
            <a:r>
              <a:rPr lang="zh-CN" altLang="en-US" sz="2400" dirty="0" smtClean="0"/>
              <a:t>实例）</a:t>
            </a:r>
            <a:endParaRPr lang="zh-CN" altLang="en-US" sz="2400" dirty="0"/>
          </a:p>
        </p:txBody>
      </p:sp>
    </p:spTree>
    <p:extLst>
      <p:ext uri="{BB962C8B-B14F-4D97-AF65-F5344CB8AC3E}">
        <p14:creationId xmlns:p14="http://schemas.microsoft.com/office/powerpoint/2010/main" val="2346526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83841"/>
          </a:xfrm>
        </p:spPr>
        <p:txBody>
          <a:bodyPr/>
          <a:lstStyle/>
          <a:p>
            <a:r>
              <a:rPr lang="en-US" altLang="zh-CN" dirty="0"/>
              <a:t>3 Query Strategy Frameworks </a:t>
            </a:r>
            <a:endParaRPr lang="zh-CN" altLang="en-US" dirty="0"/>
          </a:p>
        </p:txBody>
      </p:sp>
      <p:sp>
        <p:nvSpPr>
          <p:cNvPr id="3" name="内容占位符 2"/>
          <p:cNvSpPr>
            <a:spLocks noGrp="1"/>
          </p:cNvSpPr>
          <p:nvPr>
            <p:ph idx="1"/>
          </p:nvPr>
        </p:nvSpPr>
        <p:spPr>
          <a:xfrm>
            <a:off x="579422" y="1412341"/>
            <a:ext cx="10774378" cy="4764622"/>
          </a:xfrm>
        </p:spPr>
        <p:txBody>
          <a:bodyPr>
            <a:noAutofit/>
          </a:bodyPr>
          <a:lstStyle/>
          <a:p>
            <a:pPr>
              <a:lnSpc>
                <a:spcPct val="150000"/>
              </a:lnSpc>
            </a:pPr>
            <a:r>
              <a:rPr lang="en-US" altLang="zh-CN" sz="2000" dirty="0">
                <a:solidFill>
                  <a:srgbClr val="FF0000"/>
                </a:solidFill>
              </a:rPr>
              <a:t>Uncertainty sampling: </a:t>
            </a:r>
            <a:r>
              <a:rPr lang="en-US" altLang="zh-CN" sz="2000" dirty="0"/>
              <a:t>query the </a:t>
            </a:r>
            <a:r>
              <a:rPr lang="en-US" altLang="zh-CN" sz="2000" dirty="0" err="1"/>
              <a:t>instancesabout</a:t>
            </a:r>
            <a:r>
              <a:rPr lang="en-US" altLang="zh-CN" sz="2000" dirty="0"/>
              <a:t> which it is least certain how to </a:t>
            </a:r>
            <a:r>
              <a:rPr lang="en-US" altLang="zh-CN" sz="2000" dirty="0" smtClean="0"/>
              <a:t>label-</a:t>
            </a:r>
            <a:r>
              <a:rPr lang="zh-CN" altLang="en-US" sz="2000" dirty="0" smtClean="0"/>
              <a:t>利用后验概率</a:t>
            </a:r>
            <a:endParaRPr lang="en-US" altLang="zh-CN" sz="2000" dirty="0" smtClean="0"/>
          </a:p>
          <a:p>
            <a:pPr>
              <a:lnSpc>
                <a:spcPct val="150000"/>
              </a:lnSpc>
            </a:pPr>
            <a:r>
              <a:rPr lang="en-US" altLang="zh-CN" sz="2000" dirty="0" err="1" smtClean="0">
                <a:solidFill>
                  <a:srgbClr val="FF0000"/>
                </a:solidFill>
              </a:rPr>
              <a:t>Query-by-committee:</a:t>
            </a:r>
            <a:r>
              <a:rPr lang="en-US" altLang="zh-CN" sz="2000" dirty="0" err="1" smtClean="0"/>
              <a:t>The</a:t>
            </a:r>
            <a:r>
              <a:rPr lang="en-US" altLang="zh-CN" sz="2000" dirty="0" smtClean="0"/>
              <a:t> </a:t>
            </a:r>
            <a:r>
              <a:rPr lang="en-US" altLang="zh-CN" sz="2000" dirty="0"/>
              <a:t>most informative query is considered </a:t>
            </a:r>
            <a:r>
              <a:rPr lang="en-US" altLang="zh-CN" sz="2000" dirty="0" err="1"/>
              <a:t>tobe</a:t>
            </a:r>
            <a:r>
              <a:rPr lang="en-US" altLang="zh-CN" sz="2000" dirty="0"/>
              <a:t> the instance about which they most </a:t>
            </a:r>
            <a:r>
              <a:rPr lang="en-US" altLang="zh-CN" sz="2000" dirty="0" smtClean="0"/>
              <a:t>disagree-</a:t>
            </a:r>
            <a:r>
              <a:rPr lang="zh-CN" altLang="en-US" sz="2000" dirty="0" smtClean="0"/>
              <a:t>有</a:t>
            </a:r>
            <a:r>
              <a:rPr lang="zh-CN" altLang="en-US" sz="2000" dirty="0"/>
              <a:t>多个模型，进行投票，或者定义熵的</a:t>
            </a:r>
            <a:r>
              <a:rPr lang="zh-CN" altLang="en-US" sz="2000" dirty="0" smtClean="0"/>
              <a:t>概念</a:t>
            </a:r>
            <a:endParaRPr lang="en-US" altLang="zh-CN" sz="2000" dirty="0" smtClean="0"/>
          </a:p>
          <a:p>
            <a:pPr>
              <a:lnSpc>
                <a:spcPct val="150000"/>
              </a:lnSpc>
            </a:pPr>
            <a:r>
              <a:rPr lang="en-US" altLang="zh-CN" sz="2000" dirty="0" smtClean="0">
                <a:solidFill>
                  <a:srgbClr val="FF0000"/>
                </a:solidFill>
              </a:rPr>
              <a:t>Expected </a:t>
            </a:r>
            <a:r>
              <a:rPr lang="en-US" altLang="zh-CN" sz="2000" dirty="0">
                <a:solidFill>
                  <a:srgbClr val="FF0000"/>
                </a:solidFill>
              </a:rPr>
              <a:t>model change: </a:t>
            </a:r>
            <a:r>
              <a:rPr lang="en-US" altLang="zh-CN" sz="2000" dirty="0"/>
              <a:t>label</a:t>
            </a:r>
            <a:r>
              <a:rPr lang="zh-CN" altLang="en-US" sz="2000" dirty="0"/>
              <a:t>某个样本后，模型会发生最大变化，例如梯度会大幅度</a:t>
            </a:r>
            <a:r>
              <a:rPr lang="zh-CN" altLang="en-US" sz="2000" dirty="0" smtClean="0"/>
              <a:t>变化</a:t>
            </a:r>
            <a:endParaRPr lang="en-US" altLang="zh-CN" sz="2000" dirty="0" smtClean="0"/>
          </a:p>
          <a:p>
            <a:pPr>
              <a:lnSpc>
                <a:spcPct val="150000"/>
              </a:lnSpc>
            </a:pPr>
            <a:r>
              <a:rPr lang="en-US" altLang="zh-CN" sz="2000" dirty="0" smtClean="0">
                <a:solidFill>
                  <a:srgbClr val="FF0000"/>
                </a:solidFill>
              </a:rPr>
              <a:t>Variance </a:t>
            </a:r>
            <a:r>
              <a:rPr lang="en-US" altLang="zh-CN" sz="2000" dirty="0">
                <a:solidFill>
                  <a:srgbClr val="FF0000"/>
                </a:solidFill>
              </a:rPr>
              <a:t>reduction </a:t>
            </a:r>
            <a:r>
              <a:rPr lang="en-US" altLang="zh-CN" sz="2000" dirty="0"/>
              <a:t>and fisher </a:t>
            </a:r>
            <a:r>
              <a:rPr lang="en-US" altLang="zh-CN" sz="2000" dirty="0" err="1" smtClean="0"/>
              <a:t>informationratio</a:t>
            </a:r>
            <a:r>
              <a:rPr lang="en-US" altLang="zh-CN" sz="2000" dirty="0" smtClean="0"/>
              <a:t> </a:t>
            </a:r>
            <a:r>
              <a:rPr lang="zh-CN" altLang="en-US" sz="2000" dirty="0" smtClean="0"/>
              <a:t>对于</a:t>
            </a:r>
            <a:r>
              <a:rPr lang="zh-CN" altLang="en-US" sz="2000" dirty="0"/>
              <a:t>回归问题，减小方差，就是减小未来</a:t>
            </a:r>
            <a:r>
              <a:rPr lang="zh-CN" altLang="en-US" sz="2000" dirty="0" smtClean="0"/>
              <a:t>的</a:t>
            </a:r>
            <a:r>
              <a:rPr lang="en-US" altLang="zh-CN" sz="2000" dirty="0" smtClean="0"/>
              <a:t>error</a:t>
            </a:r>
          </a:p>
          <a:p>
            <a:pPr>
              <a:lnSpc>
                <a:spcPct val="150000"/>
              </a:lnSpc>
            </a:pPr>
            <a:r>
              <a:rPr lang="en-US" altLang="zh-CN" sz="2000" dirty="0" smtClean="0">
                <a:solidFill>
                  <a:srgbClr val="FF0000"/>
                </a:solidFill>
              </a:rPr>
              <a:t>Estimated </a:t>
            </a:r>
            <a:r>
              <a:rPr lang="en-US" altLang="zh-CN" sz="2000" dirty="0">
                <a:solidFill>
                  <a:srgbClr val="FF0000"/>
                </a:solidFill>
              </a:rPr>
              <a:t>error reduction</a:t>
            </a:r>
            <a:r>
              <a:rPr lang="en-US" altLang="zh-CN" sz="2000" dirty="0" smtClean="0"/>
              <a:t>: </a:t>
            </a:r>
            <a:r>
              <a:rPr lang="zh-CN" altLang="en-US" sz="2000" dirty="0" smtClean="0"/>
              <a:t>估计</a:t>
            </a:r>
            <a:r>
              <a:rPr lang="zh-CN" altLang="en-US" sz="2000" dirty="0"/>
              <a:t>加入新的样本后模型误差，选择最小的。但是计算量太大，不</a:t>
            </a:r>
            <a:r>
              <a:rPr lang="zh-CN" altLang="en-US" sz="2000" dirty="0" smtClean="0"/>
              <a:t>可取</a:t>
            </a:r>
            <a:endParaRPr lang="en-US" altLang="zh-CN" sz="2000" dirty="0" smtClean="0"/>
          </a:p>
          <a:p>
            <a:pPr>
              <a:lnSpc>
                <a:spcPct val="150000"/>
              </a:lnSpc>
            </a:pPr>
            <a:r>
              <a:rPr lang="en-US" altLang="zh-CN" sz="2000" dirty="0" smtClean="0">
                <a:solidFill>
                  <a:srgbClr val="FF0000"/>
                </a:solidFill>
              </a:rPr>
              <a:t>Density-weighted </a:t>
            </a:r>
            <a:r>
              <a:rPr lang="en-US" altLang="zh-CN" sz="2000" dirty="0">
                <a:solidFill>
                  <a:srgbClr val="FF0000"/>
                </a:solidFill>
              </a:rPr>
              <a:t>methods</a:t>
            </a:r>
            <a:r>
              <a:rPr lang="en-US" altLang="zh-CN" sz="2000" dirty="0" smtClean="0">
                <a:solidFill>
                  <a:srgbClr val="FF0000"/>
                </a:solidFill>
              </a:rPr>
              <a:t>: </a:t>
            </a:r>
            <a:r>
              <a:rPr lang="zh-CN" altLang="en-US" sz="2000" dirty="0" smtClean="0"/>
              <a:t>认为</a:t>
            </a:r>
            <a:r>
              <a:rPr lang="en-US" altLang="zh-CN" sz="2000" dirty="0"/>
              <a:t>informative instances </a:t>
            </a:r>
            <a:r>
              <a:rPr lang="zh-CN" altLang="en-US" sz="2000" dirty="0"/>
              <a:t>不仅是</a:t>
            </a:r>
            <a:r>
              <a:rPr lang="en-US" altLang="zh-CN" sz="2000" dirty="0"/>
              <a:t>uncertain</a:t>
            </a:r>
            <a:r>
              <a:rPr lang="zh-CN" altLang="en-US" sz="2000" dirty="0"/>
              <a:t>，还是</a:t>
            </a:r>
            <a:r>
              <a:rPr lang="en-US" altLang="zh-CN" sz="2000" dirty="0"/>
              <a:t>representative of input </a:t>
            </a:r>
            <a:r>
              <a:rPr lang="en-US" altLang="zh-CN" sz="2000" dirty="0" smtClean="0"/>
              <a:t>distribution</a:t>
            </a:r>
            <a:endParaRPr lang="en-US" altLang="zh-CN" sz="2000" dirty="0"/>
          </a:p>
        </p:txBody>
      </p:sp>
    </p:spTree>
    <p:extLst>
      <p:ext uri="{BB962C8B-B14F-4D97-AF65-F5344CB8AC3E}">
        <p14:creationId xmlns:p14="http://schemas.microsoft.com/office/powerpoint/2010/main" val="2880068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6649"/>
            <a:ext cx="10515600" cy="854015"/>
          </a:xfrm>
        </p:spPr>
        <p:txBody>
          <a:bodyPr>
            <a:normAutofit/>
          </a:bodyPr>
          <a:lstStyle/>
          <a:p>
            <a:r>
              <a:rPr lang="en-US" altLang="zh-CN" dirty="0" smtClean="0"/>
              <a:t>3.1 Uncertainty </a:t>
            </a:r>
            <a:r>
              <a:rPr lang="en-US" altLang="zh-CN" dirty="0"/>
              <a:t>sampling </a:t>
            </a:r>
            <a:endParaRPr lang="zh-CN" altLang="en-US" dirty="0"/>
          </a:p>
        </p:txBody>
      </p:sp>
      <p:sp>
        <p:nvSpPr>
          <p:cNvPr id="3" name="内容占位符 2"/>
          <p:cNvSpPr>
            <a:spLocks noGrp="1"/>
          </p:cNvSpPr>
          <p:nvPr>
            <p:ph idx="1"/>
          </p:nvPr>
        </p:nvSpPr>
        <p:spPr>
          <a:xfrm>
            <a:off x="838200" y="1086928"/>
            <a:ext cx="10515600" cy="5400136"/>
          </a:xfrm>
        </p:spPr>
        <p:txBody>
          <a:bodyPr>
            <a:normAutofit fontScale="85000" lnSpcReduction="20000"/>
          </a:bodyPr>
          <a:lstStyle/>
          <a:p>
            <a:r>
              <a:rPr lang="en-US" altLang="zh-CN" dirty="0"/>
              <a:t>Query instances that active learner is least certain </a:t>
            </a:r>
            <a:r>
              <a:rPr lang="en-US" altLang="zh-CN" dirty="0" smtClean="0"/>
              <a:t>about</a:t>
            </a:r>
          </a:p>
          <a:p>
            <a:pPr marL="0" indent="0">
              <a:buNone/>
            </a:pPr>
            <a:r>
              <a:rPr lang="zh-CN" altLang="en-US" sz="2200" dirty="0" smtClean="0"/>
              <a:t>（</a:t>
            </a:r>
            <a:r>
              <a:rPr lang="zh-CN" altLang="en-US" sz="2200" dirty="0"/>
              <a:t>主动学习者最不确定的查询</a:t>
            </a:r>
            <a:r>
              <a:rPr lang="zh-CN" altLang="en-US" sz="2200" dirty="0" smtClean="0"/>
              <a:t>实例）</a:t>
            </a:r>
            <a:endParaRPr lang="en-US" altLang="zh-CN" sz="2200" dirty="0" smtClean="0"/>
          </a:p>
          <a:p>
            <a:r>
              <a:rPr lang="en-US" altLang="zh-CN" dirty="0" smtClean="0"/>
              <a:t>Straightforward </a:t>
            </a:r>
            <a:r>
              <a:rPr lang="en-US" altLang="zh-CN" dirty="0"/>
              <a:t>for probabilistic </a:t>
            </a:r>
            <a:r>
              <a:rPr lang="en-US" altLang="zh-CN" dirty="0" smtClean="0"/>
              <a:t>models</a:t>
            </a:r>
          </a:p>
          <a:p>
            <a:pPr marL="0" indent="0">
              <a:buNone/>
            </a:pPr>
            <a:r>
              <a:rPr lang="zh-CN" altLang="en-US" sz="2000" dirty="0" smtClean="0"/>
              <a:t>（</a:t>
            </a:r>
            <a:r>
              <a:rPr lang="zh-CN" altLang="en-US" sz="2000" dirty="0"/>
              <a:t>直接用于概率</a:t>
            </a:r>
            <a:r>
              <a:rPr lang="zh-CN" altLang="en-US" sz="2000" dirty="0" smtClean="0"/>
              <a:t>模型）</a:t>
            </a:r>
            <a:endParaRPr lang="en-US" altLang="zh-CN" sz="2000" dirty="0" smtClean="0"/>
          </a:p>
          <a:p>
            <a:endParaRPr lang="en-US" altLang="zh-CN" dirty="0" smtClean="0"/>
          </a:p>
          <a:p>
            <a:endParaRPr lang="en-US" altLang="zh-CN" dirty="0"/>
          </a:p>
          <a:p>
            <a:endParaRPr lang="en-US" altLang="zh-CN" dirty="0" smtClean="0"/>
          </a:p>
          <a:p>
            <a:endParaRPr lang="en-US" altLang="zh-CN" dirty="0"/>
          </a:p>
          <a:p>
            <a:r>
              <a:rPr lang="en-US" altLang="zh-CN" dirty="0" smtClean="0"/>
              <a:t>Only </a:t>
            </a:r>
            <a:r>
              <a:rPr lang="en-US" altLang="zh-CN" dirty="0"/>
              <a:t>considers information about most probable model </a:t>
            </a:r>
            <a:endParaRPr lang="en-US" altLang="zh-CN" dirty="0" smtClean="0"/>
          </a:p>
          <a:p>
            <a:pPr marL="0" indent="0">
              <a:buNone/>
            </a:pPr>
            <a:r>
              <a:rPr lang="zh-CN" altLang="en-US" sz="2400" dirty="0"/>
              <a:t>（只考虑关于最可能模型的</a:t>
            </a:r>
            <a:r>
              <a:rPr lang="zh-CN" altLang="en-US" sz="2400" dirty="0" smtClean="0"/>
              <a:t>信息）</a:t>
            </a:r>
            <a:endParaRPr lang="en-US" altLang="zh-CN" sz="2400" dirty="0" smtClean="0"/>
          </a:p>
          <a:p>
            <a:r>
              <a:rPr lang="en-US" altLang="zh-CN" dirty="0" smtClean="0"/>
              <a:t>Throws </a:t>
            </a:r>
            <a:r>
              <a:rPr lang="en-US" altLang="zh-CN" dirty="0"/>
              <a:t>away information about remaining label distribution </a:t>
            </a:r>
            <a:endParaRPr lang="en-US" altLang="zh-CN" dirty="0" smtClean="0"/>
          </a:p>
          <a:p>
            <a:pPr marL="0" indent="0">
              <a:buNone/>
            </a:pPr>
            <a:r>
              <a:rPr lang="zh-CN" altLang="en-US" sz="2400" dirty="0" smtClean="0"/>
              <a:t>（</a:t>
            </a:r>
            <a:r>
              <a:rPr lang="zh-CN" altLang="en-US" sz="2400" dirty="0"/>
              <a:t>丢弃有关剩余标签分发的</a:t>
            </a:r>
            <a:r>
              <a:rPr lang="zh-CN" altLang="en-US" sz="2400" dirty="0" smtClean="0"/>
              <a:t>信息）</a:t>
            </a:r>
            <a:endParaRPr lang="en-US" altLang="zh-CN" sz="2400" dirty="0"/>
          </a:p>
          <a:p>
            <a:r>
              <a:rPr lang="en-US" altLang="zh-CN" dirty="0" smtClean="0"/>
              <a:t>Margin sampling aims to correct for this bias</a:t>
            </a:r>
          </a:p>
          <a:p>
            <a:pPr marL="0" indent="0">
              <a:buNone/>
            </a:pPr>
            <a:r>
              <a:rPr lang="zh-CN" altLang="en-US" sz="2400" dirty="0" smtClean="0"/>
              <a:t>（</a:t>
            </a:r>
            <a:r>
              <a:rPr lang="zh-CN" altLang="en-US" sz="2400" dirty="0"/>
              <a:t>边际抽样旨在纠正这种偏差</a:t>
            </a:r>
            <a:r>
              <a:rPr lang="zh-CN" altLang="en-US" sz="2400" dirty="0" smtClean="0"/>
              <a:t>）</a:t>
            </a:r>
            <a:endParaRPr lang="en-US" altLang="zh-CN" sz="2400"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687" y="2315545"/>
            <a:ext cx="6925632" cy="1667953"/>
          </a:xfrm>
          <a:prstGeom prst="rect">
            <a:avLst/>
          </a:prstGeom>
        </p:spPr>
      </p:pic>
    </p:spTree>
    <p:extLst>
      <p:ext uri="{BB962C8B-B14F-4D97-AF65-F5344CB8AC3E}">
        <p14:creationId xmlns:p14="http://schemas.microsoft.com/office/powerpoint/2010/main" val="1085981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31321"/>
            <a:ext cx="10515600" cy="5745642"/>
          </a:xfrm>
        </p:spPr>
        <p:txBody>
          <a:bodyPr/>
          <a:lstStyle/>
          <a:p>
            <a:pPr lvl="1"/>
            <a:r>
              <a:rPr lang="en-US" altLang="zh-CN" dirty="0"/>
              <a:t>Margin sampling incorporates the posterior of second most likely label For very large label sets, still ignores much of output distribution </a:t>
            </a:r>
            <a:r>
              <a:rPr lang="en-US" altLang="zh-CN" dirty="0" smtClean="0"/>
              <a:t>.</a:t>
            </a:r>
          </a:p>
          <a:p>
            <a:pPr marL="457200" lvl="1" indent="0">
              <a:buNone/>
            </a:pPr>
            <a:r>
              <a:rPr lang="en-US" altLang="zh-CN" dirty="0" smtClean="0"/>
              <a:t>(</a:t>
            </a:r>
            <a:r>
              <a:rPr lang="zh-CN" altLang="en-US" sz="1800" dirty="0"/>
              <a:t>边缘</a:t>
            </a:r>
            <a:r>
              <a:rPr lang="zh-CN" altLang="en-US" sz="1800" dirty="0" smtClean="0"/>
              <a:t>采样仍然</a:t>
            </a:r>
            <a:r>
              <a:rPr lang="zh-CN" altLang="en-US" sz="1800" dirty="0"/>
              <a:t>忽略了很多输出分布</a:t>
            </a:r>
            <a:r>
              <a:rPr lang="en-US" altLang="zh-CN" dirty="0" smtClean="0"/>
              <a:t>), Use </a:t>
            </a:r>
            <a:r>
              <a:rPr lang="en-US" altLang="zh-CN" dirty="0"/>
              <a:t>entropy for a more general </a:t>
            </a:r>
            <a:r>
              <a:rPr lang="en-US" altLang="zh-CN" dirty="0" smtClean="0"/>
              <a:t>approach</a:t>
            </a:r>
            <a:r>
              <a:rPr lang="en-US" altLang="zh-CN" dirty="0"/>
              <a:t>.</a:t>
            </a:r>
            <a:endParaRPr lang="en-US" altLang="zh-CN" dirty="0" smtClean="0"/>
          </a:p>
          <a:p>
            <a:pPr lvl="1"/>
            <a:endParaRPr lang="en-US" altLang="zh-CN" dirty="0"/>
          </a:p>
          <a:p>
            <a:pPr lvl="1"/>
            <a:endParaRPr lang="en-US" altLang="zh-CN" dirty="0" smtClean="0"/>
          </a:p>
          <a:p>
            <a:pPr lvl="1"/>
            <a:endParaRPr lang="en-US" altLang="zh-CN" dirty="0"/>
          </a:p>
          <a:p>
            <a:pPr marL="457200" lvl="1" indent="0">
              <a:buNone/>
            </a:pPr>
            <a:endParaRPr lang="en-US" altLang="zh-CN" dirty="0" smtClean="0"/>
          </a:p>
          <a:p>
            <a:pPr marL="457200" lvl="1" indent="0">
              <a:buNone/>
            </a:pPr>
            <a:endParaRPr lang="en-US" altLang="zh-CN" dirty="0"/>
          </a:p>
          <a:p>
            <a:pPr lvl="1"/>
            <a:r>
              <a:rPr lang="en-US" altLang="zh-CN" dirty="0"/>
              <a:t>Entropy is information theoretic measure representing amount of information needed to encode a distribution For binary classification </a:t>
            </a:r>
            <a:r>
              <a:rPr lang="en-US" altLang="zh-CN" dirty="0" smtClean="0"/>
              <a:t>,it </a:t>
            </a:r>
            <a:r>
              <a:rPr lang="en-US" altLang="zh-CN" dirty="0"/>
              <a:t>reduces to margin and least confident </a:t>
            </a:r>
            <a:r>
              <a:rPr lang="en-US" altLang="zh-CN" dirty="0" smtClean="0"/>
              <a:t>strategies.(</a:t>
            </a:r>
            <a:r>
              <a:rPr lang="zh-CN" altLang="en-US" sz="1800" dirty="0"/>
              <a:t>它减少到边际和最不自信的策略</a:t>
            </a:r>
            <a:r>
              <a:rPr lang="en-US" altLang="zh-CN" dirty="0" smtClean="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238" y="1471338"/>
            <a:ext cx="8809524" cy="136190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5064" y="4744477"/>
            <a:ext cx="8676174" cy="1553256"/>
          </a:xfrm>
          <a:prstGeom prst="rect">
            <a:avLst/>
          </a:prstGeom>
        </p:spPr>
      </p:pic>
    </p:spTree>
    <p:extLst>
      <p:ext uri="{BB962C8B-B14F-4D97-AF65-F5344CB8AC3E}">
        <p14:creationId xmlns:p14="http://schemas.microsoft.com/office/powerpoint/2010/main" val="408377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246392"/>
          </a:xfrm>
        </p:spPr>
        <p:txBody>
          <a:bodyPr>
            <a:normAutofit/>
          </a:bodyPr>
          <a:lstStyle/>
          <a:p>
            <a:r>
              <a:rPr lang="en-US" altLang="zh-CN" dirty="0" smtClean="0"/>
              <a:t>3.2 Query-by-committee</a:t>
            </a:r>
            <a:endParaRPr lang="zh-CN" altLang="en-US" dirty="0"/>
          </a:p>
        </p:txBody>
      </p:sp>
      <p:sp>
        <p:nvSpPr>
          <p:cNvPr id="3" name="内容占位符 2"/>
          <p:cNvSpPr>
            <a:spLocks noGrp="1"/>
          </p:cNvSpPr>
          <p:nvPr>
            <p:ph idx="1"/>
          </p:nvPr>
        </p:nvSpPr>
        <p:spPr>
          <a:xfrm>
            <a:off x="838200" y="1702052"/>
            <a:ext cx="10515600" cy="4393429"/>
          </a:xfrm>
        </p:spPr>
        <p:txBody>
          <a:bodyPr>
            <a:normAutofit fontScale="92500" lnSpcReduction="10000"/>
          </a:bodyPr>
          <a:lstStyle/>
          <a:p>
            <a:pPr>
              <a:lnSpc>
                <a:spcPct val="150000"/>
              </a:lnSpc>
            </a:pPr>
            <a:r>
              <a:rPr lang="en-US" altLang="zh-CN" dirty="0"/>
              <a:t>Committee of models trained on same labelled set representing competing </a:t>
            </a:r>
            <a:r>
              <a:rPr lang="en-US" altLang="zh-CN" dirty="0" smtClean="0"/>
              <a:t>hypothesis</a:t>
            </a:r>
          </a:p>
          <a:p>
            <a:pPr marL="0" indent="0">
              <a:lnSpc>
                <a:spcPct val="150000"/>
              </a:lnSpc>
              <a:buNone/>
            </a:pPr>
            <a:r>
              <a:rPr lang="zh-CN" altLang="en-US" dirty="0" smtClean="0"/>
              <a:t>  </a:t>
            </a:r>
            <a:r>
              <a:rPr lang="en-US" altLang="zh-CN" dirty="0" smtClean="0"/>
              <a:t> </a:t>
            </a:r>
            <a:r>
              <a:rPr lang="en-US" altLang="zh-CN" sz="2200" dirty="0" smtClean="0"/>
              <a:t>(</a:t>
            </a:r>
            <a:r>
              <a:rPr lang="zh-CN" altLang="en-US" sz="2200" dirty="0"/>
              <a:t>在同一标签集上训练</a:t>
            </a:r>
            <a:r>
              <a:rPr lang="zh-CN" altLang="en-US" sz="2200" dirty="0" smtClean="0"/>
              <a:t>的的</a:t>
            </a:r>
            <a:r>
              <a:rPr lang="zh-CN" altLang="en-US" sz="2200" dirty="0"/>
              <a:t>模型</a:t>
            </a:r>
            <a:r>
              <a:rPr lang="zh-CN" altLang="en-US" sz="2200" dirty="0" smtClean="0"/>
              <a:t>委员会</a:t>
            </a:r>
            <a:r>
              <a:rPr lang="zh-CN" altLang="en-US" sz="2200" dirty="0"/>
              <a:t>代表竞争假设</a:t>
            </a:r>
            <a:r>
              <a:rPr lang="en-US" altLang="zh-CN" sz="2200" dirty="0" smtClean="0"/>
              <a:t>)</a:t>
            </a:r>
          </a:p>
          <a:p>
            <a:pPr>
              <a:lnSpc>
                <a:spcPct val="150000"/>
              </a:lnSpc>
            </a:pPr>
            <a:r>
              <a:rPr lang="en-US" altLang="zh-CN" dirty="0" smtClean="0"/>
              <a:t>Each </a:t>
            </a:r>
            <a:r>
              <a:rPr lang="en-US" altLang="zh-CN" dirty="0"/>
              <a:t>member is allowed to vote on labelling of query </a:t>
            </a:r>
            <a:r>
              <a:rPr lang="en-US" altLang="zh-CN" dirty="0" smtClean="0"/>
              <a:t>candidates.</a:t>
            </a:r>
          </a:p>
          <a:p>
            <a:pPr marL="0" indent="0">
              <a:lnSpc>
                <a:spcPct val="150000"/>
              </a:lnSpc>
              <a:buNone/>
            </a:pPr>
            <a:r>
              <a:rPr lang="en-US" altLang="zh-CN" sz="2000" dirty="0" smtClean="0"/>
              <a:t>    (</a:t>
            </a:r>
            <a:r>
              <a:rPr lang="zh-CN" altLang="en-US" sz="2000" dirty="0"/>
              <a:t>每个成员都可以就询问候选人的标签进行</a:t>
            </a:r>
            <a:r>
              <a:rPr lang="zh-CN" altLang="en-US" sz="2000" dirty="0" smtClean="0"/>
              <a:t>投票</a:t>
            </a:r>
            <a:r>
              <a:rPr lang="en-US" altLang="zh-CN" sz="2000" dirty="0" smtClean="0"/>
              <a:t>)</a:t>
            </a:r>
          </a:p>
          <a:p>
            <a:pPr>
              <a:lnSpc>
                <a:spcPct val="150000"/>
              </a:lnSpc>
            </a:pPr>
            <a:r>
              <a:rPr lang="en-US" altLang="zh-CN" dirty="0" smtClean="0"/>
              <a:t>Instance </a:t>
            </a:r>
            <a:r>
              <a:rPr lang="en-US" altLang="zh-CN" dirty="0"/>
              <a:t>about which they most disagree is most informative </a:t>
            </a:r>
            <a:r>
              <a:rPr lang="en-US" altLang="zh-CN" dirty="0" smtClean="0"/>
              <a:t>query</a:t>
            </a:r>
          </a:p>
          <a:p>
            <a:pPr marL="0" indent="0">
              <a:lnSpc>
                <a:spcPct val="150000"/>
              </a:lnSpc>
              <a:buNone/>
            </a:pPr>
            <a:r>
              <a:rPr lang="en-US" altLang="zh-CN" sz="2000" dirty="0" smtClean="0"/>
              <a:t>   (</a:t>
            </a:r>
            <a:r>
              <a:rPr lang="zh-CN" altLang="en-US" sz="2000" dirty="0"/>
              <a:t>他们最不同意的例子是信息量最大的</a:t>
            </a:r>
            <a:r>
              <a:rPr lang="zh-CN" altLang="en-US" sz="2000" dirty="0" smtClean="0"/>
              <a:t>查询</a:t>
            </a:r>
            <a:r>
              <a:rPr lang="en-US" altLang="zh-CN" sz="2000" dirty="0" smtClean="0"/>
              <a:t>)</a:t>
            </a:r>
          </a:p>
        </p:txBody>
      </p:sp>
    </p:spTree>
    <p:extLst>
      <p:ext uri="{BB962C8B-B14F-4D97-AF65-F5344CB8AC3E}">
        <p14:creationId xmlns:p14="http://schemas.microsoft.com/office/powerpoint/2010/main" val="2623986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Query-by-committee </a:t>
            </a:r>
            <a:r>
              <a:rPr lang="en-US" altLang="zh-CN" dirty="0" smtClean="0"/>
              <a:t/>
            </a:r>
            <a:br>
              <a:rPr lang="en-US" altLang="zh-CN" dirty="0" smtClean="0"/>
            </a:br>
            <a:r>
              <a:rPr lang="en-US" altLang="zh-CN" dirty="0" smtClean="0"/>
              <a:t>   </a:t>
            </a:r>
            <a:r>
              <a:rPr lang="en-US" altLang="zh-CN" sz="3600" dirty="0" smtClean="0"/>
              <a:t>Disagreement</a:t>
            </a:r>
            <a:endParaRPr lang="zh-CN" altLang="en-US" sz="3600" dirty="0"/>
          </a:p>
        </p:txBody>
      </p:sp>
      <p:sp>
        <p:nvSpPr>
          <p:cNvPr id="3" name="内容占位符 2"/>
          <p:cNvSpPr>
            <a:spLocks noGrp="1"/>
          </p:cNvSpPr>
          <p:nvPr>
            <p:ph idx="1"/>
          </p:nvPr>
        </p:nvSpPr>
        <p:spPr/>
        <p:txBody>
          <a:bodyPr/>
          <a:lstStyle/>
          <a:p>
            <a:r>
              <a:rPr lang="en-US" altLang="zh-CN" dirty="0"/>
              <a:t>Vote entropy (QBC generalization of entropy based uncertainty sampling) </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803" y="2721053"/>
            <a:ext cx="8990476" cy="2209524"/>
          </a:xfrm>
          <a:prstGeom prst="rect">
            <a:avLst/>
          </a:prstGeom>
        </p:spPr>
      </p:pic>
    </p:spTree>
    <p:extLst>
      <p:ext uri="{BB962C8B-B14F-4D97-AF65-F5344CB8AC3E}">
        <p14:creationId xmlns:p14="http://schemas.microsoft.com/office/powerpoint/2010/main" val="3059510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626" y="1690688"/>
            <a:ext cx="10583174" cy="4330910"/>
          </a:xfrm>
        </p:spPr>
        <p:txBody>
          <a:bodyPr>
            <a:noAutofit/>
          </a:bodyPr>
          <a:lstStyle/>
          <a:p>
            <a:pPr>
              <a:lnSpc>
                <a:spcPct val="150000"/>
              </a:lnSpc>
            </a:pPr>
            <a:r>
              <a:rPr lang="zh-CN" altLang="en-US" sz="1800" dirty="0"/>
              <a:t>在临床环境中，黑匣子方法提出了新的挑战</a:t>
            </a:r>
            <a:r>
              <a:rPr lang="zh-CN" altLang="en-US" sz="1800" dirty="0" smtClean="0"/>
              <a:t>。大多数</a:t>
            </a:r>
            <a:r>
              <a:rPr lang="zh-CN" altLang="en-US" sz="1800" dirty="0"/>
              <a:t>医生</a:t>
            </a:r>
            <a:r>
              <a:rPr lang="zh-CN" altLang="en-US" sz="1800" dirty="0" smtClean="0"/>
              <a:t>对 </a:t>
            </a:r>
            <a:r>
              <a:rPr lang="en-US" altLang="zh-CN" sz="1800" dirty="0" smtClean="0"/>
              <a:t>positive </a:t>
            </a:r>
            <a:r>
              <a:rPr lang="en-US" altLang="zh-CN" sz="1800" dirty="0"/>
              <a:t>predictive </a:t>
            </a:r>
            <a:r>
              <a:rPr lang="en-US" altLang="zh-CN" sz="1800" dirty="0" smtClean="0"/>
              <a:t>value </a:t>
            </a:r>
            <a:r>
              <a:rPr lang="zh-CN" altLang="en-US" sz="1800" dirty="0" smtClean="0"/>
              <a:t>等</a:t>
            </a:r>
            <a:r>
              <a:rPr lang="zh-CN" altLang="en-US" sz="1800" dirty="0"/>
              <a:t>指标也没有很好的理解。模型不能以低成本“在野外”部署，临床工作人员必须证明治疗上的偏差，以满足临床和法律要求</a:t>
            </a:r>
            <a:r>
              <a:rPr lang="zh-CN" altLang="en-US" sz="1800" dirty="0" smtClean="0"/>
              <a:t>。</a:t>
            </a:r>
            <a:endParaRPr lang="en-US" altLang="zh-CN" sz="1800" dirty="0" smtClean="0"/>
          </a:p>
          <a:p>
            <a:pPr>
              <a:lnSpc>
                <a:spcPct val="150000"/>
              </a:lnSpc>
            </a:pPr>
            <a:r>
              <a:rPr lang="zh-CN" altLang="en-US" sz="1800" dirty="0" smtClean="0">
                <a:solidFill>
                  <a:srgbClr val="FF0000"/>
                </a:solidFill>
              </a:rPr>
              <a:t>可</a:t>
            </a:r>
            <a:r>
              <a:rPr lang="zh-CN" altLang="en-US" sz="1800" dirty="0">
                <a:solidFill>
                  <a:srgbClr val="FF0000"/>
                </a:solidFill>
              </a:rPr>
              <a:t>解释性</a:t>
            </a:r>
            <a:r>
              <a:rPr lang="zh-CN" altLang="en-US" sz="1800" dirty="0"/>
              <a:t>有</a:t>
            </a:r>
            <a:r>
              <a:rPr lang="zh-CN" altLang="en-US" sz="1800" dirty="0" smtClean="0"/>
              <a:t>许多方法</a:t>
            </a:r>
            <a:r>
              <a:rPr lang="zh-CN" altLang="en-US" sz="1800" dirty="0"/>
              <a:t>，例如通过特征空间最小化、模型正则化</a:t>
            </a:r>
            <a:r>
              <a:rPr lang="zh-CN" altLang="en-US" sz="1800" dirty="0" smtClean="0"/>
              <a:t>或事后</a:t>
            </a:r>
            <a:r>
              <a:rPr lang="zh-CN" altLang="en-US" sz="1800" dirty="0"/>
              <a:t>分析</a:t>
            </a:r>
            <a:r>
              <a:rPr lang="zh-CN" altLang="en-US" sz="1800" dirty="0" smtClean="0"/>
              <a:t>方法的</a:t>
            </a:r>
            <a:r>
              <a:rPr lang="zh-CN" altLang="en-US" sz="1800" dirty="0"/>
              <a:t>特定类模型。例如，为可能的决策列表提供后验分布</a:t>
            </a:r>
            <a:r>
              <a:rPr lang="zh-CN" altLang="en-US" sz="1800" dirty="0" smtClean="0"/>
              <a:t>。那在</a:t>
            </a:r>
            <a:r>
              <a:rPr lang="zh-CN" altLang="en-US" sz="1800" dirty="0"/>
              <a:t>其他领域，许多形式的可解释性依赖于人类的专业知识，例如，模型可以突出显示用户评论中的</a:t>
            </a:r>
            <a:r>
              <a:rPr lang="zh-CN" altLang="en-US" sz="1800" dirty="0" smtClean="0"/>
              <a:t>一句话作为</a:t>
            </a:r>
            <a:r>
              <a:rPr lang="zh-CN" altLang="en-US" sz="1800" dirty="0"/>
              <a:t>评论预测的基础。临床医生不太可能有一个类似的背景框架，也不太可能清楚在生物学或临床上最大限度地激活模型的特定</a:t>
            </a:r>
            <a:r>
              <a:rPr lang="zh-CN" altLang="en-US" sz="1800" dirty="0" smtClean="0"/>
              <a:t>实验测量指标意味着</a:t>
            </a:r>
            <a:r>
              <a:rPr lang="zh-CN" altLang="en-US" sz="1800" dirty="0"/>
              <a:t>什么</a:t>
            </a:r>
            <a:r>
              <a:rPr lang="zh-CN" altLang="en-US" sz="1800" dirty="0" smtClean="0"/>
              <a:t>。</a:t>
            </a:r>
            <a:endParaRPr lang="en-US" altLang="zh-CN" sz="1800" dirty="0" smtClean="0"/>
          </a:p>
          <a:p>
            <a:pPr>
              <a:lnSpc>
                <a:spcPct val="150000"/>
              </a:lnSpc>
            </a:pPr>
            <a:r>
              <a:rPr lang="zh-CN" altLang="en-US" sz="1800" dirty="0" smtClean="0"/>
              <a:t>我们</a:t>
            </a:r>
            <a:r>
              <a:rPr lang="zh-CN" altLang="en-US" sz="1800" dirty="0"/>
              <a:t>认为模型应该提供“</a:t>
            </a:r>
            <a:r>
              <a:rPr lang="zh-CN" altLang="en-US" sz="1800" dirty="0">
                <a:solidFill>
                  <a:srgbClr val="FF0000"/>
                </a:solidFill>
              </a:rPr>
              <a:t>正当性</a:t>
            </a:r>
            <a:r>
              <a:rPr lang="zh-CN" altLang="en-US" sz="1800" dirty="0"/>
              <a:t>”；除了</a:t>
            </a:r>
            <a:r>
              <a:rPr lang="zh-CN" altLang="en-US" sz="1800" dirty="0">
                <a:solidFill>
                  <a:srgbClr val="FF0000"/>
                </a:solidFill>
              </a:rPr>
              <a:t>解释特定的预测</a:t>
            </a:r>
            <a:r>
              <a:rPr lang="zh-CN" altLang="en-US" sz="1800" dirty="0"/>
              <a:t>之外，模型应该努力证明</a:t>
            </a:r>
            <a:r>
              <a:rPr lang="zh-CN" altLang="en-US" sz="1800" dirty="0">
                <a:solidFill>
                  <a:srgbClr val="FF0000"/>
                </a:solidFill>
              </a:rPr>
              <a:t>预测路径本身的正当性。</a:t>
            </a:r>
            <a:r>
              <a:rPr lang="zh-CN" altLang="en-US" sz="1800" dirty="0"/>
              <a:t>例如</a:t>
            </a:r>
            <a:r>
              <a:rPr lang="zh-CN" altLang="en-US" sz="1800" dirty="0" smtClean="0"/>
              <a:t>，为</a:t>
            </a:r>
            <a:r>
              <a:rPr lang="zh-CN" altLang="en-US" sz="1800" dirty="0"/>
              <a:t>每个单独的预测提供</a:t>
            </a:r>
            <a:r>
              <a:rPr lang="zh-CN" altLang="en-US" sz="1800" dirty="0">
                <a:solidFill>
                  <a:srgbClr val="FF0000"/>
                </a:solidFill>
              </a:rPr>
              <a:t>局部可解释</a:t>
            </a:r>
            <a:r>
              <a:rPr lang="zh-CN" altLang="en-US" sz="1800" dirty="0"/>
              <a:t>的结果。另一种可能性是学习影响函数通过学习算法跟踪模型的预测并返回到其训练数据，从而识别出对给定预测</a:t>
            </a:r>
            <a:r>
              <a:rPr lang="zh-CN" altLang="en-US" sz="1800" dirty="0">
                <a:solidFill>
                  <a:srgbClr val="FF0000"/>
                </a:solidFill>
              </a:rPr>
              <a:t>最负责的训练点</a:t>
            </a:r>
            <a:r>
              <a:rPr lang="zh-CN" altLang="en-US" sz="1800" dirty="0" smtClean="0"/>
              <a:t>。</a:t>
            </a:r>
            <a:endParaRPr lang="en-US" altLang="zh-CN" sz="1800" dirty="0" smtClean="0"/>
          </a:p>
        </p:txBody>
      </p:sp>
      <p:sp>
        <p:nvSpPr>
          <p:cNvPr id="4" name="标题 1"/>
          <p:cNvSpPr>
            <a:spLocks noGrp="1"/>
          </p:cNvSpPr>
          <p:nvPr>
            <p:ph type="title"/>
          </p:nvPr>
        </p:nvSpPr>
        <p:spPr>
          <a:xfrm>
            <a:off x="838200" y="365125"/>
            <a:ext cx="10515600" cy="1325563"/>
          </a:xfrm>
        </p:spPr>
        <p:txBody>
          <a:bodyPr/>
          <a:lstStyle/>
          <a:p>
            <a:r>
              <a:rPr lang="en-US" altLang="zh-CN" dirty="0" smtClean="0"/>
              <a:t>Active learning</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Query-by-committee </a:t>
            </a:r>
            <a:r>
              <a:rPr lang="en-US" altLang="zh-CN" dirty="0" smtClean="0"/>
              <a:t/>
            </a:r>
            <a:br>
              <a:rPr lang="en-US" altLang="zh-CN" dirty="0" smtClean="0"/>
            </a:br>
            <a:r>
              <a:rPr lang="en-US" altLang="zh-CN" dirty="0" smtClean="0"/>
              <a:t>   </a:t>
            </a:r>
            <a:r>
              <a:rPr lang="en-US" altLang="zh-CN" sz="3600" dirty="0" smtClean="0"/>
              <a:t>Average </a:t>
            </a:r>
            <a:r>
              <a:rPr lang="en-US" altLang="zh-CN" sz="3600" dirty="0" err="1"/>
              <a:t>Kullback-Leibler</a:t>
            </a:r>
            <a:r>
              <a:rPr lang="en-US" altLang="zh-CN" sz="3600" dirty="0"/>
              <a:t> </a:t>
            </a:r>
            <a:r>
              <a:rPr lang="en-US" altLang="zh-CN" sz="3600" dirty="0" smtClean="0"/>
              <a:t>divergence</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1037" y="1690688"/>
            <a:ext cx="7470575" cy="4351338"/>
          </a:xfrm>
        </p:spPr>
      </p:pic>
    </p:spTree>
    <p:extLst>
      <p:ext uri="{BB962C8B-B14F-4D97-AF65-F5344CB8AC3E}">
        <p14:creationId xmlns:p14="http://schemas.microsoft.com/office/powerpoint/2010/main" val="2440011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213509"/>
          </a:xfrm>
        </p:spPr>
        <p:txBody>
          <a:bodyPr/>
          <a:lstStyle/>
          <a:p>
            <a:r>
              <a:rPr lang="en-US" altLang="zh-CN" dirty="0" smtClean="0"/>
              <a:t>3.3 Expected </a:t>
            </a:r>
            <a:r>
              <a:rPr lang="en-US" altLang="zh-CN" dirty="0"/>
              <a:t>model change</a:t>
            </a:r>
            <a:endParaRPr lang="zh-CN" altLang="en-US" dirty="0"/>
          </a:p>
        </p:txBody>
      </p:sp>
      <p:sp>
        <p:nvSpPr>
          <p:cNvPr id="3" name="内容占位符 2"/>
          <p:cNvSpPr>
            <a:spLocks noGrp="1"/>
          </p:cNvSpPr>
          <p:nvPr>
            <p:ph idx="1"/>
          </p:nvPr>
        </p:nvSpPr>
        <p:spPr>
          <a:xfrm>
            <a:off x="838200" y="1578634"/>
            <a:ext cx="10515600" cy="4598329"/>
          </a:xfrm>
        </p:spPr>
        <p:txBody>
          <a:bodyPr>
            <a:normAutofit fontScale="92500" lnSpcReduction="10000"/>
          </a:bodyPr>
          <a:lstStyle/>
          <a:p>
            <a:r>
              <a:rPr lang="en-US" altLang="zh-CN" dirty="0"/>
              <a:t>Select the instance that would impart greatest change to the model if we knew its label </a:t>
            </a:r>
            <a:r>
              <a:rPr lang="en-US" altLang="zh-CN" dirty="0" smtClean="0"/>
              <a:t>(</a:t>
            </a:r>
            <a:r>
              <a:rPr lang="zh-CN" altLang="en-US" sz="2200" dirty="0"/>
              <a:t>对模型进行最大的更改</a:t>
            </a:r>
            <a:r>
              <a:rPr lang="en-US" altLang="zh-CN" dirty="0" smtClean="0"/>
              <a:t>)</a:t>
            </a:r>
          </a:p>
          <a:p>
            <a:r>
              <a:rPr lang="en-US" altLang="zh-CN" dirty="0" smtClean="0"/>
              <a:t>Expected </a:t>
            </a:r>
            <a:r>
              <a:rPr lang="en-US" altLang="zh-CN" dirty="0"/>
              <a:t>gradient length approach for discriminative probabilistic models </a:t>
            </a:r>
            <a:endParaRPr lang="en-US" altLang="zh-CN" dirty="0" smtClean="0"/>
          </a:p>
          <a:p>
            <a:pPr marL="0" indent="0">
              <a:buNone/>
            </a:pPr>
            <a:r>
              <a:rPr lang="en-US" altLang="zh-CN" dirty="0" smtClean="0"/>
              <a:t>   (</a:t>
            </a:r>
            <a:r>
              <a:rPr lang="zh-CN" altLang="en-US" sz="2200" dirty="0"/>
              <a:t>判别概率模型的期望梯度长度法</a:t>
            </a:r>
            <a:r>
              <a:rPr lang="en-US" altLang="zh-CN" dirty="0" smtClean="0"/>
              <a:t>)</a:t>
            </a:r>
          </a:p>
          <a:p>
            <a:r>
              <a:rPr lang="en-US" altLang="zh-CN" dirty="0" smtClean="0"/>
              <a:t>Learner </a:t>
            </a:r>
            <a:r>
              <a:rPr lang="en-US" altLang="zh-CN" dirty="0"/>
              <a:t>should query the instance which would result in new training gradient of largest </a:t>
            </a:r>
            <a:r>
              <a:rPr lang="en-US" altLang="zh-CN" dirty="0" smtClean="0"/>
              <a:t>magnitude</a:t>
            </a:r>
          </a:p>
          <a:p>
            <a:pPr marL="0" indent="0">
              <a:buNone/>
            </a:pPr>
            <a:r>
              <a:rPr lang="en-US" altLang="zh-CN" dirty="0" smtClean="0"/>
              <a:t>   (</a:t>
            </a:r>
            <a:r>
              <a:rPr lang="zh-CN" altLang="en-US" sz="2200" dirty="0"/>
              <a:t>学习者应查询产生最大幅度新训练梯度的实例</a:t>
            </a:r>
            <a:r>
              <a:rPr lang="en-US" altLang="zh-CN" dirty="0" smtClean="0"/>
              <a:t>)</a:t>
            </a:r>
          </a:p>
          <a:p>
            <a:r>
              <a:rPr lang="en-US" altLang="zh-CN" dirty="0"/>
              <a:t>Prefers instances that are likely to most influence the </a:t>
            </a:r>
            <a:r>
              <a:rPr lang="en-US" altLang="zh-CN" dirty="0" smtClean="0"/>
              <a:t>model</a:t>
            </a:r>
          </a:p>
          <a:p>
            <a:pPr marL="0" indent="0">
              <a:buNone/>
            </a:pPr>
            <a:r>
              <a:rPr lang="en-US" altLang="zh-CN" dirty="0" smtClean="0"/>
              <a:t>   (</a:t>
            </a:r>
            <a:r>
              <a:rPr lang="zh-CN" altLang="en-US" sz="2400" dirty="0"/>
              <a:t>首选最可能影响模型的实例</a:t>
            </a:r>
            <a:r>
              <a:rPr lang="en-US" altLang="zh-CN" dirty="0" smtClean="0"/>
              <a:t>)</a:t>
            </a:r>
          </a:p>
          <a:p>
            <a:r>
              <a:rPr lang="en-US" altLang="zh-CN" dirty="0" smtClean="0"/>
              <a:t>Computationally </a:t>
            </a:r>
            <a:r>
              <a:rPr lang="en-US" altLang="zh-CN" dirty="0"/>
              <a:t>expensive if feature space and </a:t>
            </a:r>
            <a:r>
              <a:rPr lang="en-US" altLang="zh-CN" dirty="0" err="1"/>
              <a:t>and</a:t>
            </a:r>
            <a:r>
              <a:rPr lang="en-US" altLang="zh-CN" dirty="0"/>
              <a:t> label set is </a:t>
            </a:r>
            <a:r>
              <a:rPr lang="en-US" altLang="zh-CN" dirty="0" smtClean="0"/>
              <a:t>large</a:t>
            </a:r>
          </a:p>
          <a:p>
            <a:r>
              <a:rPr lang="en-US" altLang="zh-CN" dirty="0" smtClean="0"/>
              <a:t>Non </a:t>
            </a:r>
            <a:r>
              <a:rPr lang="en-US" altLang="zh-CN" dirty="0"/>
              <a:t>scaled features may cause </a:t>
            </a:r>
            <a:r>
              <a:rPr lang="en-US" altLang="zh-CN" dirty="0" smtClean="0"/>
              <a:t>issues</a:t>
            </a:r>
          </a:p>
        </p:txBody>
      </p:sp>
    </p:spTree>
    <p:extLst>
      <p:ext uri="{BB962C8B-B14F-4D97-AF65-F5344CB8AC3E}">
        <p14:creationId xmlns:p14="http://schemas.microsoft.com/office/powerpoint/2010/main" val="2084043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Expected model change</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1382" y="1690688"/>
            <a:ext cx="9255678" cy="4175274"/>
          </a:xfrm>
        </p:spPr>
      </p:pic>
    </p:spTree>
    <p:extLst>
      <p:ext uri="{BB962C8B-B14F-4D97-AF65-F5344CB8AC3E}">
        <p14:creationId xmlns:p14="http://schemas.microsoft.com/office/powerpoint/2010/main" val="2266521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 Expected </a:t>
            </a:r>
            <a:r>
              <a:rPr lang="en-US" altLang="zh-CN" dirty="0"/>
              <a:t>Error reduction</a:t>
            </a:r>
            <a:endParaRPr lang="zh-CN" altLang="en-US" dirty="0"/>
          </a:p>
        </p:txBody>
      </p:sp>
      <p:sp>
        <p:nvSpPr>
          <p:cNvPr id="3" name="内容占位符 2"/>
          <p:cNvSpPr>
            <a:spLocks noGrp="1"/>
          </p:cNvSpPr>
          <p:nvPr>
            <p:ph idx="1"/>
          </p:nvPr>
        </p:nvSpPr>
        <p:spPr/>
        <p:txBody>
          <a:bodyPr>
            <a:normAutofit/>
          </a:bodyPr>
          <a:lstStyle/>
          <a:p>
            <a:r>
              <a:rPr lang="en-US" altLang="zh-CN" dirty="0"/>
              <a:t>Amount of generalization error reduction </a:t>
            </a:r>
            <a:endParaRPr lang="en-US" altLang="zh-CN" dirty="0" smtClean="0"/>
          </a:p>
          <a:p>
            <a:pPr marL="0" indent="0">
              <a:buNone/>
            </a:pPr>
            <a:r>
              <a:rPr lang="en-US" altLang="zh-CN" sz="2000" dirty="0" smtClean="0"/>
              <a:t>    (</a:t>
            </a:r>
            <a:r>
              <a:rPr lang="zh-CN" altLang="en-US" sz="2000" dirty="0" smtClean="0"/>
              <a:t>泛化</a:t>
            </a:r>
            <a:r>
              <a:rPr lang="zh-CN" altLang="en-US" sz="2000" dirty="0"/>
              <a:t>误差减少</a:t>
            </a:r>
            <a:r>
              <a:rPr lang="zh-CN" altLang="en-US" sz="2000" dirty="0" smtClean="0"/>
              <a:t>量 </a:t>
            </a:r>
            <a:r>
              <a:rPr lang="en-US" altLang="zh-CN" sz="2000" dirty="0" smtClean="0"/>
              <a:t>)</a:t>
            </a:r>
          </a:p>
          <a:p>
            <a:r>
              <a:rPr lang="en-US" altLang="zh-CN" dirty="0" smtClean="0"/>
              <a:t>Query </a:t>
            </a:r>
            <a:r>
              <a:rPr lang="en-US" altLang="zh-CN" dirty="0"/>
              <a:t>instance with minimal expected future </a:t>
            </a:r>
            <a:r>
              <a:rPr lang="en-US" altLang="zh-CN" dirty="0" smtClean="0"/>
              <a:t>error</a:t>
            </a:r>
          </a:p>
          <a:p>
            <a:pPr marL="0" indent="0">
              <a:buNone/>
            </a:pPr>
            <a:r>
              <a:rPr lang="en-US" altLang="zh-CN" sz="2000" dirty="0" smtClean="0"/>
              <a:t>    (</a:t>
            </a:r>
            <a:r>
              <a:rPr lang="zh-CN" altLang="en-US" sz="2000" dirty="0" smtClean="0"/>
              <a:t>具有</a:t>
            </a:r>
            <a:r>
              <a:rPr lang="zh-CN" altLang="en-US" sz="2000" dirty="0"/>
              <a:t>最小预期未来错误的查询</a:t>
            </a:r>
            <a:r>
              <a:rPr lang="zh-CN" altLang="en-US" sz="2000" dirty="0" smtClean="0"/>
              <a:t>实例</a:t>
            </a:r>
            <a:r>
              <a:rPr lang="en-US" altLang="zh-CN" sz="2000" dirty="0" smtClean="0"/>
              <a:t>)</a:t>
            </a:r>
          </a:p>
          <a:p>
            <a:endParaRPr lang="en-US" altLang="zh-CN" dirty="0"/>
          </a:p>
          <a:p>
            <a:r>
              <a:rPr lang="en-US" altLang="zh-CN" dirty="0"/>
              <a:t>Can be very computationally expensive </a:t>
            </a:r>
            <a:endParaRPr lang="en-US" altLang="zh-CN" dirty="0" smtClean="0"/>
          </a:p>
          <a:p>
            <a:r>
              <a:rPr lang="en-US" altLang="zh-CN" dirty="0" smtClean="0"/>
              <a:t>Applications </a:t>
            </a:r>
            <a:r>
              <a:rPr lang="en-US" altLang="zh-CN" dirty="0"/>
              <a:t>have only been considered in simple binary classification </a:t>
            </a:r>
            <a:r>
              <a:rPr lang="en-US" altLang="zh-CN" dirty="0" smtClean="0"/>
              <a:t>tasks</a:t>
            </a:r>
          </a:p>
          <a:p>
            <a:endParaRPr lang="zh-CN" altLang="en-US" dirty="0"/>
          </a:p>
        </p:txBody>
      </p:sp>
    </p:spTree>
    <p:extLst>
      <p:ext uri="{BB962C8B-B14F-4D97-AF65-F5344CB8AC3E}">
        <p14:creationId xmlns:p14="http://schemas.microsoft.com/office/powerpoint/2010/main" val="2636438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35871"/>
          </a:xfrm>
        </p:spPr>
        <p:txBody>
          <a:bodyPr/>
          <a:lstStyle/>
          <a:p>
            <a:r>
              <a:rPr lang="en-US" altLang="zh-CN" dirty="0"/>
              <a:t>Expected error reduction</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7864" y="1337094"/>
            <a:ext cx="8678174" cy="4796737"/>
          </a:xfrm>
        </p:spPr>
      </p:pic>
    </p:spTree>
    <p:extLst>
      <p:ext uri="{BB962C8B-B14F-4D97-AF65-F5344CB8AC3E}">
        <p14:creationId xmlns:p14="http://schemas.microsoft.com/office/powerpoint/2010/main" val="3557135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 Variance </a:t>
            </a:r>
            <a:r>
              <a:rPr lang="en-US" altLang="zh-CN" dirty="0"/>
              <a:t>reduction</a:t>
            </a:r>
            <a:endParaRPr lang="zh-CN" altLang="en-US" dirty="0"/>
          </a:p>
        </p:txBody>
      </p:sp>
      <p:sp>
        <p:nvSpPr>
          <p:cNvPr id="3" name="内容占位符 2"/>
          <p:cNvSpPr>
            <a:spLocks noGrp="1"/>
          </p:cNvSpPr>
          <p:nvPr>
            <p:ph idx="1"/>
          </p:nvPr>
        </p:nvSpPr>
        <p:spPr>
          <a:xfrm>
            <a:off x="838200" y="1825625"/>
            <a:ext cx="9522125" cy="4351338"/>
          </a:xfrm>
        </p:spPr>
        <p:txBody>
          <a:bodyPr/>
          <a:lstStyle/>
          <a:p>
            <a:r>
              <a:rPr lang="en-US" altLang="zh-CN" dirty="0"/>
              <a:t>Indirectly minimize generalization error by minimizing output </a:t>
            </a:r>
            <a:r>
              <a:rPr lang="en-US" altLang="zh-CN" dirty="0" smtClean="0"/>
              <a:t>variance</a:t>
            </a:r>
            <a:endParaRPr lang="zh-CN" altLang="en-US" dirty="0"/>
          </a:p>
          <a:p>
            <a:pPr marL="0" indent="0">
              <a:buNone/>
            </a:pPr>
            <a:r>
              <a:rPr lang="en-US" altLang="zh-CN" dirty="0" smtClean="0"/>
              <a:t>(</a:t>
            </a:r>
            <a:r>
              <a:rPr lang="zh-CN" altLang="en-US" sz="2400" dirty="0" smtClean="0"/>
              <a:t>通过</a:t>
            </a:r>
            <a:r>
              <a:rPr lang="zh-CN" altLang="en-US" sz="2400" dirty="0"/>
              <a:t>最小化输出方差间接最小化泛化</a:t>
            </a:r>
            <a:r>
              <a:rPr lang="zh-CN" altLang="en-US" sz="2400" dirty="0" smtClean="0"/>
              <a:t>误差</a:t>
            </a:r>
            <a:r>
              <a:rPr lang="en-US" altLang="zh-CN" dirty="0" smtClean="0"/>
              <a:t>)</a:t>
            </a:r>
          </a:p>
          <a:p>
            <a:pPr marL="0" indent="0">
              <a:buNone/>
            </a:pPr>
            <a:endParaRPr lang="en-US" altLang="zh-CN" dirty="0" smtClean="0"/>
          </a:p>
          <a:p>
            <a:r>
              <a:rPr lang="en-US" altLang="zh-CN" dirty="0" smtClean="0"/>
              <a:t>Computationally expensive</a:t>
            </a:r>
          </a:p>
          <a:p>
            <a:endParaRPr lang="en-US" altLang="zh-CN" dirty="0"/>
          </a:p>
          <a:p>
            <a:endParaRPr lang="zh-CN" altLang="en-US" dirty="0"/>
          </a:p>
        </p:txBody>
      </p:sp>
    </p:spTree>
    <p:extLst>
      <p:ext uri="{BB962C8B-B14F-4D97-AF65-F5344CB8AC3E}">
        <p14:creationId xmlns:p14="http://schemas.microsoft.com/office/powerpoint/2010/main" val="4177531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61608"/>
            <a:ext cx="10515600" cy="1040981"/>
          </a:xfrm>
        </p:spPr>
        <p:txBody>
          <a:bodyPr/>
          <a:lstStyle/>
          <a:p>
            <a:r>
              <a:rPr lang="en-US" altLang="zh-CN" dirty="0" smtClean="0"/>
              <a:t>3.6 Density </a:t>
            </a:r>
            <a:r>
              <a:rPr lang="en-US" altLang="zh-CN" dirty="0"/>
              <a:t>weighted methods</a:t>
            </a:r>
            <a:endParaRPr lang="zh-CN" altLang="en-US" dirty="0"/>
          </a:p>
        </p:txBody>
      </p:sp>
      <p:sp>
        <p:nvSpPr>
          <p:cNvPr id="3" name="内容占位符 2"/>
          <p:cNvSpPr>
            <a:spLocks noGrp="1"/>
          </p:cNvSpPr>
          <p:nvPr>
            <p:ph idx="1"/>
          </p:nvPr>
        </p:nvSpPr>
        <p:spPr>
          <a:xfrm>
            <a:off x="838200" y="1362974"/>
            <a:ext cx="10515600" cy="4563823"/>
          </a:xfrm>
        </p:spPr>
        <p:txBody>
          <a:bodyPr/>
          <a:lstStyle/>
          <a:p>
            <a:r>
              <a:rPr lang="en-US" altLang="zh-CN" dirty="0"/>
              <a:t>Informative instances: not only uncertain, but also </a:t>
            </a:r>
            <a:r>
              <a:rPr lang="en-US" altLang="zh-CN" dirty="0" smtClean="0"/>
              <a:t>representative</a:t>
            </a:r>
          </a:p>
          <a:p>
            <a:pPr marL="0" indent="0">
              <a:buNone/>
            </a:pPr>
            <a:r>
              <a:rPr lang="en-US" altLang="zh-CN" sz="2000" dirty="0" smtClean="0"/>
              <a:t>    (</a:t>
            </a:r>
            <a:r>
              <a:rPr lang="zh-CN" altLang="en-US" sz="2000" dirty="0"/>
              <a:t>信息实例：不仅不确定，而且具有代表性</a:t>
            </a:r>
            <a:r>
              <a:rPr lang="en-US" altLang="zh-CN" sz="2000" dirty="0" smtClean="0"/>
              <a:t>)</a:t>
            </a:r>
          </a:p>
          <a:p>
            <a:r>
              <a:rPr lang="en-US" altLang="zh-CN" dirty="0" smtClean="0"/>
              <a:t>Inhabit </a:t>
            </a:r>
            <a:r>
              <a:rPr lang="en-US" altLang="zh-CN" dirty="0"/>
              <a:t>dense regions of input </a:t>
            </a:r>
            <a:r>
              <a:rPr lang="en-US" altLang="zh-CN" dirty="0" smtClean="0"/>
              <a:t>space</a:t>
            </a:r>
          </a:p>
          <a:p>
            <a:pPr marL="0" indent="0">
              <a:buNone/>
            </a:pPr>
            <a:r>
              <a:rPr lang="en-US" altLang="zh-CN" sz="2000" dirty="0" smtClean="0"/>
              <a:t>    (</a:t>
            </a:r>
            <a:r>
              <a:rPr lang="zh-CN" altLang="en-US" sz="2000" dirty="0" smtClean="0"/>
              <a:t>居住</a:t>
            </a:r>
            <a:r>
              <a:rPr lang="zh-CN" altLang="en-US" sz="2000" dirty="0"/>
              <a:t>在输入空间的密集</a:t>
            </a:r>
            <a:r>
              <a:rPr lang="zh-CN" altLang="en-US" sz="2000" dirty="0" smtClean="0"/>
              <a:t>区域</a:t>
            </a:r>
            <a:r>
              <a:rPr lang="en-US" altLang="zh-CN" sz="2000" dirty="0" smtClean="0"/>
              <a:t>)</a:t>
            </a:r>
          </a:p>
          <a:p>
            <a:endParaRPr lang="en-US" altLang="zh-CN" dirty="0" smtClean="0"/>
          </a:p>
          <a:p>
            <a:endParaRPr lang="en-US"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502" y="3234218"/>
            <a:ext cx="8933519" cy="3508267"/>
          </a:xfrm>
          <a:prstGeom prst="rect">
            <a:avLst/>
          </a:prstGeom>
        </p:spPr>
      </p:pic>
    </p:spTree>
    <p:extLst>
      <p:ext uri="{BB962C8B-B14F-4D97-AF65-F5344CB8AC3E}">
        <p14:creationId xmlns:p14="http://schemas.microsoft.com/office/powerpoint/2010/main" val="709869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27245"/>
          </a:xfrm>
        </p:spPr>
        <p:txBody>
          <a:bodyPr>
            <a:normAutofit/>
          </a:bodyPr>
          <a:lstStyle/>
          <a:p>
            <a:r>
              <a:rPr lang="en-US" altLang="zh-CN" dirty="0"/>
              <a:t>Does Active learning works? </a:t>
            </a:r>
            <a:r>
              <a:rPr lang="en-US" altLang="zh-CN" dirty="0" smtClean="0"/>
              <a:t/>
            </a:r>
            <a:br>
              <a:rPr lang="en-US" altLang="zh-CN" dirty="0" smtClean="0"/>
            </a:br>
            <a:r>
              <a:rPr lang="en-US" altLang="zh-CN" sz="2700" dirty="0" smtClean="0"/>
              <a:t>Empirical analysis</a:t>
            </a:r>
            <a:endParaRPr lang="zh-CN" altLang="en-US" dirty="0"/>
          </a:p>
        </p:txBody>
      </p:sp>
      <p:sp>
        <p:nvSpPr>
          <p:cNvPr id="3" name="内容占位符 2"/>
          <p:cNvSpPr>
            <a:spLocks noGrp="1"/>
          </p:cNvSpPr>
          <p:nvPr>
            <p:ph idx="1"/>
          </p:nvPr>
        </p:nvSpPr>
        <p:spPr>
          <a:xfrm>
            <a:off x="838200" y="1751162"/>
            <a:ext cx="10515600" cy="4503438"/>
          </a:xfrm>
        </p:spPr>
        <p:txBody>
          <a:bodyPr/>
          <a:lstStyle/>
          <a:p>
            <a:r>
              <a:rPr lang="en-US" altLang="zh-CN" dirty="0"/>
              <a:t>Literature suggests that it does </a:t>
            </a:r>
            <a:endParaRPr lang="en-US" altLang="zh-CN" dirty="0" smtClean="0"/>
          </a:p>
          <a:p>
            <a:r>
              <a:rPr lang="en-US" altLang="zh-CN" dirty="0" smtClean="0"/>
              <a:t>Companies </a:t>
            </a:r>
            <a:r>
              <a:rPr lang="en-US" altLang="zh-CN" dirty="0"/>
              <a:t>like Google, </a:t>
            </a:r>
            <a:r>
              <a:rPr lang="en-US" altLang="zh-CN" dirty="0" err="1" smtClean="0"/>
              <a:t>IBM,Microsoft</a:t>
            </a:r>
            <a:r>
              <a:rPr lang="en-US" altLang="zh-CN" dirty="0" smtClean="0"/>
              <a:t> </a:t>
            </a:r>
            <a:r>
              <a:rPr lang="en-US" altLang="zh-CN" dirty="0"/>
              <a:t>use it </a:t>
            </a:r>
            <a:endParaRPr lang="en-US" altLang="zh-CN" dirty="0" smtClean="0"/>
          </a:p>
          <a:p>
            <a:r>
              <a:rPr lang="en-US" altLang="zh-CN" dirty="0" smtClean="0"/>
              <a:t>All </a:t>
            </a:r>
            <a:r>
              <a:rPr lang="en-US" altLang="zh-CN" dirty="0"/>
              <a:t>this indicates that </a:t>
            </a:r>
            <a:r>
              <a:rPr lang="en-US" altLang="zh-CN" dirty="0" smtClean="0"/>
              <a:t>Active </a:t>
            </a:r>
            <a:r>
              <a:rPr lang="en-US" altLang="zh-CN" dirty="0"/>
              <a:t>Learning has matured to the age of practical </a:t>
            </a:r>
            <a:r>
              <a:rPr lang="en-US" altLang="zh-CN" dirty="0" smtClean="0"/>
              <a:t>use</a:t>
            </a:r>
          </a:p>
          <a:p>
            <a:r>
              <a:rPr lang="en-US" altLang="zh-CN" dirty="0"/>
              <a:t>Training set built in cooperation with an active learner is tied to the model that was used to generate it. </a:t>
            </a:r>
            <a:endParaRPr lang="en-US" altLang="zh-CN" dirty="0" smtClean="0"/>
          </a:p>
          <a:p>
            <a:pPr marL="0" indent="0">
              <a:buNone/>
            </a:pPr>
            <a:r>
              <a:rPr lang="zh-CN" altLang="en-US" sz="2000" dirty="0" smtClean="0"/>
              <a:t>（</a:t>
            </a:r>
            <a:r>
              <a:rPr lang="zh-CN" altLang="en-US" sz="2000" dirty="0"/>
              <a:t>与主动学习器合作建立的训练集与用来生成它的模型相</a:t>
            </a:r>
            <a:r>
              <a:rPr lang="zh-CN" altLang="en-US" sz="2000" dirty="0" smtClean="0"/>
              <a:t>关联）</a:t>
            </a:r>
            <a:endParaRPr lang="en-US" altLang="zh-CN" dirty="0" smtClean="0"/>
          </a:p>
          <a:p>
            <a:r>
              <a:rPr lang="en-US" altLang="zh-CN" dirty="0" smtClean="0"/>
              <a:t>Labelled </a:t>
            </a:r>
            <a:r>
              <a:rPr lang="en-US" altLang="zh-CN" dirty="0"/>
              <a:t>instances are a biased </a:t>
            </a:r>
            <a:r>
              <a:rPr lang="en-US" altLang="zh-CN" dirty="0" smtClean="0"/>
              <a:t>distribution</a:t>
            </a:r>
          </a:p>
          <a:p>
            <a:pPr marL="0" indent="0">
              <a:buNone/>
            </a:pPr>
            <a:r>
              <a:rPr lang="zh-CN" altLang="en-US" sz="2000" dirty="0" smtClean="0"/>
              <a:t>（</a:t>
            </a:r>
            <a:r>
              <a:rPr lang="zh-CN" altLang="en-US" sz="2000" dirty="0"/>
              <a:t>带标签的实例是有偏差的分布</a:t>
            </a:r>
            <a:r>
              <a:rPr lang="zh-CN" altLang="en-US" sz="2000" dirty="0" smtClean="0"/>
              <a:t>）</a:t>
            </a:r>
            <a:endParaRPr lang="en-US" altLang="zh-CN" sz="2000" dirty="0"/>
          </a:p>
        </p:txBody>
      </p:sp>
    </p:spTree>
    <p:extLst>
      <p:ext uri="{BB962C8B-B14F-4D97-AF65-F5344CB8AC3E}">
        <p14:creationId xmlns:p14="http://schemas.microsoft.com/office/powerpoint/2010/main" val="2398506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Does Active learning works?</a:t>
            </a:r>
            <a:br>
              <a:rPr lang="en-US" altLang="zh-CN" dirty="0"/>
            </a:br>
            <a:r>
              <a:rPr lang="en-US" altLang="zh-CN" sz="2800" dirty="0"/>
              <a:t>Theoretical </a:t>
            </a:r>
            <a:r>
              <a:rPr lang="en-US" altLang="zh-CN" sz="2800" dirty="0" smtClean="0"/>
              <a:t>analysis</a:t>
            </a:r>
            <a:endParaRPr lang="zh-CN" altLang="en-US" sz="2800" dirty="0"/>
          </a:p>
        </p:txBody>
      </p:sp>
      <p:sp>
        <p:nvSpPr>
          <p:cNvPr id="3" name="内容占位符 2"/>
          <p:cNvSpPr>
            <a:spLocks noGrp="1"/>
          </p:cNvSpPr>
          <p:nvPr>
            <p:ph idx="1"/>
          </p:nvPr>
        </p:nvSpPr>
        <p:spPr/>
        <p:txBody>
          <a:bodyPr>
            <a:normAutofit/>
          </a:bodyPr>
          <a:lstStyle/>
          <a:p>
            <a:r>
              <a:rPr lang="en-US" altLang="zh-CN" dirty="0"/>
              <a:t>Remains elusive irrespective of recent advances </a:t>
            </a:r>
            <a:endParaRPr lang="en-US" altLang="zh-CN" dirty="0" smtClean="0"/>
          </a:p>
          <a:p>
            <a:r>
              <a:rPr lang="en-US" altLang="zh-CN" dirty="0" smtClean="0"/>
              <a:t>Bound </a:t>
            </a:r>
            <a:r>
              <a:rPr lang="en-US" altLang="zh-CN" dirty="0"/>
              <a:t>on number of queries required to learn a sufficiently accurate model</a:t>
            </a:r>
            <a:r>
              <a:rPr lang="en-US" altLang="zh-CN" dirty="0" smtClean="0"/>
              <a:t>?</a:t>
            </a:r>
          </a:p>
          <a:p>
            <a:endParaRPr lang="en-US" altLang="zh-CN" dirty="0"/>
          </a:p>
          <a:p>
            <a:endParaRPr lang="en-US" altLang="zh-CN" dirty="0" smtClean="0"/>
          </a:p>
          <a:p>
            <a:pPr marL="0" indent="0">
              <a:buNone/>
            </a:pPr>
            <a:r>
              <a:rPr lang="zh-CN" altLang="en-US" sz="2400" dirty="0"/>
              <a:t>相关研究领域：</a:t>
            </a:r>
          </a:p>
          <a:p>
            <a:r>
              <a:rPr lang="en-US" altLang="zh-CN" sz="2400" dirty="0"/>
              <a:t>Semi-supervised </a:t>
            </a:r>
            <a:r>
              <a:rPr lang="en-US" altLang="zh-CN" sz="2400" dirty="0" smtClean="0"/>
              <a:t>learning-</a:t>
            </a:r>
            <a:r>
              <a:rPr lang="zh-CN" altLang="en-US" sz="2400" dirty="0" smtClean="0"/>
              <a:t>选择</a:t>
            </a:r>
            <a:r>
              <a:rPr lang="zh-CN" altLang="en-US" sz="2400" dirty="0"/>
              <a:t>确定的样本加入训练集</a:t>
            </a:r>
          </a:p>
          <a:p>
            <a:r>
              <a:rPr lang="en-US" altLang="zh-CN" sz="2400" dirty="0" err="1"/>
              <a:t>Reinforment</a:t>
            </a:r>
            <a:r>
              <a:rPr lang="en-US" altLang="zh-CN" sz="2400" dirty="0"/>
              <a:t> </a:t>
            </a:r>
            <a:r>
              <a:rPr lang="en-US" altLang="zh-CN" sz="2400" dirty="0" smtClean="0"/>
              <a:t>learning-</a:t>
            </a:r>
            <a:r>
              <a:rPr lang="zh-CN" altLang="en-US" sz="2400" dirty="0" smtClean="0"/>
              <a:t>做出</a:t>
            </a:r>
            <a:r>
              <a:rPr lang="zh-CN" altLang="en-US" sz="2400" dirty="0"/>
              <a:t>某些行为，看是否得出</a:t>
            </a:r>
            <a:r>
              <a:rPr lang="en-US" altLang="zh-CN" sz="2400" dirty="0"/>
              <a:t>reward</a:t>
            </a:r>
          </a:p>
          <a:p>
            <a:pPr marL="0" indent="0">
              <a:buNone/>
            </a:pPr>
            <a:r>
              <a:rPr lang="zh-CN" altLang="en-US" sz="2400" dirty="0"/>
              <a:t>但是对于过去最优的并非是对于未来最优的选择。</a:t>
            </a:r>
          </a:p>
          <a:p>
            <a:pPr marL="0" indent="0">
              <a:buNone/>
            </a:pPr>
            <a:endParaRPr lang="en-US" altLang="zh-CN" dirty="0"/>
          </a:p>
        </p:txBody>
      </p:sp>
    </p:spTree>
    <p:extLst>
      <p:ext uri="{BB962C8B-B14F-4D97-AF65-F5344CB8AC3E}">
        <p14:creationId xmlns:p14="http://schemas.microsoft.com/office/powerpoint/2010/main" val="3698616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9109"/>
          </a:xfrm>
        </p:spPr>
        <p:txBody>
          <a:bodyPr/>
          <a:lstStyle/>
          <a:p>
            <a:r>
              <a:rPr lang="zh-CN" altLang="en-US" dirty="0" smtClean="0"/>
              <a:t>下阶段</a:t>
            </a:r>
            <a:r>
              <a:rPr lang="zh-CN" altLang="en-US" dirty="0" smtClean="0"/>
              <a:t>计划</a:t>
            </a:r>
            <a:r>
              <a:rPr lang="en-US" altLang="zh-CN" sz="2400" dirty="0" smtClean="0"/>
              <a:t>---</a:t>
            </a:r>
            <a:r>
              <a:rPr lang="zh-CN" altLang="en-US" sz="2400" dirty="0" smtClean="0"/>
              <a:t>具体</a:t>
            </a:r>
            <a:r>
              <a:rPr lang="en-US" altLang="zh-CN" sz="2400" dirty="0" smtClean="0"/>
              <a:t>Active learning</a:t>
            </a:r>
            <a:r>
              <a:rPr lang="zh-CN" altLang="en-US" sz="2400" dirty="0" smtClean="0"/>
              <a:t>案例文章</a:t>
            </a:r>
            <a:endParaRPr lang="zh-CN" altLang="en-US" dirty="0"/>
          </a:p>
        </p:txBody>
      </p:sp>
      <p:sp>
        <p:nvSpPr>
          <p:cNvPr id="3" name="内容占位符 2"/>
          <p:cNvSpPr>
            <a:spLocks noGrp="1"/>
          </p:cNvSpPr>
          <p:nvPr>
            <p:ph idx="1"/>
          </p:nvPr>
        </p:nvSpPr>
        <p:spPr>
          <a:xfrm>
            <a:off x="838200" y="1690687"/>
            <a:ext cx="10515600" cy="4486275"/>
          </a:xfrm>
        </p:spPr>
        <p:txBody>
          <a:bodyPr>
            <a:normAutofit fontScale="70000" lnSpcReduction="20000"/>
          </a:bodyPr>
          <a:lstStyle/>
          <a:p>
            <a:pPr>
              <a:lnSpc>
                <a:spcPct val="160000"/>
              </a:lnSpc>
            </a:pPr>
            <a:r>
              <a:rPr lang="en-US" altLang="zh-CN" sz="2600" b="1" dirty="0"/>
              <a:t>ICML 2017</a:t>
            </a:r>
            <a:r>
              <a:rPr lang="zh-CN" altLang="en-US" sz="2600" b="1" dirty="0"/>
              <a:t>最佳论文奖</a:t>
            </a:r>
          </a:p>
          <a:p>
            <a:pPr>
              <a:lnSpc>
                <a:spcPct val="160000"/>
              </a:lnSpc>
            </a:pPr>
            <a:r>
              <a:rPr lang="zh-CN" altLang="en-US" sz="2600" b="1" dirty="0"/>
              <a:t>最佳：</a:t>
            </a:r>
            <a:r>
              <a:rPr lang="en-US" altLang="zh-CN" sz="2600" b="1" dirty="0"/>
              <a:t>Understanding Black-box Predictions via </a:t>
            </a:r>
            <a:r>
              <a:rPr lang="en-US" altLang="zh-CN" sz="2600" b="1" dirty="0">
                <a:solidFill>
                  <a:srgbClr val="FF0000"/>
                </a:solidFill>
              </a:rPr>
              <a:t>Influence Functions</a:t>
            </a:r>
            <a:endParaRPr lang="en-US" altLang="zh-CN" sz="2600" dirty="0">
              <a:solidFill>
                <a:srgbClr val="FF0000"/>
              </a:solidFill>
            </a:endParaRPr>
          </a:p>
          <a:p>
            <a:pPr>
              <a:lnSpc>
                <a:spcPct val="160000"/>
              </a:lnSpc>
            </a:pPr>
            <a:r>
              <a:rPr lang="zh-CN" altLang="en-US" sz="2600" dirty="0"/>
              <a:t>作者：</a:t>
            </a:r>
            <a:r>
              <a:rPr lang="en-US" altLang="zh-CN" sz="2600" dirty="0"/>
              <a:t>Pang Wei </a:t>
            </a:r>
            <a:r>
              <a:rPr lang="en-US" altLang="zh-CN" sz="2600" dirty="0" err="1"/>
              <a:t>Koh</a:t>
            </a:r>
            <a:r>
              <a:rPr lang="en-US" altLang="zh-CN" sz="2600" dirty="0"/>
              <a:t>, Percy Liang</a:t>
            </a:r>
          </a:p>
          <a:p>
            <a:pPr>
              <a:lnSpc>
                <a:spcPct val="160000"/>
              </a:lnSpc>
            </a:pPr>
            <a:r>
              <a:rPr lang="zh-CN" altLang="en-US" sz="2600" dirty="0"/>
              <a:t>简介：如何解释黑箱模型的预测呢？这篇论文利用</a:t>
            </a:r>
            <a:r>
              <a:rPr lang="zh-CN" altLang="en-US" sz="2600" dirty="0" smtClean="0">
                <a:solidFill>
                  <a:srgbClr val="FF0000"/>
                </a:solidFill>
              </a:rPr>
              <a:t>影响函数</a:t>
            </a:r>
            <a:r>
              <a:rPr lang="zh-CN" altLang="en-US" sz="2600" dirty="0"/>
              <a:t>，</a:t>
            </a:r>
            <a:r>
              <a:rPr lang="zh-CN" altLang="en-US" sz="2600" dirty="0" smtClean="0"/>
              <a:t>通过</a:t>
            </a:r>
            <a:r>
              <a:rPr lang="zh-CN" altLang="en-US" sz="2600" dirty="0"/>
              <a:t>学习算法跟踪模型的预测并追溯到训练数据，从而确定对给定预测影响最大训练点。为了将影响函数扩展到现代机器学习中，论文中设计了一个简单，高效的实现，仅需梯度</a:t>
            </a:r>
            <a:r>
              <a:rPr lang="en-US" altLang="zh-CN" sz="2600" dirty="0"/>
              <a:t>oracle</a:t>
            </a:r>
            <a:r>
              <a:rPr lang="zh-CN" altLang="en-US" sz="2600" dirty="0"/>
              <a:t>访问和</a:t>
            </a:r>
            <a:r>
              <a:rPr lang="en-US" altLang="zh-CN" sz="2600" dirty="0"/>
              <a:t>Hessian</a:t>
            </a:r>
            <a:r>
              <a:rPr lang="zh-CN" altLang="en-US" sz="2600" dirty="0"/>
              <a:t>矢量积。而且即使在非凸和非微分模型上，影响函数的近似值算法仍然可以提供有价值的信息。在线性模型和卷积神经网络中，论文中也证明，影响函数可用于理解模型行为，调试模型，检测数据集错误，甚至是生成视觉上无法区分的训练集攻击。</a:t>
            </a:r>
          </a:p>
          <a:p>
            <a:pPr>
              <a:lnSpc>
                <a:spcPct val="160000"/>
              </a:lnSpc>
            </a:pPr>
            <a:r>
              <a:rPr lang="zh-CN" altLang="en-US" sz="2600" dirty="0"/>
              <a:t>论文下载：</a:t>
            </a:r>
            <a:r>
              <a:rPr lang="en-US" altLang="zh-CN" sz="2600" dirty="0">
                <a:hlinkClick r:id="rId2"/>
              </a:rPr>
              <a:t>https://arxiv.org/pdf/1703.04730.pdf</a:t>
            </a:r>
            <a:endParaRPr lang="en-US" altLang="zh-CN" sz="2600" dirty="0"/>
          </a:p>
          <a:p>
            <a:endParaRPr lang="zh-CN" altLang="en-US" dirty="0"/>
          </a:p>
        </p:txBody>
      </p:sp>
    </p:spTree>
    <p:extLst>
      <p:ext uri="{BB962C8B-B14F-4D97-AF65-F5344CB8AC3E}">
        <p14:creationId xmlns:p14="http://schemas.microsoft.com/office/powerpoint/2010/main" val="2395511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Active learning</a:t>
            </a:r>
            <a:endParaRPr lang="zh-CN" altLang="en-US" dirty="0"/>
          </a:p>
        </p:txBody>
      </p:sp>
      <p:sp>
        <p:nvSpPr>
          <p:cNvPr id="3" name="内容占位符 2"/>
          <p:cNvSpPr>
            <a:spLocks noGrp="1"/>
          </p:cNvSpPr>
          <p:nvPr>
            <p:ph idx="1"/>
          </p:nvPr>
        </p:nvSpPr>
        <p:spPr>
          <a:xfrm>
            <a:off x="517585" y="1621766"/>
            <a:ext cx="10836215" cy="4555197"/>
          </a:xfrm>
        </p:spPr>
        <p:txBody>
          <a:bodyPr>
            <a:normAutofit fontScale="70000" lnSpcReduction="20000"/>
          </a:bodyPr>
          <a:lstStyle/>
          <a:p>
            <a:pPr>
              <a:lnSpc>
                <a:spcPct val="170000"/>
              </a:lnSpc>
            </a:pPr>
            <a:r>
              <a:rPr lang="en-US" altLang="zh-CN" dirty="0">
                <a:solidFill>
                  <a:srgbClr val="FF0000"/>
                </a:solidFill>
              </a:rPr>
              <a:t>In active learning, for example, the goal is to leverage an oracle in order to learn using fewer samples. </a:t>
            </a:r>
            <a:r>
              <a:rPr lang="en-US" altLang="zh-CN" dirty="0" smtClean="0">
                <a:solidFill>
                  <a:srgbClr val="FF0000"/>
                </a:solidFill>
              </a:rPr>
              <a:t>Apprenticeship learning is another related set of ideas. The </a:t>
            </a:r>
            <a:r>
              <a:rPr lang="en-US" altLang="zh-CN" dirty="0">
                <a:solidFill>
                  <a:srgbClr val="FF0000"/>
                </a:solidFill>
              </a:rPr>
              <a:t>study of collaborative systems, where the human and machine work together, is still in its early stages.</a:t>
            </a:r>
            <a:r>
              <a:rPr lang="en-US" altLang="zh-CN" dirty="0"/>
              <a:t> Examples of such systems include content creation algorithms that alternate back and forth between human and machine proposals, and intelligent, data-driven operations for drawing software</a:t>
            </a:r>
            <a:r>
              <a:rPr lang="en-US" altLang="zh-CN" dirty="0" smtClean="0"/>
              <a:t>.</a:t>
            </a:r>
          </a:p>
          <a:p>
            <a:endParaRPr lang="en-US" altLang="zh-CN" dirty="0"/>
          </a:p>
          <a:p>
            <a:pPr>
              <a:lnSpc>
                <a:spcPct val="160000"/>
              </a:lnSpc>
            </a:pPr>
            <a:r>
              <a:rPr lang="zh-CN" altLang="en-US" sz="2300" dirty="0" smtClean="0"/>
              <a:t>医疗</a:t>
            </a:r>
            <a:r>
              <a:rPr lang="zh-CN" altLang="en-US" sz="2300" dirty="0"/>
              <a:t>领域的机器学习工作可创建与医疗专家</a:t>
            </a:r>
            <a:r>
              <a:rPr lang="zh-CN" altLang="en-US" sz="2300" dirty="0">
                <a:solidFill>
                  <a:srgbClr val="FF0000"/>
                </a:solidFill>
              </a:rPr>
              <a:t>互动和协作</a:t>
            </a:r>
            <a:r>
              <a:rPr lang="zh-CN" altLang="en-US" sz="2300" dirty="0"/>
              <a:t>的系统，为机器学习和评估</a:t>
            </a:r>
            <a:r>
              <a:rPr lang="zh-CN" altLang="en-US" sz="2300" dirty="0">
                <a:solidFill>
                  <a:srgbClr val="FF0000"/>
                </a:solidFill>
              </a:rPr>
              <a:t>添加交互</a:t>
            </a:r>
            <a:r>
              <a:rPr lang="zh-CN" altLang="en-US" sz="2300" dirty="0" smtClean="0"/>
              <a:t>。</a:t>
            </a:r>
            <a:endParaRPr lang="en-US" altLang="zh-CN" sz="2300" dirty="0" smtClean="0"/>
          </a:p>
          <a:p>
            <a:pPr>
              <a:lnSpc>
                <a:spcPct val="160000"/>
              </a:lnSpc>
            </a:pPr>
            <a:r>
              <a:rPr lang="zh-CN" altLang="en-US" sz="2300" dirty="0" smtClean="0"/>
              <a:t>构建</a:t>
            </a:r>
            <a:r>
              <a:rPr lang="zh-CN" altLang="en-US" sz="2300" dirty="0"/>
              <a:t>协作系统可以</a:t>
            </a:r>
            <a:r>
              <a:rPr lang="zh-CN" altLang="en-US" sz="2300" dirty="0">
                <a:solidFill>
                  <a:srgbClr val="FF0000"/>
                </a:solidFill>
              </a:rPr>
              <a:t>利用</a:t>
            </a:r>
            <a:r>
              <a:rPr lang="zh-CN" altLang="en-US" sz="2300" dirty="0" smtClean="0">
                <a:solidFill>
                  <a:srgbClr val="FF0000"/>
                </a:solidFill>
              </a:rPr>
              <a:t>医生的专业知识和训练模型学习系统</a:t>
            </a:r>
            <a:r>
              <a:rPr lang="zh-CN" altLang="en-US" sz="2300" dirty="0">
                <a:solidFill>
                  <a:srgbClr val="FF0000"/>
                </a:solidFill>
              </a:rPr>
              <a:t>的互补优势</a:t>
            </a:r>
            <a:r>
              <a:rPr lang="zh-CN" altLang="en-US" sz="2300" dirty="0"/>
              <a:t>。例如，在主动学习中，目标是利用</a:t>
            </a:r>
            <a:r>
              <a:rPr lang="en-US" altLang="zh-CN" sz="2300" dirty="0"/>
              <a:t>oracle</a:t>
            </a:r>
            <a:r>
              <a:rPr lang="zh-CN" altLang="en-US" sz="2300" dirty="0"/>
              <a:t>来学习使用更少的示例。人与机器协同工作的协同系统的</a:t>
            </a:r>
            <a:r>
              <a:rPr lang="zh-CN" altLang="en-US" sz="2300" dirty="0" smtClean="0"/>
              <a:t>研究，</a:t>
            </a:r>
            <a:r>
              <a:rPr lang="zh-CN" altLang="en-US" sz="2300" dirty="0"/>
              <a:t>包括在</a:t>
            </a:r>
            <a:r>
              <a:rPr lang="zh-CN" altLang="en-US" sz="2300" dirty="0">
                <a:solidFill>
                  <a:srgbClr val="FF0000"/>
                </a:solidFill>
              </a:rPr>
              <a:t>人机方案之间来回交替的内容创建算法</a:t>
            </a:r>
            <a:r>
              <a:rPr lang="zh-CN" altLang="en-US" sz="2300" dirty="0"/>
              <a:t>，以及</a:t>
            </a:r>
            <a:r>
              <a:rPr lang="zh-CN" altLang="en-US" sz="2300" dirty="0">
                <a:solidFill>
                  <a:srgbClr val="FF0000"/>
                </a:solidFill>
              </a:rPr>
              <a:t>用于绘图软件的智能数据驱动操作</a:t>
            </a:r>
            <a:r>
              <a:rPr lang="zh-CN" altLang="en-US" sz="2300" dirty="0"/>
              <a:t>。</a:t>
            </a:r>
            <a:endParaRPr lang="en-US" altLang="zh-CN" sz="2300" dirty="0"/>
          </a:p>
          <a:p>
            <a:pPr marL="0" indent="0">
              <a:buNone/>
            </a:pPr>
            <a:endParaRPr lang="zh-CN" altLang="en-US" dirty="0"/>
          </a:p>
        </p:txBody>
      </p:sp>
    </p:spTree>
    <p:extLst>
      <p:ext uri="{BB962C8B-B14F-4D97-AF65-F5344CB8AC3E}">
        <p14:creationId xmlns:p14="http://schemas.microsoft.com/office/powerpoint/2010/main" val="150071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Active learning </a:t>
            </a:r>
            <a:endParaRPr lang="zh-CN" altLang="en-US" dirty="0"/>
          </a:p>
        </p:txBody>
      </p:sp>
      <p:sp>
        <p:nvSpPr>
          <p:cNvPr id="4" name="Rectangle 1"/>
          <p:cNvSpPr>
            <a:spLocks noGrp="1" noChangeArrowheads="1"/>
          </p:cNvSpPr>
          <p:nvPr>
            <p:ph idx="1"/>
          </p:nvPr>
        </p:nvSpPr>
        <p:spPr bwMode="auto">
          <a:xfrm>
            <a:off x="838200" y="2119304"/>
            <a:ext cx="10886038"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50000"/>
              </a:lnSpc>
              <a:spcBef>
                <a:spcPct val="0"/>
              </a:spcBef>
              <a:spcAft>
                <a:spcPct val="0"/>
              </a:spcAft>
              <a:buNone/>
            </a:pPr>
            <a:r>
              <a:rPr lang="en-US" altLang="zh-CN" sz="2000" dirty="0">
                <a:solidFill>
                  <a:srgbClr val="FF0000"/>
                </a:solidFill>
                <a:latin typeface="+mn-ea"/>
              </a:rPr>
              <a:t>Task </a:t>
            </a:r>
            <a:r>
              <a:rPr lang="zh-CN" altLang="en-US" sz="2000" dirty="0">
                <a:solidFill>
                  <a:srgbClr val="FF0000"/>
                </a:solidFill>
                <a:latin typeface="+mn-ea"/>
              </a:rPr>
              <a:t>： </a:t>
            </a:r>
            <a:r>
              <a:rPr lang="zh-CN" altLang="en-US" sz="2000" dirty="0">
                <a:latin typeface="+mn-ea"/>
              </a:rPr>
              <a:t>很</a:t>
            </a:r>
            <a:r>
              <a:rPr lang="zh-CN" altLang="en-US" sz="2000" dirty="0" smtClean="0">
                <a:latin typeface="+mn-ea"/>
              </a:rPr>
              <a:t>多任务都可利用主动学习，比如用</a:t>
            </a:r>
            <a:r>
              <a:rPr lang="zh-CN" altLang="en-US" sz="2000" dirty="0">
                <a:latin typeface="+mn-ea"/>
              </a:rPr>
              <a:t>语义分割网络 </a:t>
            </a:r>
            <a:r>
              <a:rPr lang="zh-CN" altLang="en-US" sz="2000" dirty="0" smtClean="0">
                <a:latin typeface="+mn-ea"/>
              </a:rPr>
              <a:t>对</a:t>
            </a:r>
            <a:r>
              <a:rPr lang="zh-CN" altLang="en-US" sz="2000" dirty="0">
                <a:latin typeface="+mn-ea"/>
              </a:rPr>
              <a:t>病理组织图片进行细胞</a:t>
            </a:r>
            <a:r>
              <a:rPr lang="zh-CN" altLang="en-US" sz="2000" dirty="0" smtClean="0">
                <a:latin typeface="+mn-ea"/>
              </a:rPr>
              <a:t>分割等。</a:t>
            </a:r>
            <a:endParaRPr lang="zh-CN" altLang="en-US" sz="2000" dirty="0">
              <a:latin typeface="+mn-ea"/>
            </a:endParaRPr>
          </a:p>
          <a:p>
            <a:pPr marL="0" lvl="0" indent="0" eaLnBrk="0" fontAlgn="base" hangingPunct="0">
              <a:lnSpc>
                <a:spcPct val="150000"/>
              </a:lnSpc>
              <a:spcBef>
                <a:spcPct val="0"/>
              </a:spcBef>
              <a:spcAft>
                <a:spcPct val="0"/>
              </a:spcAft>
              <a:buNone/>
            </a:pPr>
            <a:r>
              <a:rPr lang="en-US" altLang="zh-CN" sz="2000" dirty="0">
                <a:solidFill>
                  <a:srgbClr val="FF0000"/>
                </a:solidFill>
                <a:latin typeface="+mn-ea"/>
              </a:rPr>
              <a:t>Problem </a:t>
            </a:r>
            <a:r>
              <a:rPr lang="zh-CN" altLang="en-US" sz="2000" dirty="0" smtClean="0">
                <a:solidFill>
                  <a:srgbClr val="FF0000"/>
                </a:solidFill>
                <a:latin typeface="+mn-ea"/>
              </a:rPr>
              <a:t>：</a:t>
            </a:r>
            <a:r>
              <a:rPr lang="zh-CN" altLang="en-US" sz="2000" dirty="0" smtClean="0">
                <a:latin typeface="+mn-ea"/>
              </a:rPr>
              <a:t>获取足够有效的训练数据比较难，很多有</a:t>
            </a:r>
            <a:r>
              <a:rPr lang="zh-CN" altLang="en-US" sz="2000" dirty="0">
                <a:latin typeface="+mn-ea"/>
              </a:rPr>
              <a:t>标注训练数据的难以获取，原因包括标注过程依赖专家知识，标注时间</a:t>
            </a:r>
            <a:r>
              <a:rPr lang="zh-CN" altLang="en-US" sz="2000" dirty="0" smtClean="0">
                <a:latin typeface="+mn-ea"/>
              </a:rPr>
              <a:t>长。</a:t>
            </a:r>
            <a:endParaRPr lang="zh-CN" altLang="en-US" sz="2000" dirty="0">
              <a:latin typeface="+mn-ea"/>
            </a:endParaRPr>
          </a:p>
          <a:p>
            <a:pPr marL="0" lvl="0" indent="0" eaLnBrk="0" fontAlgn="base" hangingPunct="0">
              <a:lnSpc>
                <a:spcPct val="150000"/>
              </a:lnSpc>
              <a:spcBef>
                <a:spcPct val="0"/>
              </a:spcBef>
              <a:spcAft>
                <a:spcPct val="0"/>
              </a:spcAft>
              <a:buNone/>
            </a:pPr>
            <a:r>
              <a:rPr lang="en-US" altLang="zh-CN" sz="2000" dirty="0" smtClean="0">
                <a:solidFill>
                  <a:srgbClr val="FF0000"/>
                </a:solidFill>
                <a:latin typeface="+mn-ea"/>
              </a:rPr>
              <a:t>Motivation </a:t>
            </a:r>
            <a:r>
              <a:rPr lang="zh-CN" altLang="en-US" sz="2000" dirty="0" smtClean="0">
                <a:solidFill>
                  <a:srgbClr val="FF0000"/>
                </a:solidFill>
                <a:latin typeface="+mn-ea"/>
              </a:rPr>
              <a:t>： </a:t>
            </a:r>
            <a:r>
              <a:rPr lang="zh-CN" altLang="en-US" sz="2000" dirty="0" smtClean="0">
                <a:latin typeface="+mn-ea"/>
              </a:rPr>
              <a:t>花少时间，少成本在标注方面。在</a:t>
            </a:r>
            <a:r>
              <a:rPr lang="zh-CN" altLang="en-US" sz="2000" dirty="0">
                <a:latin typeface="+mn-ea"/>
              </a:rPr>
              <a:t>标注成本一定的条件下，为达到最佳训练效果，我们需要判断出哪一个未标注样本是对模型训练贡献最大的，然后我们去标注它。</a:t>
            </a:r>
          </a:p>
          <a:p>
            <a:pPr marL="0" lvl="0" indent="0" eaLnBrk="0" fontAlgn="base" hangingPunct="0">
              <a:lnSpc>
                <a:spcPct val="150000"/>
              </a:lnSpc>
              <a:spcBef>
                <a:spcPct val="0"/>
              </a:spcBef>
              <a:spcAft>
                <a:spcPct val="0"/>
              </a:spcAft>
              <a:buNone/>
            </a:pPr>
            <a:r>
              <a:rPr lang="en-US" altLang="zh-CN" sz="2000" dirty="0" smtClean="0">
                <a:solidFill>
                  <a:srgbClr val="FF0000"/>
                </a:solidFill>
                <a:latin typeface="+mn-ea"/>
              </a:rPr>
              <a:t>Solution </a:t>
            </a:r>
            <a:r>
              <a:rPr lang="zh-CN" altLang="en-US" sz="2000" dirty="0" smtClean="0">
                <a:solidFill>
                  <a:srgbClr val="FF0000"/>
                </a:solidFill>
                <a:latin typeface="+mn-ea"/>
              </a:rPr>
              <a:t>： </a:t>
            </a:r>
            <a:r>
              <a:rPr lang="zh-CN" altLang="en-US" sz="2000" dirty="0" smtClean="0">
                <a:latin typeface="+mn-ea"/>
              </a:rPr>
              <a:t>结合训练模型和</a:t>
            </a:r>
            <a:r>
              <a:rPr lang="zh-CN" altLang="en-US" sz="2000" dirty="0">
                <a:latin typeface="+mn-ea"/>
              </a:rPr>
              <a:t>主动学习算法。</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b="0" i="0" u="none" strike="noStrike" cap="none" normalizeH="0" baseline="0" dirty="0" smtClean="0">
              <a:ln>
                <a:noFill/>
              </a:ln>
              <a:solidFill>
                <a:schemeClr val="tx1"/>
              </a:solidFill>
              <a:effectLst/>
              <a:latin typeface="+mn-ea"/>
            </a:endParaRPr>
          </a:p>
        </p:txBody>
      </p:sp>
    </p:spTree>
    <p:extLst>
      <p:ext uri="{BB962C8B-B14F-4D97-AF65-F5344CB8AC3E}">
        <p14:creationId xmlns:p14="http://schemas.microsoft.com/office/powerpoint/2010/main" val="396602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2039" y="388188"/>
            <a:ext cx="5029199" cy="6098875"/>
          </a:xfrm>
        </p:spPr>
        <p:txBody>
          <a:bodyPr>
            <a:noAutofit/>
          </a:bodyPr>
          <a:lstStyle/>
          <a:p>
            <a:pPr marL="0" indent="0">
              <a:buNone/>
            </a:pPr>
            <a:r>
              <a:rPr lang="en-US" altLang="zh-CN" sz="2400" dirty="0" smtClean="0"/>
              <a:t>1 Introduction </a:t>
            </a:r>
          </a:p>
          <a:p>
            <a:pPr lvl="1"/>
            <a:r>
              <a:rPr lang="en-US" altLang="zh-CN" sz="2000" dirty="0" smtClean="0"/>
              <a:t>What is active learning? </a:t>
            </a:r>
          </a:p>
          <a:p>
            <a:pPr marL="0" indent="0">
              <a:buNone/>
            </a:pPr>
            <a:r>
              <a:rPr lang="en-US" altLang="zh-CN" sz="2400" dirty="0" smtClean="0"/>
              <a:t>2 Scenarios </a:t>
            </a:r>
          </a:p>
          <a:p>
            <a:pPr lvl="1"/>
            <a:r>
              <a:rPr lang="en-US" altLang="zh-CN" sz="2000" dirty="0" smtClean="0"/>
              <a:t>Membership query synthesis </a:t>
            </a:r>
          </a:p>
          <a:p>
            <a:pPr lvl="1"/>
            <a:r>
              <a:rPr lang="en-US" altLang="zh-CN" sz="2000" dirty="0" smtClean="0"/>
              <a:t>Stream-based selective sampling </a:t>
            </a:r>
          </a:p>
          <a:p>
            <a:pPr lvl="1"/>
            <a:r>
              <a:rPr lang="en-US" altLang="zh-CN" sz="2000" dirty="0" smtClean="0"/>
              <a:t>Pool based sampling </a:t>
            </a:r>
          </a:p>
          <a:p>
            <a:pPr marL="0" indent="0">
              <a:buNone/>
            </a:pPr>
            <a:r>
              <a:rPr lang="en-US" altLang="zh-CN" sz="2400" dirty="0" smtClean="0"/>
              <a:t>3 Query Strategy Frameworks </a:t>
            </a:r>
          </a:p>
          <a:p>
            <a:pPr lvl="1"/>
            <a:r>
              <a:rPr lang="en-US" altLang="zh-CN" sz="2000" dirty="0" smtClean="0"/>
              <a:t>Uncertainty sampling </a:t>
            </a:r>
          </a:p>
          <a:p>
            <a:pPr lvl="1"/>
            <a:r>
              <a:rPr lang="en-US" altLang="zh-CN" sz="2000" dirty="0" smtClean="0"/>
              <a:t>Query-by-committee </a:t>
            </a:r>
          </a:p>
          <a:p>
            <a:pPr lvl="1"/>
            <a:r>
              <a:rPr lang="en-US" altLang="zh-CN" sz="2000" dirty="0" smtClean="0"/>
              <a:t>Expected model change </a:t>
            </a:r>
          </a:p>
          <a:p>
            <a:pPr lvl="1"/>
            <a:r>
              <a:rPr lang="en-US" altLang="zh-CN" sz="2000" dirty="0" smtClean="0"/>
              <a:t>Expected Error reduction </a:t>
            </a:r>
          </a:p>
          <a:p>
            <a:pPr lvl="1"/>
            <a:r>
              <a:rPr lang="en-US" altLang="zh-CN" sz="2000" dirty="0" smtClean="0"/>
              <a:t>Variance reduction </a:t>
            </a:r>
          </a:p>
          <a:p>
            <a:pPr lvl="1"/>
            <a:r>
              <a:rPr lang="en-US" altLang="zh-CN" sz="2000" dirty="0" smtClean="0"/>
              <a:t>Density weighted methods </a:t>
            </a:r>
          </a:p>
          <a:p>
            <a:pPr marL="0" indent="0">
              <a:buNone/>
            </a:pPr>
            <a:r>
              <a:rPr lang="en-US" altLang="zh-CN" sz="2400" dirty="0" smtClean="0"/>
              <a:t>4 Analysis of Active Learning </a:t>
            </a:r>
          </a:p>
          <a:p>
            <a:pPr lvl="1"/>
            <a:r>
              <a:rPr lang="en-US" altLang="zh-CN" sz="2000" dirty="0" smtClean="0"/>
              <a:t>Empirical Analysis </a:t>
            </a:r>
          </a:p>
          <a:p>
            <a:pPr lvl="1"/>
            <a:r>
              <a:rPr lang="en-US" altLang="zh-CN" sz="2000" dirty="0" smtClean="0"/>
              <a:t>Theoretical Analysis</a:t>
            </a:r>
            <a:endParaRPr lang="en-US" sz="2000" dirty="0"/>
          </a:p>
        </p:txBody>
      </p:sp>
      <p:sp>
        <p:nvSpPr>
          <p:cNvPr id="2" name="矩形 1"/>
          <p:cNvSpPr/>
          <p:nvPr/>
        </p:nvSpPr>
        <p:spPr>
          <a:xfrm>
            <a:off x="5865961" y="229054"/>
            <a:ext cx="3545457" cy="6417141"/>
          </a:xfrm>
          <a:prstGeom prst="rect">
            <a:avLst/>
          </a:prstGeom>
        </p:spPr>
        <p:txBody>
          <a:bodyPr wrap="square">
            <a:spAutoFit/>
          </a:bodyPr>
          <a:lstStyle/>
          <a:p>
            <a:pPr>
              <a:lnSpc>
                <a:spcPct val="150000"/>
              </a:lnSpc>
            </a:pPr>
            <a:r>
              <a:rPr lang="zh-CN" altLang="en-US" dirty="0" smtClean="0"/>
              <a:t>1</a:t>
            </a:r>
            <a:r>
              <a:rPr lang="en-US" altLang="zh-CN" dirty="0" smtClean="0"/>
              <a:t>.</a:t>
            </a:r>
            <a:r>
              <a:rPr lang="zh-CN" altLang="en-US" dirty="0" smtClean="0"/>
              <a:t>简介</a:t>
            </a:r>
            <a:endParaRPr lang="en-US" altLang="zh-CN" dirty="0" smtClean="0"/>
          </a:p>
          <a:p>
            <a:pPr marL="285750" indent="-285750">
              <a:lnSpc>
                <a:spcPct val="150000"/>
              </a:lnSpc>
              <a:buFont typeface="Arial" panose="020B0604020202020204" pitchFamily="34" charset="0"/>
              <a:buChar char="•"/>
            </a:pPr>
            <a:r>
              <a:rPr lang="zh-CN" altLang="en-US" sz="1600" dirty="0" smtClean="0"/>
              <a:t>什么</a:t>
            </a:r>
            <a:r>
              <a:rPr lang="zh-CN" altLang="en-US" sz="1600" dirty="0"/>
              <a:t>是主动学习</a:t>
            </a:r>
            <a:r>
              <a:rPr lang="zh-CN" altLang="en-US" sz="1600" dirty="0" smtClean="0"/>
              <a:t>？</a:t>
            </a:r>
            <a:endParaRPr lang="en-US" altLang="zh-CN" sz="1600" dirty="0" smtClean="0"/>
          </a:p>
          <a:p>
            <a:pPr>
              <a:lnSpc>
                <a:spcPct val="150000"/>
              </a:lnSpc>
            </a:pPr>
            <a:r>
              <a:rPr lang="zh-CN" altLang="en-US" dirty="0" smtClean="0"/>
              <a:t>2</a:t>
            </a:r>
            <a:r>
              <a:rPr lang="en-US" altLang="zh-CN" dirty="0" smtClean="0"/>
              <a:t>.</a:t>
            </a:r>
            <a:r>
              <a:rPr lang="zh-CN" altLang="en-US" dirty="0" smtClean="0"/>
              <a:t>场景</a:t>
            </a:r>
            <a:endParaRPr lang="en-US" altLang="zh-CN" dirty="0" smtClean="0"/>
          </a:p>
          <a:p>
            <a:pPr marL="285750" indent="-285750">
              <a:lnSpc>
                <a:spcPct val="150000"/>
              </a:lnSpc>
              <a:buFont typeface="Arial" panose="020B0604020202020204" pitchFamily="34" charset="0"/>
              <a:buChar char="•"/>
            </a:pPr>
            <a:r>
              <a:rPr lang="zh-CN" altLang="en-US" sz="1600" dirty="0" smtClean="0"/>
              <a:t>成员</a:t>
            </a:r>
            <a:r>
              <a:rPr lang="zh-CN" altLang="en-US" sz="1600" dirty="0"/>
              <a:t>查询</a:t>
            </a:r>
            <a:r>
              <a:rPr lang="zh-CN" altLang="en-US" sz="1600" dirty="0" smtClean="0"/>
              <a:t>合成</a:t>
            </a:r>
            <a:endParaRPr lang="en-US" altLang="zh-CN" sz="1600" dirty="0" smtClean="0"/>
          </a:p>
          <a:p>
            <a:pPr marL="285750" indent="-285750">
              <a:lnSpc>
                <a:spcPct val="150000"/>
              </a:lnSpc>
              <a:buFont typeface="Arial" panose="020B0604020202020204" pitchFamily="34" charset="0"/>
              <a:buChar char="•"/>
            </a:pPr>
            <a:r>
              <a:rPr lang="zh-CN" altLang="en-US" sz="1600" dirty="0" smtClean="0"/>
              <a:t>基于</a:t>
            </a:r>
            <a:r>
              <a:rPr lang="zh-CN" altLang="en-US" sz="1600" dirty="0"/>
              <a:t>流的选择性</a:t>
            </a:r>
            <a:r>
              <a:rPr lang="zh-CN" altLang="en-US" sz="1600" dirty="0" smtClean="0"/>
              <a:t>采样</a:t>
            </a:r>
            <a:endParaRPr lang="en-US" altLang="zh-CN" sz="1600" dirty="0" smtClean="0"/>
          </a:p>
          <a:p>
            <a:pPr marL="285750" indent="-285750">
              <a:lnSpc>
                <a:spcPct val="150000"/>
              </a:lnSpc>
              <a:buFont typeface="Arial" panose="020B0604020202020204" pitchFamily="34" charset="0"/>
              <a:buChar char="•"/>
            </a:pPr>
            <a:r>
              <a:rPr lang="zh-CN" altLang="en-US" sz="1600" dirty="0" smtClean="0"/>
              <a:t>基于</a:t>
            </a:r>
            <a:r>
              <a:rPr lang="zh-CN" altLang="en-US" sz="1600" dirty="0"/>
              <a:t>池的</a:t>
            </a:r>
            <a:r>
              <a:rPr lang="zh-CN" altLang="en-US" sz="1600" dirty="0" smtClean="0"/>
              <a:t>采样</a:t>
            </a:r>
            <a:endParaRPr lang="en-US" altLang="zh-CN" sz="1600" dirty="0" smtClean="0"/>
          </a:p>
          <a:p>
            <a:pPr>
              <a:lnSpc>
                <a:spcPct val="150000"/>
              </a:lnSpc>
            </a:pPr>
            <a:r>
              <a:rPr lang="zh-CN" altLang="en-US" dirty="0" smtClean="0"/>
              <a:t>3</a:t>
            </a:r>
            <a:r>
              <a:rPr lang="en-US" altLang="zh-CN" dirty="0" smtClean="0"/>
              <a:t>.</a:t>
            </a:r>
            <a:r>
              <a:rPr lang="zh-CN" altLang="en-US" dirty="0" smtClean="0"/>
              <a:t>查询</a:t>
            </a:r>
            <a:r>
              <a:rPr lang="zh-CN" altLang="en-US" dirty="0"/>
              <a:t>策略</a:t>
            </a:r>
            <a:r>
              <a:rPr lang="zh-CN" altLang="en-US" dirty="0" smtClean="0"/>
              <a:t>框架</a:t>
            </a:r>
            <a:endParaRPr lang="en-US" altLang="zh-CN" dirty="0" smtClean="0"/>
          </a:p>
          <a:p>
            <a:pPr marL="285750" indent="-285750">
              <a:lnSpc>
                <a:spcPct val="150000"/>
              </a:lnSpc>
              <a:buFont typeface="Arial" panose="020B0604020202020204" pitchFamily="34" charset="0"/>
              <a:buChar char="•"/>
            </a:pPr>
            <a:r>
              <a:rPr lang="zh-CN" altLang="en-US" sz="1600" dirty="0" smtClean="0"/>
              <a:t>不确定</a:t>
            </a:r>
            <a:r>
              <a:rPr lang="zh-CN" altLang="en-US" sz="1600" dirty="0"/>
              <a:t>性</a:t>
            </a:r>
            <a:r>
              <a:rPr lang="zh-CN" altLang="en-US" sz="1600" dirty="0" smtClean="0"/>
              <a:t>抽样</a:t>
            </a:r>
            <a:endParaRPr lang="en-US" altLang="zh-CN" sz="1600" dirty="0" smtClean="0"/>
          </a:p>
          <a:p>
            <a:pPr marL="285750" indent="-285750">
              <a:lnSpc>
                <a:spcPct val="150000"/>
              </a:lnSpc>
              <a:buFont typeface="Arial" panose="020B0604020202020204" pitchFamily="34" charset="0"/>
              <a:buChar char="•"/>
            </a:pPr>
            <a:r>
              <a:rPr lang="zh-CN" altLang="en-US" sz="1600" dirty="0" smtClean="0"/>
              <a:t>按</a:t>
            </a:r>
            <a:r>
              <a:rPr lang="zh-CN" altLang="en-US" sz="1600" dirty="0"/>
              <a:t>委员会</a:t>
            </a:r>
            <a:r>
              <a:rPr lang="zh-CN" altLang="en-US" sz="1600" dirty="0" smtClean="0"/>
              <a:t>查询</a:t>
            </a:r>
            <a:endParaRPr lang="en-US" altLang="zh-CN" sz="1600" dirty="0" smtClean="0"/>
          </a:p>
          <a:p>
            <a:pPr marL="285750" indent="-285750">
              <a:lnSpc>
                <a:spcPct val="150000"/>
              </a:lnSpc>
              <a:buFont typeface="Arial" panose="020B0604020202020204" pitchFamily="34" charset="0"/>
              <a:buChar char="•"/>
            </a:pPr>
            <a:r>
              <a:rPr lang="zh-CN" altLang="en-US" sz="1600" dirty="0" smtClean="0"/>
              <a:t>预期</a:t>
            </a:r>
            <a:r>
              <a:rPr lang="zh-CN" altLang="en-US" sz="1600" dirty="0"/>
              <a:t>模型</a:t>
            </a:r>
            <a:r>
              <a:rPr lang="zh-CN" altLang="en-US" sz="1600" dirty="0" smtClean="0"/>
              <a:t>更改</a:t>
            </a:r>
            <a:endParaRPr lang="en-US" altLang="zh-CN" sz="1600" dirty="0" smtClean="0"/>
          </a:p>
          <a:p>
            <a:pPr marL="285750" indent="-285750">
              <a:lnSpc>
                <a:spcPct val="150000"/>
              </a:lnSpc>
              <a:buFont typeface="Arial" panose="020B0604020202020204" pitchFamily="34" charset="0"/>
              <a:buChar char="•"/>
            </a:pPr>
            <a:r>
              <a:rPr lang="zh-CN" altLang="en-US" sz="1600" dirty="0" smtClean="0"/>
              <a:t>期望</a:t>
            </a:r>
            <a:r>
              <a:rPr lang="zh-CN" altLang="en-US" sz="1600" dirty="0"/>
              <a:t>的错误</a:t>
            </a:r>
            <a:r>
              <a:rPr lang="zh-CN" altLang="en-US" sz="1600" dirty="0" smtClean="0"/>
              <a:t>减少</a:t>
            </a:r>
            <a:endParaRPr lang="en-US" altLang="zh-CN" sz="1600" dirty="0" smtClean="0"/>
          </a:p>
          <a:p>
            <a:pPr marL="285750" indent="-285750">
              <a:lnSpc>
                <a:spcPct val="150000"/>
              </a:lnSpc>
              <a:buFont typeface="Arial" panose="020B0604020202020204" pitchFamily="34" charset="0"/>
              <a:buChar char="•"/>
            </a:pPr>
            <a:r>
              <a:rPr lang="zh-CN" altLang="en-US" sz="1600" dirty="0" smtClean="0"/>
              <a:t>方差减少</a:t>
            </a:r>
            <a:endParaRPr lang="en-US" altLang="zh-CN" sz="1600" dirty="0" smtClean="0"/>
          </a:p>
          <a:p>
            <a:pPr marL="285750" indent="-285750">
              <a:lnSpc>
                <a:spcPct val="150000"/>
              </a:lnSpc>
              <a:buFont typeface="Arial" panose="020B0604020202020204" pitchFamily="34" charset="0"/>
              <a:buChar char="•"/>
            </a:pPr>
            <a:r>
              <a:rPr lang="zh-CN" altLang="en-US" sz="1600" dirty="0" smtClean="0"/>
              <a:t>密度加权法</a:t>
            </a:r>
            <a:endParaRPr lang="en-US" altLang="zh-CN" sz="1600" dirty="0" smtClean="0"/>
          </a:p>
          <a:p>
            <a:pPr>
              <a:lnSpc>
                <a:spcPct val="150000"/>
              </a:lnSpc>
            </a:pPr>
            <a:r>
              <a:rPr lang="zh-CN" altLang="en-US" dirty="0" smtClean="0"/>
              <a:t>4</a:t>
            </a:r>
            <a:r>
              <a:rPr lang="en-US" altLang="zh-CN" dirty="0" smtClean="0"/>
              <a:t>.</a:t>
            </a:r>
            <a:r>
              <a:rPr lang="zh-CN" altLang="en-US" dirty="0" smtClean="0"/>
              <a:t>主动</a:t>
            </a:r>
            <a:r>
              <a:rPr lang="zh-CN" altLang="en-US" dirty="0"/>
              <a:t>学习</a:t>
            </a:r>
            <a:r>
              <a:rPr lang="zh-CN" altLang="en-US" dirty="0" smtClean="0"/>
              <a:t>分析</a:t>
            </a:r>
            <a:endParaRPr lang="en-US" altLang="zh-CN" dirty="0" smtClean="0"/>
          </a:p>
          <a:p>
            <a:pPr marL="285750" indent="-285750">
              <a:lnSpc>
                <a:spcPct val="150000"/>
              </a:lnSpc>
              <a:buFont typeface="Arial" panose="020B0604020202020204" pitchFamily="34" charset="0"/>
              <a:buChar char="•"/>
            </a:pPr>
            <a:r>
              <a:rPr lang="zh-CN" altLang="en-US" sz="1600" dirty="0" smtClean="0"/>
              <a:t>实证分析</a:t>
            </a:r>
            <a:endParaRPr lang="en-US" altLang="zh-CN" sz="1600" dirty="0" smtClean="0"/>
          </a:p>
          <a:p>
            <a:pPr marL="285750" indent="-285750">
              <a:lnSpc>
                <a:spcPct val="150000"/>
              </a:lnSpc>
              <a:buFont typeface="Arial" panose="020B0604020202020204" pitchFamily="34" charset="0"/>
              <a:buChar char="•"/>
            </a:pPr>
            <a:r>
              <a:rPr lang="zh-CN" altLang="en-US" sz="1600" dirty="0" smtClean="0"/>
              <a:t>理论</a:t>
            </a:r>
            <a:r>
              <a:rPr lang="zh-CN" altLang="en-US" sz="1600" dirty="0"/>
              <a:t>分析</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8574"/>
          </a:xfrm>
        </p:spPr>
        <p:txBody>
          <a:bodyPr/>
          <a:lstStyle/>
          <a:p>
            <a:r>
              <a:rPr lang="en-US" altLang="zh-CN" dirty="0" smtClean="0"/>
              <a:t>1.1 What </a:t>
            </a:r>
            <a:r>
              <a:rPr lang="en-US" altLang="zh-CN" dirty="0"/>
              <a:t>is active learning?</a:t>
            </a:r>
            <a:endParaRPr lang="en-US" dirty="0"/>
          </a:p>
        </p:txBody>
      </p:sp>
      <p:sp>
        <p:nvSpPr>
          <p:cNvPr id="3" name="Content Placeholder 2"/>
          <p:cNvSpPr>
            <a:spLocks noGrp="1"/>
          </p:cNvSpPr>
          <p:nvPr>
            <p:ph idx="1"/>
          </p:nvPr>
        </p:nvSpPr>
        <p:spPr>
          <a:xfrm>
            <a:off x="5939074" y="1548143"/>
            <a:ext cx="5712737" cy="4737462"/>
          </a:xfrm>
        </p:spPr>
        <p:txBody>
          <a:bodyPr>
            <a:normAutofit/>
          </a:bodyPr>
          <a:lstStyle/>
          <a:p>
            <a:r>
              <a:rPr lang="en-US" altLang="zh-CN" sz="2400" dirty="0"/>
              <a:t>Sub-field of machine learning, based on idea of letting model choose its own data</a:t>
            </a:r>
            <a:r>
              <a:rPr lang="en-US" altLang="zh-CN" sz="2400" dirty="0" smtClean="0"/>
              <a:t>. </a:t>
            </a:r>
            <a:r>
              <a:rPr lang="en-US" altLang="zh-CN" sz="2400" dirty="0"/>
              <a:t>If it can, it should perform </a:t>
            </a:r>
            <a:r>
              <a:rPr lang="en-US" altLang="zh-CN" sz="2400" dirty="0" smtClean="0"/>
              <a:t>better</a:t>
            </a:r>
            <a:r>
              <a:rPr lang="zh-CN" altLang="en-US" sz="2400" dirty="0" smtClean="0"/>
              <a:t>。</a:t>
            </a:r>
            <a:endParaRPr lang="en-US" altLang="zh-CN" sz="2400" dirty="0" smtClean="0"/>
          </a:p>
          <a:p>
            <a:pPr marL="0" indent="0">
              <a:buNone/>
            </a:pPr>
            <a:r>
              <a:rPr lang="zh-CN" altLang="en-US" sz="2000" dirty="0"/>
              <a:t>（让模型选择自己的数据）</a:t>
            </a:r>
            <a:endParaRPr lang="en-US" altLang="zh-CN" sz="2000" dirty="0" smtClean="0"/>
          </a:p>
          <a:p>
            <a:r>
              <a:rPr lang="en-US" altLang="zh-CN" sz="2400" dirty="0"/>
              <a:t>Gathering labels for all data can be challenging. </a:t>
            </a:r>
            <a:endParaRPr lang="en-US" altLang="zh-CN" sz="2400" dirty="0" smtClean="0"/>
          </a:p>
          <a:p>
            <a:r>
              <a:rPr lang="en-US" altLang="zh-CN" sz="2400" dirty="0" smtClean="0"/>
              <a:t>Active </a:t>
            </a:r>
            <a:r>
              <a:rPr lang="en-US" altLang="zh-CN" sz="2400" dirty="0"/>
              <a:t>learning circumvents this issue by asking an oracle to label instances. </a:t>
            </a:r>
            <a:endParaRPr lang="en-US" altLang="zh-CN" sz="2400" dirty="0" smtClean="0"/>
          </a:p>
          <a:p>
            <a:pPr marL="0" indent="0">
              <a:buNone/>
            </a:pPr>
            <a:r>
              <a:rPr lang="zh-CN" altLang="en-US" sz="2000" dirty="0" smtClean="0"/>
              <a:t>（</a:t>
            </a:r>
            <a:r>
              <a:rPr lang="en-US" altLang="zh-CN" sz="2000" dirty="0"/>
              <a:t>oracle</a:t>
            </a:r>
            <a:r>
              <a:rPr lang="zh-CN" altLang="en-US" sz="2000" dirty="0"/>
              <a:t>标记</a:t>
            </a:r>
            <a:r>
              <a:rPr lang="zh-CN" altLang="en-US" sz="2000" dirty="0" smtClean="0"/>
              <a:t>实例）</a:t>
            </a:r>
            <a:endParaRPr lang="en-US" altLang="zh-CN" sz="2000" dirty="0" smtClean="0"/>
          </a:p>
          <a:p>
            <a:r>
              <a:rPr lang="en-US" altLang="zh-CN" sz="2400" dirty="0" smtClean="0"/>
              <a:t>Aims </a:t>
            </a:r>
            <a:r>
              <a:rPr lang="en-US" altLang="zh-CN" sz="2400" dirty="0"/>
              <a:t>to achieve high accuracy using little data</a:t>
            </a:r>
            <a:r>
              <a:rPr lang="en-US" altLang="zh-CN" sz="2400" dirty="0" smtClean="0"/>
              <a:t>.</a:t>
            </a:r>
            <a:r>
              <a:rPr lang="zh-CN" altLang="en-US" sz="2000" dirty="0" smtClean="0"/>
              <a:t>（</a:t>
            </a:r>
            <a:r>
              <a:rPr lang="zh-CN" altLang="en-US" sz="2000" dirty="0"/>
              <a:t>用很少的数据达到高精度）</a:t>
            </a:r>
            <a:endParaRPr 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922" y="1841565"/>
            <a:ext cx="5104762" cy="393333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99153" y="621000"/>
            <a:ext cx="4762876" cy="5814824"/>
          </a:xfrm>
        </p:spPr>
        <p:txBody>
          <a:bodyPr>
            <a:normAutofit lnSpcReduction="10000"/>
          </a:bodyPr>
          <a:lstStyle/>
          <a:p>
            <a:pPr>
              <a:lnSpc>
                <a:spcPct val="150000"/>
              </a:lnSpc>
            </a:pPr>
            <a:r>
              <a:rPr lang="en-US" altLang="zh-CN" sz="1600" dirty="0" smtClean="0"/>
              <a:t>Active </a:t>
            </a:r>
            <a:r>
              <a:rPr lang="en-US" altLang="zh-CN" sz="1600" dirty="0"/>
              <a:t>learning</a:t>
            </a:r>
            <a:r>
              <a:rPr lang="zh-CN" altLang="en-US" sz="1600" dirty="0"/>
              <a:t>模型通过少量初始标记样本 </a:t>
            </a:r>
            <a:r>
              <a:rPr lang="en-US" altLang="zh-CN" sz="1600" dirty="0"/>
              <a:t>L </a:t>
            </a:r>
            <a:r>
              <a:rPr lang="zh-CN" altLang="en-US" sz="1600" dirty="0"/>
              <a:t>开始学习，通过一定的查询函数 </a:t>
            </a:r>
            <a:r>
              <a:rPr lang="en-US" altLang="zh-CN" sz="1600" dirty="0"/>
              <a:t>Q </a:t>
            </a:r>
            <a:r>
              <a:rPr lang="zh-CN" altLang="en-US" sz="1600" dirty="0"/>
              <a:t>选择出一个或一批最有用的样本，并向督导者询问标签，然后利用获得的新知识来训练分类器和进行下一轮查询。主动学习是一个循环的过程，直至达到某一停止准则为止。</a:t>
            </a:r>
          </a:p>
          <a:p>
            <a:pPr>
              <a:lnSpc>
                <a:spcPct val="150000"/>
              </a:lnSpc>
            </a:pPr>
            <a:r>
              <a:rPr lang="en-US" altLang="zh-CN" sz="1600" dirty="0" smtClean="0"/>
              <a:t>Active </a:t>
            </a:r>
            <a:r>
              <a:rPr lang="en-US" altLang="zh-CN" sz="1600" dirty="0"/>
              <a:t>learning</a:t>
            </a:r>
            <a:r>
              <a:rPr lang="zh-CN" altLang="en-US" sz="1600" dirty="0"/>
              <a:t>是一个算法框架，上图中的单个模块具备可替换性（</a:t>
            </a:r>
            <a:r>
              <a:rPr lang="en-US" altLang="zh-CN" sz="1600" dirty="0"/>
              <a:t>alternative</a:t>
            </a:r>
            <a:r>
              <a:rPr lang="zh-CN" altLang="en-US" sz="1600" dirty="0"/>
              <a:t>），我们接下来讨论具体每个子模块的选择原则。</a:t>
            </a:r>
          </a:p>
          <a:p>
            <a:pPr>
              <a:lnSpc>
                <a:spcPct val="150000"/>
              </a:lnSpc>
            </a:pPr>
            <a:r>
              <a:rPr lang="en-US" altLang="zh-CN" sz="1600" dirty="0"/>
              <a:t>1. </a:t>
            </a:r>
            <a:r>
              <a:rPr lang="zh-CN" altLang="en-US" sz="1600" dirty="0"/>
              <a:t>机器学习模型</a:t>
            </a:r>
            <a:r>
              <a:rPr lang="en-US" altLang="zh-CN" sz="1600" dirty="0"/>
              <a:t>C</a:t>
            </a:r>
          </a:p>
          <a:p>
            <a:pPr marL="0" indent="0">
              <a:lnSpc>
                <a:spcPct val="150000"/>
              </a:lnSpc>
              <a:buNone/>
            </a:pPr>
            <a:r>
              <a:rPr lang="zh-CN" altLang="en-US" sz="1600" dirty="0" smtClean="0"/>
              <a:t>    只要</a:t>
            </a:r>
            <a:r>
              <a:rPr lang="zh-CN" altLang="en-US" sz="1600" dirty="0"/>
              <a:t>是有监督学习算法即可。</a:t>
            </a:r>
          </a:p>
          <a:p>
            <a:pPr>
              <a:lnSpc>
                <a:spcPct val="150000"/>
              </a:lnSpc>
            </a:pPr>
            <a:r>
              <a:rPr lang="en-US" altLang="zh-CN" sz="1600" dirty="0"/>
              <a:t>2. </a:t>
            </a:r>
            <a:r>
              <a:rPr lang="zh-CN" altLang="en-US" sz="1600" dirty="0"/>
              <a:t>查询函数</a:t>
            </a:r>
            <a:r>
              <a:rPr lang="en-US" altLang="zh-CN" sz="1600" dirty="0"/>
              <a:t>Q</a:t>
            </a:r>
          </a:p>
          <a:p>
            <a:pPr marL="0" indent="0">
              <a:lnSpc>
                <a:spcPct val="150000"/>
              </a:lnSpc>
              <a:buNone/>
            </a:pPr>
            <a:r>
              <a:rPr lang="zh-CN" altLang="en-US" sz="1600" dirty="0" smtClean="0"/>
              <a:t>    查询</a:t>
            </a:r>
            <a:r>
              <a:rPr lang="zh-CN" altLang="en-US" sz="1600" dirty="0"/>
              <a:t>函数的设计最常用的策略是</a:t>
            </a:r>
            <a:r>
              <a:rPr lang="zh-CN" altLang="en-US" sz="1600" dirty="0" smtClean="0"/>
              <a:t>：</a:t>
            </a:r>
            <a:endParaRPr lang="en-US" altLang="zh-CN" sz="1600" dirty="0" smtClean="0"/>
          </a:p>
          <a:p>
            <a:pPr lvl="1">
              <a:lnSpc>
                <a:spcPct val="150000"/>
              </a:lnSpc>
            </a:pPr>
            <a:r>
              <a:rPr lang="zh-CN" altLang="en-US" sz="1200" dirty="0" smtClean="0"/>
              <a:t>不确定性</a:t>
            </a:r>
            <a:r>
              <a:rPr lang="zh-CN" altLang="en-US" sz="1200" dirty="0"/>
              <a:t>准则（</a:t>
            </a:r>
            <a:r>
              <a:rPr lang="en-US" altLang="zh-CN" sz="1200" dirty="0"/>
              <a:t>uncertainty</a:t>
            </a:r>
            <a:r>
              <a:rPr lang="zh-CN" altLang="en-US" sz="1200" dirty="0" smtClean="0"/>
              <a:t>）</a:t>
            </a:r>
            <a:endParaRPr lang="en-US" altLang="zh-CN" sz="1200" dirty="0" smtClean="0"/>
          </a:p>
          <a:p>
            <a:pPr lvl="1">
              <a:lnSpc>
                <a:spcPct val="150000"/>
              </a:lnSpc>
            </a:pPr>
            <a:r>
              <a:rPr lang="zh-CN" altLang="en-US" sz="1200" dirty="0" smtClean="0"/>
              <a:t>差异</a:t>
            </a:r>
            <a:r>
              <a:rPr lang="zh-CN" altLang="en-US" sz="1200" dirty="0"/>
              <a:t>性准则（</a:t>
            </a:r>
            <a:r>
              <a:rPr lang="en-US" altLang="zh-CN" sz="1200" dirty="0"/>
              <a:t>diversity</a:t>
            </a:r>
            <a:r>
              <a:rPr lang="zh-CN" altLang="en-US" sz="1200" dirty="0" smtClean="0"/>
              <a:t>）</a:t>
            </a:r>
            <a:endParaRPr lang="zh-CN" altLang="en-US" sz="1200" dirty="0"/>
          </a:p>
          <a:p>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125" y="1047083"/>
            <a:ext cx="3868151" cy="2980497"/>
          </a:xfrm>
          <a:prstGeom prst="rect">
            <a:avLst/>
          </a:prstGeom>
        </p:spPr>
      </p:pic>
      <p:sp>
        <p:nvSpPr>
          <p:cNvPr id="6" name="矩形 5"/>
          <p:cNvSpPr/>
          <p:nvPr/>
        </p:nvSpPr>
        <p:spPr>
          <a:xfrm>
            <a:off x="597528" y="481424"/>
            <a:ext cx="5760671" cy="5724644"/>
          </a:xfrm>
          <a:prstGeom prst="rect">
            <a:avLst/>
          </a:prstGeom>
        </p:spPr>
        <p:txBody>
          <a:bodyPr wrap="square">
            <a:spAutoFit/>
          </a:bodyPr>
          <a:lstStyle/>
          <a:p>
            <a:r>
              <a:rPr lang="zh-CN" altLang="en-US" dirty="0"/>
              <a:t>主动学习的模型如下：</a:t>
            </a:r>
          </a:p>
          <a:p>
            <a:r>
              <a:rPr lang="en-US" altLang="zh-CN" dirty="0"/>
              <a:t>A = (C</a:t>
            </a:r>
            <a:r>
              <a:rPr lang="zh-CN" altLang="en-US" dirty="0"/>
              <a:t>，</a:t>
            </a:r>
            <a:r>
              <a:rPr lang="en-US" altLang="zh-CN" dirty="0"/>
              <a:t>Q</a:t>
            </a:r>
            <a:r>
              <a:rPr lang="zh-CN" altLang="en-US" dirty="0"/>
              <a:t>，</a:t>
            </a:r>
            <a:r>
              <a:rPr lang="en-US" altLang="zh-CN" dirty="0"/>
              <a:t>S</a:t>
            </a:r>
            <a:r>
              <a:rPr lang="zh-CN" altLang="en-US" dirty="0"/>
              <a:t>，</a:t>
            </a:r>
            <a:r>
              <a:rPr lang="en-US" altLang="zh-CN" dirty="0"/>
              <a:t>L</a:t>
            </a:r>
            <a:r>
              <a:rPr lang="zh-CN" altLang="en-US" dirty="0"/>
              <a:t>，</a:t>
            </a:r>
            <a:r>
              <a:rPr lang="en-US" altLang="zh-CN" dirty="0"/>
              <a:t>U)</a:t>
            </a:r>
          </a:p>
          <a:p>
            <a:r>
              <a:rPr lang="en-US" altLang="zh-CN" dirty="0"/>
              <a:t> </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a:p>
          <a:p>
            <a:pPr>
              <a:lnSpc>
                <a:spcPct val="150000"/>
              </a:lnSpc>
            </a:pPr>
            <a:r>
              <a:rPr lang="zh-CN" altLang="en-US" sz="1600" dirty="0" smtClean="0"/>
              <a:t>其中：</a:t>
            </a:r>
            <a:endParaRPr lang="en-US" altLang="zh-CN" sz="1600" dirty="0" smtClean="0"/>
          </a:p>
          <a:p>
            <a:pPr>
              <a:lnSpc>
                <a:spcPct val="150000"/>
              </a:lnSpc>
            </a:pPr>
            <a:r>
              <a:rPr lang="zh-CN" altLang="en-US" sz="1600" dirty="0" smtClean="0"/>
              <a:t> </a:t>
            </a:r>
            <a:r>
              <a:rPr lang="en-US" altLang="zh-CN" sz="1600" dirty="0"/>
              <a:t>L </a:t>
            </a:r>
            <a:r>
              <a:rPr lang="zh-CN" altLang="en-US" sz="1600" dirty="0"/>
              <a:t>是用于训练已标注的样本；</a:t>
            </a:r>
          </a:p>
          <a:p>
            <a:pPr>
              <a:lnSpc>
                <a:spcPct val="150000"/>
              </a:lnSpc>
            </a:pPr>
            <a:r>
              <a:rPr lang="en-US" altLang="zh-CN" sz="1600" dirty="0"/>
              <a:t>C </a:t>
            </a:r>
            <a:r>
              <a:rPr lang="zh-CN" altLang="en-US" sz="1600" dirty="0"/>
              <a:t>为一组或者一个算法模型，用户接收上一轮的标记样本集，通过负反馈调整模型参数，并输出对应的预测结果向量集；</a:t>
            </a:r>
          </a:p>
          <a:p>
            <a:pPr>
              <a:lnSpc>
                <a:spcPct val="150000"/>
              </a:lnSpc>
            </a:pPr>
            <a:r>
              <a:rPr lang="en-US" altLang="zh-CN" sz="1600" dirty="0"/>
              <a:t>Q </a:t>
            </a:r>
            <a:r>
              <a:rPr lang="zh-CN" altLang="en-US" sz="1600" dirty="0"/>
              <a:t>是查询函数，用于从当前剩余的未标注样本池（未标记样本会逐渐减少</a:t>
            </a:r>
            <a:r>
              <a:rPr lang="zh-CN" altLang="en-US" sz="1600" dirty="0" smtClean="0"/>
              <a:t>）</a:t>
            </a:r>
            <a:r>
              <a:rPr lang="en-US" altLang="zh-CN" sz="1600" dirty="0" smtClean="0"/>
              <a:t>U </a:t>
            </a:r>
            <a:r>
              <a:rPr lang="zh-CN" altLang="en-US" sz="1600" dirty="0"/>
              <a:t>中查询信息量最大（最不确定）的</a:t>
            </a:r>
            <a:r>
              <a:rPr lang="en-US" altLang="zh-CN" sz="1600" dirty="0"/>
              <a:t>top</a:t>
            </a:r>
            <a:r>
              <a:rPr lang="zh-CN" altLang="en-US" sz="1600" dirty="0"/>
              <a:t>样本；</a:t>
            </a:r>
          </a:p>
          <a:p>
            <a:pPr>
              <a:lnSpc>
                <a:spcPct val="150000"/>
              </a:lnSpc>
            </a:pPr>
            <a:r>
              <a:rPr lang="en-US" altLang="zh-CN" sz="1600" dirty="0"/>
              <a:t>S</a:t>
            </a:r>
            <a:r>
              <a:rPr lang="zh-CN" altLang="en-US" sz="1600" dirty="0"/>
              <a:t>是督导者，可以为 </a:t>
            </a:r>
            <a:r>
              <a:rPr lang="en-US" altLang="zh-CN" sz="1600" dirty="0"/>
              <a:t>U </a:t>
            </a:r>
            <a:r>
              <a:rPr lang="zh-CN" altLang="en-US" sz="1600" dirty="0"/>
              <a:t>中样本标注正确的标签；</a:t>
            </a:r>
          </a:p>
        </p:txBody>
      </p:sp>
    </p:spTree>
    <p:extLst>
      <p:ext uri="{BB962C8B-B14F-4D97-AF65-F5344CB8AC3E}">
        <p14:creationId xmlns:p14="http://schemas.microsoft.com/office/powerpoint/2010/main" val="2393058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1.1 What </a:t>
            </a:r>
            <a:r>
              <a:rPr lang="en-US" altLang="zh-CN" dirty="0"/>
              <a:t>is active learning?</a:t>
            </a:r>
            <a:endParaRPr 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3988" y="1777081"/>
            <a:ext cx="5134172" cy="3264164"/>
          </a:xfrm>
        </p:spPr>
      </p:pic>
      <p:sp>
        <p:nvSpPr>
          <p:cNvPr id="5" name="矩形 4"/>
          <p:cNvSpPr/>
          <p:nvPr/>
        </p:nvSpPr>
        <p:spPr>
          <a:xfrm>
            <a:off x="1530470" y="5324829"/>
            <a:ext cx="3849131" cy="369332"/>
          </a:xfrm>
          <a:prstGeom prst="rect">
            <a:avLst/>
          </a:prstGeom>
        </p:spPr>
        <p:txBody>
          <a:bodyPr wrap="none">
            <a:spAutoFit/>
          </a:bodyPr>
          <a:lstStyle/>
          <a:p>
            <a:r>
              <a:rPr lang="en-US" altLang="zh-CN" dirty="0"/>
              <a:t>Figure: Pool based active learning cycle</a:t>
            </a:r>
            <a:endParaRPr lang="zh-CN" altLang="en-US" dirty="0"/>
          </a:p>
        </p:txBody>
      </p:sp>
      <p:sp>
        <p:nvSpPr>
          <p:cNvPr id="3" name="矩形 2"/>
          <p:cNvSpPr/>
          <p:nvPr/>
        </p:nvSpPr>
        <p:spPr>
          <a:xfrm>
            <a:off x="6419333" y="2047009"/>
            <a:ext cx="5193101" cy="3277820"/>
          </a:xfrm>
          <a:prstGeom prst="rect">
            <a:avLst/>
          </a:prstGeom>
        </p:spPr>
        <p:txBody>
          <a:bodyPr wrap="square">
            <a:spAutoFit/>
          </a:bodyPr>
          <a:lstStyle/>
          <a:p>
            <a:pPr>
              <a:lnSpc>
                <a:spcPct val="150000"/>
              </a:lnSpc>
            </a:pPr>
            <a:r>
              <a:rPr lang="en-US" altLang="zh-CN" sz="2000" dirty="0" smtClean="0"/>
              <a:t>Example</a:t>
            </a:r>
            <a:r>
              <a:rPr lang="zh-CN" altLang="en-US" sz="2000" dirty="0" smtClean="0"/>
              <a:t>：</a:t>
            </a:r>
            <a:endParaRPr lang="en-US" altLang="zh-CN" sz="2000" dirty="0" smtClean="0"/>
          </a:p>
          <a:p>
            <a:pPr>
              <a:lnSpc>
                <a:spcPct val="150000"/>
              </a:lnSpc>
            </a:pPr>
            <a:r>
              <a:rPr lang="en-US" altLang="zh-CN" sz="2000" dirty="0" smtClean="0"/>
              <a:t>Queries </a:t>
            </a:r>
            <a:r>
              <a:rPr lang="en-US" altLang="zh-CN" sz="2000" dirty="0"/>
              <a:t>are selected from a pool of </a:t>
            </a:r>
            <a:r>
              <a:rPr lang="en-US" altLang="zh-CN" sz="2000" dirty="0" err="1"/>
              <a:t>unlabelled</a:t>
            </a:r>
            <a:r>
              <a:rPr lang="en-US" altLang="zh-CN" sz="2000" dirty="0"/>
              <a:t> instances using uncertainty sampling</a:t>
            </a:r>
            <a:r>
              <a:rPr lang="en-US" altLang="zh-CN" sz="2000" dirty="0" smtClean="0"/>
              <a:t>.</a:t>
            </a:r>
          </a:p>
          <a:p>
            <a:pPr>
              <a:lnSpc>
                <a:spcPct val="150000"/>
              </a:lnSpc>
            </a:pPr>
            <a:r>
              <a:rPr lang="zh-CN" altLang="en-US" dirty="0" smtClean="0"/>
              <a:t>使用</a:t>
            </a:r>
            <a:r>
              <a:rPr lang="zh-CN" altLang="en-US" dirty="0"/>
              <a:t>不确定性采样从未标记实例池中选择查询。</a:t>
            </a:r>
            <a:endParaRPr lang="en-US" altLang="zh-CN" dirty="0"/>
          </a:p>
          <a:p>
            <a:pPr>
              <a:lnSpc>
                <a:spcPct val="150000"/>
              </a:lnSpc>
            </a:pPr>
            <a:r>
              <a:rPr lang="en-US" altLang="zh-CN" sz="2000" dirty="0"/>
              <a:t>Selects the instance in the pool about which model is least certain</a:t>
            </a:r>
            <a:r>
              <a:rPr lang="en-US" altLang="zh-CN" sz="2000" dirty="0" smtClean="0"/>
              <a:t>.</a:t>
            </a:r>
          </a:p>
          <a:p>
            <a:pPr>
              <a:lnSpc>
                <a:spcPct val="150000"/>
              </a:lnSpc>
            </a:pPr>
            <a:r>
              <a:rPr lang="zh-CN" altLang="en-US" dirty="0" smtClean="0"/>
              <a:t>选择</a:t>
            </a:r>
            <a:r>
              <a:rPr lang="zh-CN" altLang="en-US" dirty="0"/>
              <a:t>池中关于哪个模型最不确定的实例。</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131" y="0"/>
            <a:ext cx="10515600" cy="1325563"/>
          </a:xfrm>
        </p:spPr>
        <p:txBody>
          <a:bodyPr>
            <a:normAutofit/>
          </a:bodyPr>
          <a:lstStyle/>
          <a:p>
            <a:r>
              <a:rPr lang="en-US" altLang="zh-CN" sz="3200" dirty="0"/>
              <a:t>Feedback-Guided Anomaly Discovery via Online </a:t>
            </a:r>
            <a:r>
              <a:rPr lang="en-US" altLang="zh-CN" sz="3200" dirty="0" smtClean="0"/>
              <a:t>Optimization</a:t>
            </a:r>
            <a:endParaRPr lang="zh-CN" altLang="en-US" sz="3200" dirty="0"/>
          </a:p>
        </p:txBody>
      </p:sp>
      <p:pic>
        <p:nvPicPr>
          <p:cNvPr id="19" name="图片 18" descr="https://img2018.cnblogs.com/blog/532548/201905/532548-20190527172003710-1357567947.png"/>
          <p:cNvPicPr/>
          <p:nvPr/>
        </p:nvPicPr>
        <p:blipFill>
          <a:blip r:embed="rId2">
            <a:extLst>
              <a:ext uri="{28A0092B-C50C-407E-A947-70E740481C1C}">
                <a14:useLocalDpi xmlns:a14="http://schemas.microsoft.com/office/drawing/2010/main" val="0"/>
              </a:ext>
            </a:extLst>
          </a:blip>
          <a:srcRect/>
          <a:stretch>
            <a:fillRect/>
          </a:stretch>
        </p:blipFill>
        <p:spPr bwMode="auto">
          <a:xfrm>
            <a:off x="355694" y="1428624"/>
            <a:ext cx="6007100" cy="3529965"/>
          </a:xfrm>
          <a:prstGeom prst="rect">
            <a:avLst/>
          </a:prstGeom>
          <a:noFill/>
          <a:ln>
            <a:noFill/>
          </a:ln>
        </p:spPr>
      </p:pic>
      <p:sp>
        <p:nvSpPr>
          <p:cNvPr id="5" name="矩形 4"/>
          <p:cNvSpPr/>
          <p:nvPr/>
        </p:nvSpPr>
        <p:spPr>
          <a:xfrm>
            <a:off x="6717672" y="1593168"/>
            <a:ext cx="4822479" cy="3200876"/>
          </a:xfrm>
          <a:prstGeom prst="rect">
            <a:avLst/>
          </a:prstGeom>
        </p:spPr>
        <p:txBody>
          <a:bodyPr wrap="square">
            <a:spAutoFit/>
          </a:bodyPr>
          <a:lstStyle/>
          <a:p>
            <a:pPr>
              <a:spcAft>
                <a:spcPts val="0"/>
              </a:spcAft>
            </a:pPr>
            <a:r>
              <a:rPr lang="en-US" altLang="zh-CN" sz="1400" dirty="0">
                <a:solidFill>
                  <a:srgbClr val="FF0000"/>
                </a:solidFill>
                <a:latin typeface="+mn-ea"/>
                <a:cs typeface="宋体" panose="02010600030101010101" pitchFamily="2" charset="-122"/>
              </a:rPr>
              <a:t>1. </a:t>
            </a:r>
            <a:r>
              <a:rPr lang="zh-CN" altLang="zh-CN" sz="1400" dirty="0">
                <a:solidFill>
                  <a:srgbClr val="FF0000"/>
                </a:solidFill>
                <a:latin typeface="+mn-ea"/>
                <a:cs typeface="宋体" panose="02010600030101010101" pitchFamily="2" charset="-122"/>
              </a:rPr>
              <a:t>传统</a:t>
            </a:r>
            <a:r>
              <a:rPr lang="en-US" altLang="zh-CN" sz="1400" dirty="0">
                <a:solidFill>
                  <a:srgbClr val="FF0000"/>
                </a:solidFill>
                <a:latin typeface="+mn-ea"/>
                <a:cs typeface="宋体" panose="02010600030101010101" pitchFamily="2" charset="-122"/>
              </a:rPr>
              <a:t>IF</a:t>
            </a:r>
            <a:r>
              <a:rPr lang="zh-CN" altLang="zh-CN" sz="1400" dirty="0">
                <a:solidFill>
                  <a:srgbClr val="FF0000"/>
                </a:solidFill>
                <a:latin typeface="+mn-ea"/>
                <a:cs typeface="宋体" panose="02010600030101010101" pitchFamily="2" charset="-122"/>
              </a:rPr>
              <a:t>问题</a:t>
            </a:r>
            <a:endParaRPr lang="zh-CN" altLang="zh-CN" sz="1400" dirty="0">
              <a:latin typeface="+mn-ea"/>
              <a:cs typeface="宋体" panose="02010600030101010101" pitchFamily="2" charset="-122"/>
            </a:endParaRPr>
          </a:p>
          <a:p>
            <a:pPr>
              <a:spcBef>
                <a:spcPts val="750"/>
              </a:spcBef>
              <a:spcAft>
                <a:spcPts val="750"/>
              </a:spcAft>
            </a:pPr>
            <a:r>
              <a:rPr lang="zh-CN" altLang="zh-CN" sz="1400" dirty="0">
                <a:solidFill>
                  <a:srgbClr val="000000"/>
                </a:solidFill>
                <a:latin typeface="+mn-ea"/>
                <a:cs typeface="宋体" panose="02010600030101010101" pitchFamily="2" charset="-122"/>
              </a:rPr>
              <a:t>传统</a:t>
            </a:r>
            <a:r>
              <a:rPr lang="en-US" altLang="zh-CN" sz="1400" dirty="0">
                <a:solidFill>
                  <a:srgbClr val="000000"/>
                </a:solidFill>
                <a:latin typeface="+mn-ea"/>
                <a:cs typeface="宋体" panose="02010600030101010101" pitchFamily="2" charset="-122"/>
              </a:rPr>
              <a:t>IF</a:t>
            </a:r>
            <a:r>
              <a:rPr lang="zh-CN" altLang="zh-CN" sz="1400" dirty="0">
                <a:solidFill>
                  <a:srgbClr val="000000"/>
                </a:solidFill>
                <a:latin typeface="+mn-ea"/>
                <a:cs typeface="宋体" panose="02010600030101010101" pitchFamily="2" charset="-122"/>
              </a:rPr>
              <a:t>检测异常时通常会</a:t>
            </a:r>
            <a:r>
              <a:rPr lang="zh-CN" altLang="zh-CN" sz="1400" dirty="0" smtClean="0">
                <a:solidFill>
                  <a:srgbClr val="000000"/>
                </a:solidFill>
                <a:latin typeface="+mn-ea"/>
                <a:cs typeface="宋体" panose="02010600030101010101" pitchFamily="2" charset="-122"/>
              </a:rPr>
              <a:t>将异常样本集输出</a:t>
            </a:r>
            <a:r>
              <a:rPr lang="zh-CN" altLang="zh-CN" sz="1400" dirty="0">
                <a:solidFill>
                  <a:srgbClr val="000000"/>
                </a:solidFill>
                <a:latin typeface="+mn-ea"/>
                <a:cs typeface="宋体" panose="02010600030101010101" pitchFamily="2" charset="-122"/>
              </a:rPr>
              <a:t>给分析师，借助他们的专家经验</a:t>
            </a:r>
            <a:r>
              <a:rPr lang="zh-CN" altLang="zh-CN" sz="1400" dirty="0" smtClean="0">
                <a:solidFill>
                  <a:srgbClr val="000000"/>
                </a:solidFill>
                <a:latin typeface="+mn-ea"/>
                <a:cs typeface="宋体" panose="02010600030101010101" pitchFamily="2" charset="-122"/>
              </a:rPr>
              <a:t>判定，</a:t>
            </a:r>
            <a:r>
              <a:rPr lang="zh-CN" altLang="zh-CN" sz="1400" dirty="0">
                <a:solidFill>
                  <a:srgbClr val="000000"/>
                </a:solidFill>
                <a:latin typeface="+mn-ea"/>
                <a:cs typeface="宋体" panose="02010600030101010101" pitchFamily="2" charset="-122"/>
              </a:rPr>
              <a:t>若准确率满足要求则进行生产部署，若不满足要求，则需要建模人员和分析师一起尝试修改特征工程，</a:t>
            </a:r>
            <a:r>
              <a:rPr lang="zh-CN" altLang="zh-CN" sz="1400" dirty="0" smtClean="0">
                <a:solidFill>
                  <a:srgbClr val="000000"/>
                </a:solidFill>
                <a:latin typeface="+mn-ea"/>
                <a:cs typeface="宋体" panose="02010600030101010101" pitchFamily="2" charset="-122"/>
              </a:rPr>
              <a:t>或者排除</a:t>
            </a:r>
            <a:r>
              <a:rPr lang="zh-CN" altLang="zh-CN" sz="1400" dirty="0">
                <a:solidFill>
                  <a:srgbClr val="000000"/>
                </a:solidFill>
                <a:latin typeface="+mn-ea"/>
                <a:cs typeface="宋体" panose="02010600030101010101" pitchFamily="2" charset="-122"/>
              </a:rPr>
              <a:t>一些样本集</a:t>
            </a:r>
            <a:r>
              <a:rPr lang="zh-CN" altLang="zh-CN" sz="1400" dirty="0" smtClean="0">
                <a:solidFill>
                  <a:srgbClr val="000000"/>
                </a:solidFill>
                <a:latin typeface="+mn-ea"/>
                <a:cs typeface="宋体" panose="02010600030101010101" pitchFamily="2" charset="-122"/>
              </a:rPr>
              <a:t>，将</a:t>
            </a:r>
            <a:r>
              <a:rPr lang="zh-CN" altLang="zh-CN" sz="1400" dirty="0">
                <a:solidFill>
                  <a:srgbClr val="000000"/>
                </a:solidFill>
                <a:latin typeface="+mn-ea"/>
                <a:cs typeface="宋体" panose="02010600030101010101" pitchFamily="2" charset="-122"/>
              </a:rPr>
              <a:t>分析师的评估结果人工翻译</a:t>
            </a:r>
            <a:r>
              <a:rPr lang="zh-CN" altLang="zh-CN" sz="1400" dirty="0" smtClean="0">
                <a:solidFill>
                  <a:srgbClr val="000000"/>
                </a:solidFill>
                <a:latin typeface="+mn-ea"/>
                <a:cs typeface="宋体" panose="02010600030101010101" pitchFamily="2" charset="-122"/>
              </a:rPr>
              <a:t>给算法</a:t>
            </a:r>
            <a:r>
              <a:rPr lang="zh-CN" altLang="zh-CN" sz="1400" dirty="0">
                <a:solidFill>
                  <a:srgbClr val="000000"/>
                </a:solidFill>
                <a:latin typeface="+mn-ea"/>
                <a:cs typeface="宋体" panose="02010600030101010101" pitchFamily="2" charset="-122"/>
              </a:rPr>
              <a:t>的过程。</a:t>
            </a:r>
            <a:endParaRPr lang="zh-CN" altLang="zh-CN" sz="1400" dirty="0">
              <a:latin typeface="+mn-ea"/>
              <a:cs typeface="宋体" panose="02010600030101010101" pitchFamily="2" charset="-122"/>
            </a:endParaRPr>
          </a:p>
          <a:p>
            <a:pPr>
              <a:spcBef>
                <a:spcPts val="750"/>
              </a:spcBef>
              <a:spcAft>
                <a:spcPts val="750"/>
              </a:spcAft>
            </a:pPr>
            <a:r>
              <a:rPr lang="zh-CN" altLang="zh-CN" sz="1400" dirty="0">
                <a:solidFill>
                  <a:srgbClr val="000000"/>
                </a:solidFill>
                <a:latin typeface="+mn-ea"/>
                <a:cs typeface="宋体" panose="02010600030101010101" pitchFamily="2" charset="-122"/>
              </a:rPr>
              <a:t>这样方法的问题在于，</a:t>
            </a:r>
            <a:r>
              <a:rPr lang="en-US" altLang="zh-CN" sz="1400" dirty="0">
                <a:solidFill>
                  <a:srgbClr val="000000"/>
                </a:solidFill>
                <a:latin typeface="+mn-ea"/>
                <a:cs typeface="宋体" panose="02010600030101010101" pitchFamily="2" charset="-122"/>
              </a:rPr>
              <a:t>outlier</a:t>
            </a:r>
            <a:r>
              <a:rPr lang="zh-CN" altLang="zh-CN" sz="1400" dirty="0">
                <a:solidFill>
                  <a:srgbClr val="000000"/>
                </a:solidFill>
                <a:latin typeface="+mn-ea"/>
                <a:cs typeface="宋体" panose="02010600030101010101" pitchFamily="2" charset="-122"/>
              </a:rPr>
              <a:t>检测算法模式是固定的，具体被检出哪些是</a:t>
            </a:r>
            <a:r>
              <a:rPr lang="en-US" altLang="zh-CN" sz="1400" dirty="0">
                <a:solidFill>
                  <a:srgbClr val="000000"/>
                </a:solidFill>
                <a:latin typeface="+mn-ea"/>
                <a:cs typeface="宋体" panose="02010600030101010101" pitchFamily="2" charset="-122"/>
              </a:rPr>
              <a:t>outlier</a:t>
            </a:r>
            <a:r>
              <a:rPr lang="zh-CN" altLang="zh-CN" sz="1400" dirty="0">
                <a:solidFill>
                  <a:srgbClr val="000000"/>
                </a:solidFill>
                <a:latin typeface="+mn-ea"/>
                <a:cs typeface="宋体" panose="02010600030101010101" pitchFamily="2" charset="-122"/>
              </a:rPr>
              <a:t>，很大程度上依赖于特征工程的设计</a:t>
            </a:r>
            <a:r>
              <a:rPr lang="zh-CN" altLang="zh-CN" sz="1400" dirty="0" smtClean="0">
                <a:solidFill>
                  <a:srgbClr val="000000"/>
                </a:solidFill>
                <a:latin typeface="+mn-ea"/>
                <a:cs typeface="宋体" panose="02010600030101010101" pitchFamily="2" charset="-122"/>
              </a:rPr>
              <a:t>。为了</a:t>
            </a:r>
            <a:r>
              <a:rPr lang="zh-CN" altLang="zh-CN" sz="1400" dirty="0">
                <a:solidFill>
                  <a:srgbClr val="000000"/>
                </a:solidFill>
                <a:latin typeface="+mn-ea"/>
                <a:cs typeface="宋体" panose="02010600030101010101" pitchFamily="2" charset="-122"/>
              </a:rPr>
              <a:t>提高异常发现的</a:t>
            </a:r>
            <a:r>
              <a:rPr lang="en-US" altLang="zh-CN" sz="1400" dirty="0">
                <a:solidFill>
                  <a:srgbClr val="000000"/>
                </a:solidFill>
                <a:latin typeface="+mn-ea"/>
                <a:cs typeface="宋体" panose="02010600030101010101" pitchFamily="2" charset="-122"/>
              </a:rPr>
              <a:t>recall</a:t>
            </a:r>
            <a:r>
              <a:rPr lang="zh-CN" altLang="zh-CN" sz="1400" dirty="0">
                <a:solidFill>
                  <a:srgbClr val="000000"/>
                </a:solidFill>
                <a:latin typeface="+mn-ea"/>
                <a:cs typeface="宋体" panose="02010600030101010101" pitchFamily="2" charset="-122"/>
              </a:rPr>
              <a:t>，算法设计者会尽可能地将</a:t>
            </a:r>
            <a:r>
              <a:rPr lang="en-US" altLang="zh-CN" sz="1400" dirty="0">
                <a:solidFill>
                  <a:srgbClr val="000000"/>
                </a:solidFill>
                <a:latin typeface="+mn-ea"/>
                <a:cs typeface="宋体" panose="02010600030101010101" pitchFamily="2" charset="-122"/>
              </a:rPr>
              <a:t>“</a:t>
            </a:r>
            <a:r>
              <a:rPr lang="zh-CN" altLang="zh-CN" sz="1400" dirty="0">
                <a:solidFill>
                  <a:srgbClr val="000000"/>
                </a:solidFill>
                <a:latin typeface="+mn-ea"/>
                <a:cs typeface="宋体" panose="02010600030101010101" pitchFamily="2" charset="-122"/>
              </a:rPr>
              <a:t>领域经验</a:t>
            </a:r>
            <a:r>
              <a:rPr lang="en-US" altLang="zh-CN" sz="1400" dirty="0">
                <a:solidFill>
                  <a:srgbClr val="000000"/>
                </a:solidFill>
                <a:latin typeface="+mn-ea"/>
                <a:cs typeface="宋体" panose="02010600030101010101" pitchFamily="2" charset="-122"/>
              </a:rPr>
              <a:t>”</a:t>
            </a:r>
            <a:r>
              <a:rPr lang="zh-CN" altLang="zh-CN" sz="1400" dirty="0">
                <a:solidFill>
                  <a:srgbClr val="000000"/>
                </a:solidFill>
                <a:latin typeface="+mn-ea"/>
                <a:cs typeface="宋体" panose="02010600030101010101" pitchFamily="2" charset="-122"/>
              </a:rPr>
              <a:t>融入到特征工程的设计中。</a:t>
            </a:r>
            <a:r>
              <a:rPr lang="zh-CN" altLang="zh-CN" sz="1400" dirty="0" smtClean="0">
                <a:solidFill>
                  <a:srgbClr val="000000"/>
                </a:solidFill>
                <a:latin typeface="+mn-ea"/>
                <a:cs typeface="宋体" panose="02010600030101010101" pitchFamily="2" charset="-122"/>
              </a:rPr>
              <a:t>但算法</a:t>
            </a:r>
            <a:r>
              <a:rPr lang="zh-CN" altLang="zh-CN" sz="1400" dirty="0">
                <a:solidFill>
                  <a:srgbClr val="000000"/>
                </a:solidFill>
                <a:latin typeface="+mn-ea"/>
                <a:cs typeface="宋体" panose="02010600030101010101" pitchFamily="2" charset="-122"/>
              </a:rPr>
              <a:t>层面上的异常并不一定就是在业务场景下关注的目标事件，可能某个样本向量从算法层面看，确实非常异常的</a:t>
            </a:r>
            <a:r>
              <a:rPr lang="en-US" altLang="zh-CN" sz="1400" dirty="0">
                <a:solidFill>
                  <a:srgbClr val="000000"/>
                </a:solidFill>
                <a:latin typeface="+mn-ea"/>
                <a:cs typeface="宋体" panose="02010600030101010101" pitchFamily="2" charset="-122"/>
              </a:rPr>
              <a:t>“</a:t>
            </a:r>
            <a:r>
              <a:rPr lang="zh-CN" altLang="zh-CN" sz="1400" dirty="0">
                <a:solidFill>
                  <a:srgbClr val="000000"/>
                </a:solidFill>
                <a:latin typeface="+mn-ea"/>
                <a:cs typeface="宋体" panose="02010600030101010101" pitchFamily="2" charset="-122"/>
              </a:rPr>
              <a:t>离群</a:t>
            </a:r>
            <a:r>
              <a:rPr lang="en-US" altLang="zh-CN" sz="1400" dirty="0">
                <a:solidFill>
                  <a:srgbClr val="000000"/>
                </a:solidFill>
                <a:latin typeface="+mn-ea"/>
                <a:cs typeface="宋体" panose="02010600030101010101" pitchFamily="2" charset="-122"/>
              </a:rPr>
              <a:t>”</a:t>
            </a:r>
            <a:r>
              <a:rPr lang="zh-CN" altLang="zh-CN" sz="1400" dirty="0">
                <a:solidFill>
                  <a:srgbClr val="000000"/>
                </a:solidFill>
                <a:latin typeface="+mn-ea"/>
                <a:cs typeface="宋体" panose="02010600030101010101" pitchFamily="2" charset="-122"/>
              </a:rPr>
              <a:t>，但是从业务角度看却恰恰是一个正常的数据</a:t>
            </a:r>
            <a:r>
              <a:rPr lang="zh-CN" altLang="zh-CN" sz="1400" dirty="0" smtClean="0">
                <a:solidFill>
                  <a:srgbClr val="000000"/>
                </a:solidFill>
                <a:latin typeface="+mn-ea"/>
                <a:cs typeface="宋体" panose="02010600030101010101" pitchFamily="2" charset="-122"/>
              </a:rPr>
              <a:t>点</a:t>
            </a:r>
            <a:r>
              <a:rPr lang="zh-CN" altLang="en-US" sz="1400" dirty="0" smtClean="0">
                <a:solidFill>
                  <a:srgbClr val="000000"/>
                </a:solidFill>
                <a:latin typeface="+mn-ea"/>
                <a:cs typeface="宋体" panose="02010600030101010101" pitchFamily="2" charset="-122"/>
              </a:rPr>
              <a:t>。</a:t>
            </a:r>
            <a:endParaRPr lang="en-US" altLang="zh-CN" sz="1400" dirty="0" smtClean="0">
              <a:solidFill>
                <a:srgbClr val="000000"/>
              </a:solidFill>
              <a:latin typeface="+mn-ea"/>
              <a:cs typeface="宋体" panose="02010600030101010101" pitchFamily="2" charset="-122"/>
            </a:endParaRPr>
          </a:p>
        </p:txBody>
      </p:sp>
      <p:sp>
        <p:nvSpPr>
          <p:cNvPr id="6" name="矩形 5"/>
          <p:cNvSpPr/>
          <p:nvPr/>
        </p:nvSpPr>
        <p:spPr>
          <a:xfrm>
            <a:off x="355694" y="5061651"/>
            <a:ext cx="11118473" cy="1374735"/>
          </a:xfrm>
          <a:prstGeom prst="rect">
            <a:avLst/>
          </a:prstGeom>
        </p:spPr>
        <p:txBody>
          <a:bodyPr wrap="square">
            <a:spAutoFit/>
          </a:bodyPr>
          <a:lstStyle/>
          <a:p>
            <a:pPr>
              <a:spcBef>
                <a:spcPts val="750"/>
              </a:spcBef>
              <a:spcAft>
                <a:spcPts val="750"/>
              </a:spcAft>
            </a:pPr>
            <a:r>
              <a:rPr lang="en-US" altLang="zh-CN" sz="1400" dirty="0">
                <a:solidFill>
                  <a:srgbClr val="FF0000"/>
                </a:solidFill>
                <a:latin typeface="+mn-ea"/>
                <a:cs typeface="宋体" panose="02010600030101010101" pitchFamily="2" charset="-122"/>
              </a:rPr>
              <a:t>2. FBIF</a:t>
            </a:r>
            <a:r>
              <a:rPr lang="zh-CN" altLang="zh-CN" sz="1400" dirty="0">
                <a:solidFill>
                  <a:srgbClr val="FF0000"/>
                </a:solidFill>
                <a:latin typeface="+mn-ea"/>
                <a:cs typeface="宋体" panose="02010600030101010101" pitchFamily="2" charset="-122"/>
              </a:rPr>
              <a:t>的解决思路</a:t>
            </a:r>
            <a:endParaRPr lang="zh-CN" altLang="zh-CN" sz="1400" dirty="0">
              <a:latin typeface="+mn-ea"/>
              <a:cs typeface="宋体" panose="02010600030101010101" pitchFamily="2" charset="-122"/>
            </a:endParaRPr>
          </a:p>
          <a:p>
            <a:pPr>
              <a:spcAft>
                <a:spcPts val="0"/>
              </a:spcAft>
            </a:pPr>
            <a:r>
              <a:rPr lang="zh-CN" altLang="zh-CN" sz="1400" dirty="0">
                <a:solidFill>
                  <a:srgbClr val="000000"/>
                </a:solidFill>
                <a:latin typeface="+mn-ea"/>
                <a:cs typeface="宋体" panose="02010600030101010101" pitchFamily="2" charset="-122"/>
              </a:rPr>
              <a:t>首先</a:t>
            </a:r>
            <a:r>
              <a:rPr lang="en-US" altLang="zh-CN" sz="1400" dirty="0">
                <a:solidFill>
                  <a:srgbClr val="000000"/>
                </a:solidFill>
                <a:latin typeface="+mn-ea"/>
                <a:cs typeface="宋体" panose="02010600030101010101" pitchFamily="2" charset="-122"/>
              </a:rPr>
              <a:t>IF</a:t>
            </a:r>
            <a:r>
              <a:rPr lang="zh-CN" altLang="zh-CN" sz="1400" dirty="0">
                <a:solidFill>
                  <a:srgbClr val="000000"/>
                </a:solidFill>
                <a:latin typeface="+mn-ea"/>
                <a:cs typeface="宋体" panose="02010600030101010101" pitchFamily="2" charset="-122"/>
              </a:rPr>
              <a:t>是一种生成式模型，</a:t>
            </a:r>
            <a:r>
              <a:rPr lang="en-US" altLang="zh-CN" sz="1400" dirty="0">
                <a:solidFill>
                  <a:srgbClr val="000000"/>
                </a:solidFill>
                <a:latin typeface="+mn-ea"/>
                <a:cs typeface="宋体" panose="02010600030101010101" pitchFamily="2" charset="-122"/>
              </a:rPr>
              <a:t>IF</a:t>
            </a:r>
            <a:r>
              <a:rPr lang="zh-CN" altLang="zh-CN" sz="1400" dirty="0">
                <a:solidFill>
                  <a:srgbClr val="000000"/>
                </a:solidFill>
                <a:latin typeface="+mn-ea"/>
                <a:cs typeface="宋体" panose="02010600030101010101" pitchFamily="2" charset="-122"/>
              </a:rPr>
              <a:t>训练收敛过程没有打标样本的参与，最终生成的概率分布决策函数（</a:t>
            </a:r>
            <a:r>
              <a:rPr lang="en-US" altLang="zh-CN" sz="1400" dirty="0">
                <a:solidFill>
                  <a:srgbClr val="000000"/>
                </a:solidFill>
                <a:latin typeface="+mn-ea"/>
                <a:cs typeface="宋体" panose="02010600030101010101" pitchFamily="2" charset="-122"/>
              </a:rPr>
              <a:t>decision function</a:t>
            </a:r>
            <a:r>
              <a:rPr lang="zh-CN" altLang="zh-CN" sz="1400" dirty="0">
                <a:solidFill>
                  <a:srgbClr val="000000"/>
                </a:solidFill>
                <a:latin typeface="+mn-ea"/>
                <a:cs typeface="宋体" panose="02010600030101010101" pitchFamily="2" charset="-122"/>
              </a:rPr>
              <a:t>）没有有监督样本的参与，经验误差自然会很大。将</a:t>
            </a:r>
            <a:r>
              <a:rPr lang="en-US" altLang="zh-CN" sz="1400" dirty="0">
                <a:solidFill>
                  <a:srgbClr val="000000"/>
                </a:solidFill>
                <a:latin typeface="+mn-ea"/>
                <a:cs typeface="宋体" panose="02010600030101010101" pitchFamily="2" charset="-122"/>
              </a:rPr>
              <a:t>online learning</a:t>
            </a:r>
            <a:r>
              <a:rPr lang="zh-CN" altLang="zh-CN" sz="1400" dirty="0">
                <a:solidFill>
                  <a:srgbClr val="000000"/>
                </a:solidFill>
                <a:latin typeface="+mn-ea"/>
                <a:cs typeface="宋体" panose="02010600030101010101" pitchFamily="2" charset="-122"/>
              </a:rPr>
              <a:t>框架思想融入模型中，将监督学习的思想和流程加入到这个无监督过程中，使完全的无监督算法变成半监督的算法。这样得到的综合模型即拥有无监督异常算法的泛化能力，同时也能兼顾有监督学习的强拟合能力的特点。</a:t>
            </a:r>
            <a:endParaRPr lang="zh-CN" altLang="zh-CN" sz="1400" dirty="0">
              <a:latin typeface="+mn-ea"/>
              <a:cs typeface="宋体" panose="02010600030101010101" pitchFamily="2" charset="-122"/>
            </a:endParaRPr>
          </a:p>
          <a:p>
            <a:pPr>
              <a:spcBef>
                <a:spcPts val="750"/>
              </a:spcBef>
              <a:spcAft>
                <a:spcPts val="750"/>
              </a:spcAft>
            </a:pPr>
            <a:r>
              <a:rPr lang="en-US" altLang="zh-CN" sz="1400" dirty="0">
                <a:solidFill>
                  <a:srgbClr val="000000"/>
                </a:solidFill>
                <a:latin typeface="+mn-ea"/>
                <a:cs typeface="宋体" panose="02010600030101010101" pitchFamily="2" charset="-122"/>
              </a:rPr>
              <a:t>FBIF</a:t>
            </a:r>
            <a:r>
              <a:rPr lang="zh-CN" altLang="zh-CN" sz="1400" dirty="0">
                <a:solidFill>
                  <a:srgbClr val="000000"/>
                </a:solidFill>
                <a:latin typeface="+mn-ea"/>
                <a:cs typeface="宋体" panose="02010600030101010101" pitchFamily="2" charset="-122"/>
              </a:rPr>
              <a:t>省去了传统利用</a:t>
            </a:r>
            <a:r>
              <a:rPr lang="en-US" altLang="zh-CN" sz="1400" dirty="0">
                <a:solidFill>
                  <a:srgbClr val="000000"/>
                </a:solidFill>
                <a:latin typeface="+mn-ea"/>
                <a:cs typeface="宋体" panose="02010600030101010101" pitchFamily="2" charset="-122"/>
              </a:rPr>
              <a:t>IF</a:t>
            </a:r>
            <a:r>
              <a:rPr lang="zh-CN" altLang="zh-CN" sz="1400" dirty="0">
                <a:solidFill>
                  <a:srgbClr val="000000"/>
                </a:solidFill>
                <a:latin typeface="+mn-ea"/>
                <a:cs typeface="宋体" panose="02010600030101010101" pitchFamily="2" charset="-122"/>
              </a:rPr>
              <a:t>做异常检测模型中，反复人工翻译的过程，直接输出，反馈，而后吸收的过程建模为一个</a:t>
            </a:r>
            <a:r>
              <a:rPr lang="en-US" altLang="zh-CN" sz="1400" dirty="0">
                <a:solidFill>
                  <a:srgbClr val="000000"/>
                </a:solidFill>
                <a:latin typeface="+mn-ea"/>
                <a:cs typeface="宋体" panose="02010600030101010101" pitchFamily="2" charset="-122"/>
              </a:rPr>
              <a:t>online learning</a:t>
            </a:r>
            <a:r>
              <a:rPr lang="zh-CN" altLang="zh-CN" sz="1400" dirty="0">
                <a:solidFill>
                  <a:srgbClr val="000000"/>
                </a:solidFill>
                <a:latin typeface="+mn-ea"/>
                <a:cs typeface="宋体" panose="02010600030101010101" pitchFamily="2" charset="-122"/>
              </a:rPr>
              <a:t>过程。</a:t>
            </a:r>
            <a:endParaRPr lang="zh-CN" altLang="zh-CN" sz="1400" dirty="0">
              <a:latin typeface="+mn-ea"/>
              <a:cs typeface="宋体" panose="02010600030101010101" pitchFamily="2" charset="-122"/>
            </a:endParaRPr>
          </a:p>
        </p:txBody>
      </p:sp>
    </p:spTree>
    <p:extLst>
      <p:ext uri="{BB962C8B-B14F-4D97-AF65-F5344CB8AC3E}">
        <p14:creationId xmlns:p14="http://schemas.microsoft.com/office/powerpoint/2010/main" val="2619698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724</TotalTime>
  <Words>2716</Words>
  <Application>Microsoft Office PowerPoint</Application>
  <PresentationFormat>宽屏</PresentationFormat>
  <Paragraphs>228</Paragraphs>
  <Slides>29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宋体</vt:lpstr>
      <vt:lpstr>Arial</vt:lpstr>
      <vt:lpstr>Calibri</vt:lpstr>
      <vt:lpstr>Calibri Light</vt:lpstr>
      <vt:lpstr>Office Theme</vt:lpstr>
      <vt:lpstr>Active learning</vt:lpstr>
      <vt:lpstr>Active learning</vt:lpstr>
      <vt:lpstr>Active learning</vt:lpstr>
      <vt:lpstr>Active learning </vt:lpstr>
      <vt:lpstr>PowerPoint 演示文稿</vt:lpstr>
      <vt:lpstr>1.1 What is active learning?</vt:lpstr>
      <vt:lpstr>PowerPoint 演示文稿</vt:lpstr>
      <vt:lpstr>1.1 What is active learning?</vt:lpstr>
      <vt:lpstr>Feedback-Guided Anomaly Discovery via Online Optimization</vt:lpstr>
      <vt:lpstr>2 Seanarios</vt:lpstr>
      <vt:lpstr>2.1 Membership query synthesis</vt:lpstr>
      <vt:lpstr>2.2 Stream-based selective sampling</vt:lpstr>
      <vt:lpstr>Selective sampling  What to query? </vt:lpstr>
      <vt:lpstr>2.3 Pool based sampling</vt:lpstr>
      <vt:lpstr>3 Query Strategy Frameworks </vt:lpstr>
      <vt:lpstr>3.1 Uncertainty sampling </vt:lpstr>
      <vt:lpstr>PowerPoint 演示文稿</vt:lpstr>
      <vt:lpstr>3.2 Query-by-committee</vt:lpstr>
      <vt:lpstr>Query-by-committee     Disagreement</vt:lpstr>
      <vt:lpstr>Query-by-committee     Average Kullback-Leibler divergence</vt:lpstr>
      <vt:lpstr>3.3 Expected model change</vt:lpstr>
      <vt:lpstr>Expected model change</vt:lpstr>
      <vt:lpstr>3.4 Expected Error reduction</vt:lpstr>
      <vt:lpstr>Expected error reduction</vt:lpstr>
      <vt:lpstr>3.5 Variance reduction</vt:lpstr>
      <vt:lpstr>3.6 Density weighted methods</vt:lpstr>
      <vt:lpstr>Does Active learning works?  Empirical analysis</vt:lpstr>
      <vt:lpstr>Does Active learning works? Theoretical analysis</vt:lpstr>
      <vt:lpstr>下阶段计划---具体Active learning案例文章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Interpretable</dc:title>
  <dc:creator>xujingqin</dc:creator>
  <cp:lastModifiedBy>DELL</cp:lastModifiedBy>
  <cp:revision>39</cp:revision>
  <dcterms:created xsi:type="dcterms:W3CDTF">2020-03-30T02:46:15Z</dcterms:created>
  <dcterms:modified xsi:type="dcterms:W3CDTF">2020-03-31T14:30:01Z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