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9"/>
  </p:notesMasterIdLst>
  <p:sldIdLst>
    <p:sldId id="383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411" r:id="rId12"/>
    <p:sldId id="412" r:id="rId13"/>
    <p:sldId id="413" r:id="rId14"/>
    <p:sldId id="414" r:id="rId15"/>
    <p:sldId id="415" r:id="rId16"/>
    <p:sldId id="416" r:id="rId17"/>
    <p:sldId id="41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5E0"/>
    <a:srgbClr val="00467F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true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2C926-329E-43DE-A990-3A07A2A534C7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1C3CEF-B625-4558-9E75-934060632C1B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true" noChangeArrowheads="true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4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false" compatLnSpc="true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D235F7-D91D-48E1-AEFC-AC9CD0E06714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42A982-3A61-4A3F-9BF9-00E23E2A1567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492885" y="3364230"/>
            <a:ext cx="8540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/>
              <a:t>Revisiting Self-Supervised Visual Representation Learning</a:t>
            </a:r>
            <a:endParaRPr lang="en-US" altLang="en-US" sz="2400"/>
          </a:p>
        </p:txBody>
      </p:sp>
      <p:sp>
        <p:nvSpPr>
          <p:cNvPr id="3" name="Text Box 2"/>
          <p:cNvSpPr txBox="true"/>
          <p:nvPr/>
        </p:nvSpPr>
        <p:spPr>
          <a:xfrm>
            <a:off x="4959985" y="3934460"/>
            <a:ext cx="1607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Google Brain</a:t>
            </a:r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4959985" y="2506345"/>
            <a:ext cx="1782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/>
              <a:t>CVPR 2019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372100" y="2344420"/>
            <a:ext cx="58470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对于模型评估：使用线性方法已足够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对于评估任务，现行模型已经足够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MLP</a:t>
            </a:r>
            <a:r>
              <a:rPr lang="zh-CN" altLang="en-US"/>
              <a:t>对于评估任务改进效果不大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162050"/>
            <a:ext cx="481012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372100" y="2344420"/>
            <a:ext cx="58470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在</a:t>
            </a:r>
            <a:r>
              <a:rPr lang="en-US" altLang="zh-CN" b="1"/>
              <a:t>Pretext</a:t>
            </a:r>
            <a:r>
              <a:rPr lang="zh-CN" altLang="en-US" b="1"/>
              <a:t>上的表现不等同于学习的效果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Pretext</a:t>
            </a:r>
            <a:r>
              <a:rPr lang="zh-CN" altLang="en-US"/>
              <a:t>上的表现与下游任务表现关联不强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无标签时的模型选择机制研究是下一步的方向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367155"/>
            <a:ext cx="4724400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64615" y="4217670"/>
            <a:ext cx="103314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使用跨层连接可以解决</a:t>
            </a:r>
            <a:r>
              <a:rPr lang="en-US" altLang="zh-CN" b="1"/>
              <a:t>CNN</a:t>
            </a:r>
            <a:r>
              <a:rPr lang="zh-CN" altLang="en-US" b="1"/>
              <a:t>深层表征能力下降问题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缺少跨层连接的模型，如</a:t>
            </a:r>
            <a:r>
              <a:rPr lang="en-US" altLang="zh-CN"/>
              <a:t>AlexNet</a:t>
            </a:r>
            <a:r>
              <a:rPr lang="zh-CN" altLang="en-US"/>
              <a:t>，</a:t>
            </a:r>
            <a:r>
              <a:rPr lang="en-US" altLang="zh-CN"/>
              <a:t>VGG</a:t>
            </a:r>
            <a:r>
              <a:rPr lang="zh-CN" altLang="en-US"/>
              <a:t>等，在后面层中特征表征能力会下降，可能因为模型丢弃了中间层中更一般的语义特征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引入跨层连接有效解决了恶化问题，可能原因是残差连接是可逆的，加强了不同层之间信息沟通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更强的可逆性会提升表征质量，但提升效果有限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914400"/>
            <a:ext cx="1004887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372100" y="2344420"/>
            <a:ext cx="58470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模型宽度和表征维度显著影响表征效果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更宽的网络（扩大因子增大）和更高维度的表征都会提高表征质量，二者效果可以叠加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实验证明，增加网络宽度和表征维度对于低数据量情况下依然适用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987425"/>
            <a:ext cx="3117850" cy="3458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686175"/>
            <a:ext cx="3325495" cy="24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372100" y="2344420"/>
            <a:ext cx="58470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使用</a:t>
            </a:r>
            <a:r>
              <a:rPr lang="en-US" altLang="zh-CN" b="1"/>
              <a:t>SGD</a:t>
            </a:r>
            <a:r>
              <a:rPr lang="zh-CN" altLang="en-US" b="1"/>
              <a:t>训练线性模型时需注意超参的影响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学习率开始降低的时间对于结果有显著影响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更大的</a:t>
            </a:r>
            <a:r>
              <a:rPr lang="en-US" altLang="zh-CN"/>
              <a:t>epochs</a:t>
            </a:r>
            <a:r>
              <a:rPr lang="zh-CN" altLang="en-US"/>
              <a:t>可以提升下游任务上的表现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950720"/>
            <a:ext cx="4772025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286000" y="2344420"/>
            <a:ext cx="76193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zh-CN" altLang="en-US" b="1"/>
              <a:t>对我们开展</a:t>
            </a:r>
            <a:r>
              <a:rPr lang="en-US" altLang="zh-CN" b="1"/>
              <a:t>self</a:t>
            </a:r>
            <a:r>
              <a:rPr lang="" altLang="en-US" b="1"/>
              <a:t>-</a:t>
            </a:r>
            <a:r>
              <a:rPr lang="en-US" altLang="" b="1"/>
              <a:t>supervised</a:t>
            </a:r>
            <a:r>
              <a:rPr lang="zh-CN" altLang="en-US" b="1"/>
              <a:t>实验的启示</a:t>
            </a:r>
            <a:endParaRPr lang="zh-CN" altLang="en-US" b="1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模型选择和</a:t>
            </a:r>
            <a:r>
              <a:rPr lang="en-US" altLang="zh-CN"/>
              <a:t>Pretext</a:t>
            </a:r>
            <a:r>
              <a:rPr lang="zh-CN" altLang="en-US"/>
              <a:t>设计同样重要，目前主流使用</a:t>
            </a:r>
            <a:r>
              <a:rPr lang="en-US" altLang="zh-CN"/>
              <a:t>ResNet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更大的</a:t>
            </a:r>
            <a:r>
              <a:rPr lang="en-US" altLang="zh-CN"/>
              <a:t>filter</a:t>
            </a:r>
            <a:r>
              <a:rPr lang="zh-CN" altLang="en-US"/>
              <a:t>数目，更宽的模型结构可以显著提升实验的效果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使用残差连接网络时，取最后一层权重即可；否则要考虑中间层权重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715135" y="2760345"/>
            <a:ext cx="87617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self-supervised</a:t>
            </a:r>
            <a:r>
              <a:rPr lang="zh-CN" altLang="en-US"/>
              <a:t>研究主要追求</a:t>
            </a:r>
            <a:r>
              <a:rPr lang="en-US" altLang="zh-CN"/>
              <a:t>pretext</a:t>
            </a:r>
            <a:r>
              <a:rPr lang="zh-CN" altLang="en-US"/>
              <a:t>任务设计，对实验的细节缺少定量的研究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设计实验时参考有监督实验的经验，可能并不适用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同样思路下，</a:t>
            </a:r>
            <a:r>
              <a:rPr lang="en-US" altLang="zh-CN"/>
              <a:t>self-supervised</a:t>
            </a:r>
            <a:r>
              <a:rPr lang="zh-CN" altLang="en-US"/>
              <a:t>实验的性能还可以进一步提升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动机</a:t>
            </a:r>
            <a:endParaRPr lang="en-US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762250" y="2552065"/>
            <a:ext cx="6667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对实验设置进行了大规模定量研究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提出了一些具体可操作的实验建议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实验性能上大大超越以前的结果，成为新的</a:t>
            </a:r>
            <a:r>
              <a:rPr lang="en-US" altLang="zh-CN"/>
              <a:t>SOTA</a:t>
            </a:r>
            <a:endParaRPr lang="en-US" altLang="zh-CN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确定了之后</a:t>
            </a:r>
            <a:r>
              <a:rPr lang="en-US" altLang="zh-CN"/>
              <a:t> self-supervised </a:t>
            </a:r>
            <a:r>
              <a:rPr lang="zh-CN" altLang="en-US"/>
              <a:t>实验的走向，成为事实上的标准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贡献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53490" y="1765935"/>
            <a:ext cx="2964815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 altLang="zh-CN"/>
              <a:t>Res</a:t>
            </a:r>
            <a:r>
              <a:rPr lang="en-US" altLang="en-US"/>
              <a:t>Net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基础模型采用</a:t>
            </a:r>
            <a:r>
              <a:rPr lang="en-US" altLang="zh-CN" sz="1400"/>
              <a:t>ResNet-50</a:t>
            </a:r>
            <a:endParaRPr lang="zh-CN" altLang="en-US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设置扩展因子</a:t>
            </a:r>
            <a:r>
              <a:rPr lang="en-US" altLang="zh-CN" sz="1400"/>
              <a:t>k</a:t>
            </a:r>
            <a:r>
              <a:rPr lang="zh-CN" altLang="en-US" sz="1400"/>
              <a:t>（</a:t>
            </a:r>
            <a:r>
              <a:rPr lang="en-US" altLang="zh-CN" sz="1400"/>
              <a:t>7*7</a:t>
            </a:r>
            <a:r>
              <a:rPr lang="zh-CN" altLang="en-US" sz="1400"/>
              <a:t>卷积后输出</a:t>
            </a:r>
            <a:r>
              <a:rPr lang="en-US" altLang="zh-CN" sz="1400"/>
              <a:t>16*k</a:t>
            </a:r>
            <a:r>
              <a:rPr lang="zh-CN" altLang="en-US" sz="1400"/>
              <a:t>通道，</a:t>
            </a:r>
            <a:r>
              <a:rPr lang="en-US" altLang="zh-CN" sz="1400"/>
              <a:t>k</a:t>
            </a:r>
            <a:r>
              <a:rPr lang="zh-CN" altLang="en-US" sz="1400"/>
              <a:t>取</a:t>
            </a:r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8</a:t>
            </a:r>
            <a:r>
              <a:rPr lang="zh-CN" altLang="en-US" sz="1400"/>
              <a:t>，</a:t>
            </a:r>
            <a:r>
              <a:rPr lang="en-US" altLang="zh-CN" sz="1400"/>
              <a:t>12</a:t>
            </a:r>
            <a:r>
              <a:rPr lang="zh-CN" altLang="en-US" sz="1400"/>
              <a:t>，</a:t>
            </a:r>
            <a:r>
              <a:rPr lang="en-US" altLang="zh-CN" sz="1400"/>
              <a:t>16</a:t>
            </a:r>
            <a:r>
              <a:rPr lang="zh-CN" altLang="en-US" sz="1400"/>
              <a:t>）</a:t>
            </a:r>
            <a:endParaRPr lang="zh-CN" altLang="en-US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引入</a:t>
            </a:r>
            <a:r>
              <a:rPr lang="en-US" altLang="zh-CN" sz="1400"/>
              <a:t>ResNet v1</a:t>
            </a:r>
            <a:r>
              <a:rPr lang="zh-CN" altLang="en-US" sz="1400"/>
              <a:t>，</a:t>
            </a:r>
            <a:r>
              <a:rPr lang="en-US" altLang="zh-CN" sz="1400"/>
              <a:t>ResNet v2</a:t>
            </a:r>
            <a:r>
              <a:rPr lang="zh-CN" altLang="en-US" sz="1400"/>
              <a:t>和</a:t>
            </a:r>
            <a:r>
              <a:rPr lang="en-US" altLang="zh-CN" sz="1400"/>
              <a:t>ResNet</a:t>
            </a:r>
            <a:r>
              <a:rPr lang="zh-CN" altLang="en-US" sz="1400"/>
              <a:t>（</a:t>
            </a:r>
            <a:r>
              <a:rPr lang="en-US" altLang="zh-CN" sz="1400"/>
              <a:t>-</a:t>
            </a:r>
            <a:r>
              <a:rPr lang="zh-CN" altLang="en-US" sz="1400"/>
              <a:t>），最后一个在全局平均池化前未设置</a:t>
            </a:r>
            <a:r>
              <a:rPr lang="en-US" altLang="zh-CN" sz="1400"/>
              <a:t>ReLU</a:t>
            </a:r>
            <a:endParaRPr lang="en-US" altLang="zh-CN" sz="1400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模型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715510" y="1765935"/>
            <a:ext cx="296481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 altLang="zh-CN"/>
              <a:t>Rev</a:t>
            </a:r>
            <a:r>
              <a:rPr lang="en-US" altLang="en-US"/>
              <a:t>Net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基础模型采用</a:t>
            </a:r>
            <a:r>
              <a:rPr lang="en-US" altLang="zh-CN" sz="1400"/>
              <a:t>ResNet-50</a:t>
            </a:r>
            <a:endParaRPr lang="zh-CN" altLang="en-US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修改残差单元，使其在分析上是可逆的</a:t>
            </a:r>
            <a:endParaRPr lang="zh-CN" altLang="en-US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其余设置与</a:t>
            </a:r>
            <a:r>
              <a:rPr lang="en-US" altLang="zh-CN" sz="1400"/>
              <a:t>ResNet</a:t>
            </a:r>
            <a:r>
              <a:rPr lang="zh-CN" altLang="en-US" sz="1400"/>
              <a:t>相同</a:t>
            </a:r>
            <a:endParaRPr lang="zh-CN" altLang="en-US" sz="1400"/>
          </a:p>
        </p:txBody>
      </p:sp>
      <p:sp>
        <p:nvSpPr>
          <p:cNvPr id="4" name="Text Box 3"/>
          <p:cNvSpPr txBox="true"/>
          <p:nvPr/>
        </p:nvSpPr>
        <p:spPr>
          <a:xfrm>
            <a:off x="8186420" y="1765935"/>
            <a:ext cx="2964815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 altLang="zh-CN"/>
              <a:t>VGG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基础模型采用</a:t>
            </a:r>
            <a:r>
              <a:rPr lang="en-US" altLang="zh-CN" sz="1400"/>
              <a:t>VGG-19</a:t>
            </a:r>
            <a:r>
              <a:rPr lang="zh-CN" altLang="en-US" sz="1400"/>
              <a:t>，使用</a:t>
            </a:r>
            <a:r>
              <a:rPr lang="en-US" altLang="zh-CN" sz="1400"/>
              <a:t>3*3</a:t>
            </a:r>
            <a:r>
              <a:rPr lang="zh-CN" altLang="en-US" sz="1400"/>
              <a:t>卷积和</a:t>
            </a:r>
            <a:r>
              <a:rPr lang="en-US" altLang="zh-CN" sz="1400"/>
              <a:t>ReLU</a:t>
            </a:r>
            <a:r>
              <a:rPr lang="zh-CN" altLang="en-US" sz="1400"/>
              <a:t>，由</a:t>
            </a:r>
            <a:r>
              <a:rPr lang="en-US" altLang="zh-CN" sz="1400"/>
              <a:t>Max pooling</a:t>
            </a:r>
            <a:r>
              <a:rPr lang="zh-CN" altLang="en-US" sz="1400"/>
              <a:t>分开</a:t>
            </a:r>
            <a:endParaRPr lang="en-US" altLang="zh-CN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在卷积和</a:t>
            </a:r>
            <a:r>
              <a:rPr lang="en-US" altLang="zh-CN" sz="1400"/>
              <a:t>ReLU</a:t>
            </a:r>
            <a:r>
              <a:rPr lang="zh-CN" altLang="en-US" sz="1400"/>
              <a:t>之间加入</a:t>
            </a:r>
            <a:r>
              <a:rPr lang="en-US" altLang="zh-CN" sz="1400"/>
              <a:t>BN</a:t>
            </a:r>
            <a:r>
              <a:rPr lang="zh-CN" altLang="en-US" sz="1400"/>
              <a:t>层</a:t>
            </a:r>
            <a:endParaRPr lang="zh-CN" altLang="en-US" sz="140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/>
              <a:t>设置扩展因子</a:t>
            </a:r>
            <a:r>
              <a:rPr lang="en-US" altLang="zh-CN" sz="1400"/>
              <a:t>k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474980" y="4142740"/>
            <a:ext cx="238188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>
                <a:sym typeface="+mn-ea"/>
              </a:rPr>
              <a:t>Rotation</a:t>
            </a:r>
            <a:endParaRPr lang="en-US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核心思想：学习能力强的模型应当学会识别自然图像中物体的正确方向</a:t>
            </a:r>
            <a:endParaRPr lang="zh-CN" altLang="en-US" sz="1400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Pretext</a:t>
            </a:r>
            <a:endParaRPr lang="en-US" altLang="zh-CN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3362960" y="4142740"/>
            <a:ext cx="2381885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/>
              <a:t>Exemplar</a:t>
            </a:r>
            <a:endParaRPr lang="en-US"/>
          </a:p>
          <a:p>
            <a:pPr indent="0" algn="ctr" fontAlgn="auto">
              <a:lnSpc>
                <a:spcPct val="150000"/>
              </a:lnSpc>
              <a:buFont typeface="+mj-lt"/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核心思想：添加随机数据增强方法（如平移，缩放，旋转以及对比度和颜色偏移），让模型辨别是否为同类</a:t>
            </a:r>
            <a:endParaRPr lang="en-US" altLang="zh-CN" sz="1400"/>
          </a:p>
        </p:txBody>
      </p:sp>
      <p:sp>
        <p:nvSpPr>
          <p:cNvPr id="4" name="Text Box 3"/>
          <p:cNvSpPr txBox="true"/>
          <p:nvPr/>
        </p:nvSpPr>
        <p:spPr>
          <a:xfrm>
            <a:off x="6250940" y="4142740"/>
            <a:ext cx="2381885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 altLang="zh-CN"/>
              <a:t>Jigsaw</a:t>
            </a:r>
            <a:endParaRPr lang="en-US" altLang="zh-CN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核心思想：将图像块拼凑为正确的图像，预测图像块之间的排列；需注意</a:t>
            </a:r>
            <a:r>
              <a:rPr lang="en-US" altLang="zh-CN" sz="1400"/>
              <a:t>short cut</a:t>
            </a:r>
            <a:r>
              <a:rPr lang="zh-CN" altLang="en-US" sz="1400"/>
              <a:t>；使用图像块均匀采样归一化平均值作为特征表示</a:t>
            </a:r>
            <a:endParaRPr lang="zh-CN" altLang="en-US" sz="1400"/>
          </a:p>
        </p:txBody>
      </p:sp>
      <p:sp>
        <p:nvSpPr>
          <p:cNvPr id="6" name="Text Box 5"/>
          <p:cNvSpPr txBox="true"/>
          <p:nvPr/>
        </p:nvSpPr>
        <p:spPr>
          <a:xfrm>
            <a:off x="9139555" y="4217035"/>
            <a:ext cx="290830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+mj-lt"/>
              <a:buNone/>
            </a:pPr>
            <a:r>
              <a:rPr lang="en-US" altLang="zh-CN"/>
              <a:t>Relative Patch Location</a:t>
            </a:r>
            <a:endParaRPr lang="en-US" altLang="zh-CN"/>
          </a:p>
          <a:p>
            <a:pPr indent="0" algn="ctr" fontAlgn="auto">
              <a:lnSpc>
                <a:spcPct val="150000"/>
              </a:lnSpc>
              <a:buFont typeface="+mj-lt"/>
              <a:buNone/>
            </a:pPr>
            <a:endParaRPr lang="zh-CN" altLang="en-US" sz="1400"/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核心思想：预测图像块之间的相对位置，使用图像块的均值作为特征表示</a:t>
            </a:r>
            <a:endParaRPr lang="zh-CN" altLang="en-US" sz="1400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845310"/>
            <a:ext cx="2828290" cy="1648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55" y="2080895"/>
            <a:ext cx="2653665" cy="1289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080895"/>
            <a:ext cx="3792855" cy="1121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125" y="1743075"/>
            <a:ext cx="2538730" cy="223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762250" y="2759710"/>
            <a:ext cx="66675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从冻结的</a:t>
            </a:r>
            <a:r>
              <a:rPr lang="en-US" altLang="zh-CN"/>
              <a:t>self-supervised</a:t>
            </a:r>
            <a:r>
              <a:rPr lang="zh-CN" altLang="en-US"/>
              <a:t>网络中提取图像的特征表示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使用线性逻辑回归模型和</a:t>
            </a:r>
            <a:r>
              <a:rPr lang="en-US" altLang="zh-CN"/>
              <a:t>MLP</a:t>
            </a:r>
            <a:r>
              <a:rPr lang="zh-CN" altLang="en-US"/>
              <a:t>进行下游分类任务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SGD</a:t>
            </a:r>
            <a:r>
              <a:rPr lang="zh-CN" altLang="en-US"/>
              <a:t>和数据增强方案，与其他模型进行对比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模型评估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4070350" y="2967990"/>
            <a:ext cx="4050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ImageNet</a:t>
            </a:r>
            <a:r>
              <a:rPr lang="zh-CN" altLang="en-US"/>
              <a:t>：用于测试模型结果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/>
              <a:t>Place205</a:t>
            </a:r>
            <a:r>
              <a:rPr lang="zh-CN" altLang="en-US"/>
              <a:t>：用于测试模型泛化能力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数据集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605915" y="4871085"/>
            <a:ext cx="73793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不同的</a:t>
            </a:r>
            <a:r>
              <a:rPr lang="en-US" altLang="zh-CN"/>
              <a:t>Pretext</a:t>
            </a:r>
            <a:r>
              <a:rPr lang="zh-CN" altLang="en-US"/>
              <a:t>，适用的最佳模型也是不同的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扩大卷积通道数对</a:t>
            </a:r>
            <a:r>
              <a:rPr lang="en-US" altLang="zh-CN"/>
              <a:t>self-supervised</a:t>
            </a:r>
            <a:r>
              <a:rPr lang="zh-CN" altLang="en-US"/>
              <a:t>实验具有较大提升作用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Places205</a:t>
            </a:r>
            <a:r>
              <a:rPr lang="zh-CN" altLang="en-US"/>
              <a:t>上呈现同样的结论，显示出较好的泛化性能</a:t>
            </a:r>
            <a:endParaRPr lang="zh-CN" altLang="en-US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214755"/>
            <a:ext cx="9714865" cy="3576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42" name="燕尾形 41"/>
          <p:cNvSpPr/>
          <p:nvPr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763260" y="2919095"/>
            <a:ext cx="58470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"/>
              <a:t>相比之前的结果有了较大的提升，达到新的</a:t>
            </a:r>
            <a:r>
              <a:rPr lang="en-US" altLang="zh-CN"/>
              <a:t>SOTA</a:t>
            </a:r>
            <a:endParaRPr lang="en-US" altLang="zh-CN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大大弥合了自监督方法与有监督方法之间的性能差距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证明了</a:t>
            </a:r>
            <a:r>
              <a:rPr lang="zh-CN" altLang="en-US" b="1"/>
              <a:t>模型的选择和</a:t>
            </a:r>
            <a:r>
              <a:rPr lang="en-US" altLang="zh-CN" b="1"/>
              <a:t>Pretext</a:t>
            </a:r>
            <a:r>
              <a:rPr lang="zh-CN" altLang="en-US" b="1"/>
              <a:t>设计同样重要</a:t>
            </a:r>
            <a:endParaRPr lang="zh-CN" altLang="en-US" b="1"/>
          </a:p>
        </p:txBody>
      </p:sp>
      <p:sp>
        <p:nvSpPr>
          <p:cNvPr id="3" name="文本框 8"/>
          <p:cNvSpPr txBox="true">
            <a:spLocks noChangeArrowheads="true"/>
          </p:cNvSpPr>
          <p:nvPr/>
        </p:nvSpPr>
        <p:spPr bwMode="auto">
          <a:xfrm>
            <a:off x="839470" y="283210"/>
            <a:ext cx="39312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3000" b="1" dirty="0" smtClean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411605"/>
            <a:ext cx="4600575" cy="435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0</TotalTime>
  <Words>1525</Words>
  <Application>WPS Presentation</Application>
  <PresentationFormat>宽屏</PresentationFormat>
  <Paragraphs>124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微软雅黑</vt:lpstr>
      <vt:lpstr>Calibri Light</vt:lpstr>
      <vt:lpstr>DengXian</vt:lpstr>
      <vt:lpstr>Microsoft YaHei</vt:lpstr>
      <vt:lpstr>宋体</vt:lpstr>
      <vt:lpstr>Arial Unicode MS</vt:lpstr>
      <vt:lpstr>等线</vt:lpstr>
      <vt:lpstr>Webdings</vt:lpstr>
      <vt:lpstr>Times New Roman</vt:lpstr>
      <vt:lpstr>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liutao</cp:lastModifiedBy>
  <cp:revision>65</cp:revision>
  <dcterms:created xsi:type="dcterms:W3CDTF">2020-09-24T16:36:03Z</dcterms:created>
  <dcterms:modified xsi:type="dcterms:W3CDTF">2020-09-24T16:36:03Z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