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9"/>
  </p:notesMasterIdLst>
  <p:sldIdLst>
    <p:sldId id="348" r:id="rId4"/>
    <p:sldId id="369" r:id="rId5"/>
    <p:sldId id="366" r:id="rId6"/>
    <p:sldId id="367" r:id="rId7"/>
    <p:sldId id="365" r:id="rId8"/>
    <p:sldId id="368" r:id="rId9"/>
    <p:sldId id="370" r:id="rId10"/>
    <p:sldId id="371" r:id="rId11"/>
    <p:sldId id="372" r:id="rId12"/>
    <p:sldId id="378" r:id="rId13"/>
    <p:sldId id="373" r:id="rId14"/>
    <p:sldId id="374" r:id="rId15"/>
    <p:sldId id="375" r:id="rId16"/>
    <p:sldId id="376" r:id="rId17"/>
    <p:sldId id="3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5E0"/>
    <a:srgbClr val="00467F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 userDrawn="true"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true"/>
        </p:nvCxnSpPr>
        <p:spPr bwMode="auto">
          <a:xfrm>
            <a:off x="228600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 userDrawn="true"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2C926-329E-43DE-A990-3A07A2A534C7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1C3CEF-B625-4558-9E75-934060632C1B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1331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true" noChangeArrowheads="true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false" compatLnSpc="true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4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false" compatLnSpc="true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false" compatLnSpc="true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D235F7-D91D-48E1-AEFC-AC9CD0E06714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42A982-3A61-4A3F-9BF9-00E23E2A1567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3610610" y="2186940"/>
            <a:ext cx="4888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/>
              <a:t>Supervised Contrastive Learning</a:t>
            </a:r>
            <a:endParaRPr lang="en-US" altLang="en-US" sz="2400"/>
          </a:p>
          <a:p>
            <a:pPr algn="l"/>
            <a:endParaRPr lang="en-US" altLang="en-US" sz="2400"/>
          </a:p>
          <a:p>
            <a:pPr algn="l"/>
            <a:r>
              <a:rPr lang="" altLang="en-US" sz="2400"/>
              <a:t>             (NeurlPS 2020)</a:t>
            </a:r>
            <a:endParaRPr lang="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4665345" y="4290060"/>
            <a:ext cx="27787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" altLang="en-US"/>
              <a:t>Google Research &amp; MIT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实验设置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210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实验参数设定</a:t>
            </a:r>
            <a:r>
              <a:rPr lang="en-US" altLang="en-US" sz="2400"/>
              <a:t>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708660" y="2376170"/>
            <a:ext cx="54724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使用</a:t>
            </a:r>
            <a:r>
              <a:rPr lang="en-US" altLang="zh-CN" sz="1400"/>
              <a:t>ImageNet</a:t>
            </a:r>
            <a:r>
              <a:rPr lang="zh-CN" altLang="en-US" sz="1400"/>
              <a:t>和</a:t>
            </a:r>
            <a:r>
              <a:rPr lang="en-US" altLang="zh-CN" sz="1400"/>
              <a:t>ImageNet-C</a:t>
            </a:r>
            <a:r>
              <a:rPr lang="zh-CN" altLang="en-US" sz="1400"/>
              <a:t>数据集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基础模型使用</a:t>
            </a:r>
            <a:r>
              <a:rPr lang="en-US" altLang="zh-CN" sz="1400"/>
              <a:t>ResNet-50</a:t>
            </a:r>
            <a:r>
              <a:rPr lang="zh-CN" altLang="en-US" sz="1400"/>
              <a:t>和</a:t>
            </a:r>
            <a:r>
              <a:rPr lang="en-US" altLang="zh-CN" sz="1400"/>
              <a:t>ResNet-200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训练了</a:t>
            </a:r>
            <a:r>
              <a:rPr lang="en-US" altLang="zh-CN" sz="1400"/>
              <a:t>700</a:t>
            </a:r>
            <a:r>
              <a:rPr lang="zh-CN" altLang="en-US" sz="1400"/>
              <a:t>个</a:t>
            </a:r>
            <a:r>
              <a:rPr lang="en-US" altLang="zh-CN" sz="1400"/>
              <a:t>Epoch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Batch size</a:t>
            </a:r>
            <a:r>
              <a:rPr lang="zh-CN" altLang="en-US" sz="1400"/>
              <a:t>高达</a:t>
            </a:r>
            <a:r>
              <a:rPr lang="en-US" altLang="zh-CN" sz="1400"/>
              <a:t>8192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准确率提升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6599555" y="2245995"/>
            <a:ext cx="547243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ImageNet</a:t>
            </a:r>
            <a:r>
              <a:rPr lang="zh-CN" altLang="en-US" sz="1400"/>
              <a:t>上的实验结果表明，采用新提出的</a:t>
            </a:r>
            <a:r>
              <a:rPr lang="en-US" altLang="zh-CN" sz="1400"/>
              <a:t>loss</a:t>
            </a:r>
            <a:r>
              <a:rPr lang="zh-CN" altLang="en-US" sz="1400"/>
              <a:t>实现了当前最好的结果，超过</a:t>
            </a:r>
            <a:r>
              <a:rPr lang="en-US" altLang="zh-CN" sz="1400"/>
              <a:t>cross entropy loss 1%</a:t>
            </a:r>
            <a:r>
              <a:rPr lang="zh-CN" altLang="en-US" sz="1400"/>
              <a:t>以上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成为全新的</a:t>
            </a:r>
            <a:r>
              <a:rPr lang="en-US" altLang="zh-CN" sz="1400"/>
              <a:t>SOTA</a:t>
            </a:r>
            <a:endParaRPr lang="en-US" altLang="zh-CN" sz="14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837690"/>
            <a:ext cx="5553075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鲁棒性增强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5356860" y="2315845"/>
            <a:ext cx="547243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ImageNet-C</a:t>
            </a:r>
            <a:r>
              <a:rPr lang="zh-CN" altLang="en-US" sz="1400"/>
              <a:t>上的实验结果表明，采用新提出的</a:t>
            </a:r>
            <a:r>
              <a:rPr lang="en-US" altLang="zh-CN" sz="1400"/>
              <a:t>loss</a:t>
            </a:r>
            <a:r>
              <a:rPr lang="zh-CN" altLang="en-US" sz="1400"/>
              <a:t>显著增强了对噪声、干扰等的应对能力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大大提升了模型的鲁棒性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原因：更加自然的</a:t>
            </a:r>
            <a:r>
              <a:rPr lang="en-US" altLang="zh-CN" sz="1400"/>
              <a:t>loss</a:t>
            </a:r>
            <a:r>
              <a:rPr lang="zh-CN" altLang="en-US" sz="1400"/>
              <a:t>设计思想，即缩短相似的</a:t>
            </a:r>
            <a:r>
              <a:rPr lang="en-US" altLang="zh-CN" sz="1400"/>
              <a:t>feature</a:t>
            </a:r>
            <a:r>
              <a:rPr lang="zh-CN" altLang="en-US" sz="1400"/>
              <a:t>的实际距离，拉长不同</a:t>
            </a:r>
            <a:r>
              <a:rPr lang="en-US" altLang="zh-CN" sz="1400"/>
              <a:t>feature</a:t>
            </a:r>
            <a:r>
              <a:rPr lang="zh-CN" altLang="en-US" sz="1400"/>
              <a:t>的实际距离</a:t>
            </a:r>
            <a:endParaRPr lang="zh-CN" altLang="en-US" sz="14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643630"/>
            <a:ext cx="4497705" cy="2710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003425"/>
            <a:ext cx="3937000" cy="154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对超参数不敏感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5356860" y="2315845"/>
            <a:ext cx="547243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新提出的</a:t>
            </a:r>
            <a:r>
              <a:rPr lang="en-US" altLang="zh-CN" sz="1400"/>
              <a:t>loss</a:t>
            </a:r>
            <a:r>
              <a:rPr lang="zh-CN" altLang="en-US" sz="1400"/>
              <a:t>方法对于优化器设置、数据增广方式不敏感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更适合实际的应用场景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推测原因是超球体的几何结构比</a:t>
            </a:r>
            <a:r>
              <a:rPr lang="en-US" altLang="zh-CN" sz="1400"/>
              <a:t>n</a:t>
            </a:r>
            <a:r>
              <a:rPr lang="zh-CN" altLang="en-US" sz="1400"/>
              <a:t>维端点型标签更加平滑</a:t>
            </a:r>
            <a:endParaRPr lang="zh-CN" altLang="en-US" sz="14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2114550"/>
            <a:ext cx="4296410" cy="240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正例变化的影响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5356860" y="2315845"/>
            <a:ext cx="54724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在实际训练时，正确率随正例增多而提升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正例增多引起训练时间增加，但可通过并行化解决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与</a:t>
            </a:r>
            <a:r>
              <a:rPr lang="en-US" altLang="zh-CN" sz="1400"/>
              <a:t>cross entropy</a:t>
            </a:r>
            <a:r>
              <a:rPr lang="zh-CN" altLang="en-US" sz="1400"/>
              <a:t>相比，训练时间更长，但降低</a:t>
            </a:r>
            <a:r>
              <a:rPr lang="en-US" altLang="zh-CN" sz="1400"/>
              <a:t>epoch</a:t>
            </a:r>
            <a:r>
              <a:rPr lang="zh-CN" altLang="en-US" sz="1400"/>
              <a:t>正确率下降较小</a:t>
            </a:r>
            <a:endParaRPr lang="zh-CN" altLang="en-US" sz="14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2315845"/>
            <a:ext cx="477202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3960" y="2463165"/>
            <a:ext cx="72447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“监督对比学习“，相比”自监督对比学习“，将对比策略，从“同源” vs “非同源”，扩展为“同类” vs "非同类“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训练自己的模型时，也可以试试这个supervised contrastive loss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与其说是一个</a:t>
            </a:r>
            <a:r>
              <a:rPr lang="en-US" altLang="zh-CN" sz="1400"/>
              <a:t>loss</a:t>
            </a:r>
            <a:r>
              <a:rPr lang="zh-CN" altLang="en-US" sz="1400"/>
              <a:t>，不如说是一种训练模式，即</a:t>
            </a:r>
            <a:r>
              <a:rPr lang="en-US" altLang="zh-CN" sz="1400"/>
              <a:t>contrastive </a:t>
            </a:r>
            <a:r>
              <a:rPr lang="" altLang="en-US" sz="1400"/>
              <a:t>learning</a:t>
            </a:r>
            <a:r>
              <a:rPr lang="en-US" altLang="" sz="1400"/>
              <a:t> + supervised</a:t>
            </a:r>
            <a:endParaRPr lang="en-US" altLang="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贡献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978535" y="2736850"/>
            <a:ext cx="81330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提出了一种全新的</a:t>
            </a:r>
            <a:r>
              <a:rPr lang="en-US" altLang="zh-CN" sz="1400"/>
              <a:t>Contrastive loss</a:t>
            </a:r>
            <a:r>
              <a:rPr lang="zh-CN" altLang="en-US" sz="1400"/>
              <a:t>，将对比学习方法应用到有监督问题中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与传统的有监督</a:t>
            </a:r>
            <a:r>
              <a:rPr lang="en-US" altLang="zh-CN" sz="1400"/>
              <a:t>loss</a:t>
            </a:r>
            <a:r>
              <a:rPr lang="zh-CN" altLang="en-US" sz="1400"/>
              <a:t>相比，新的方法在准确性上有了较大改进，达到了</a:t>
            </a:r>
            <a:r>
              <a:rPr lang="en-US" altLang="zh-CN" sz="1400"/>
              <a:t>SOTA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新方法鲁棒性较好，可以有效应对噪声数据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新方法具备对超参数不敏感、学习速度更快的优势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39470" y="1524635"/>
            <a:ext cx="3204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Cross entropy </a:t>
            </a:r>
            <a:r>
              <a:rPr lang="zh-CN" altLang="en-US" sz="2400"/>
              <a:t>交叉熵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970280" y="3001645"/>
            <a:ext cx="577723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分类问题中最常用的</a:t>
            </a:r>
            <a:r>
              <a:rPr lang="en-US" altLang="zh-CN" sz="1400"/>
              <a:t>loss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缺点：学习到的特征较为分散；对噪声缺乏鲁棒性；较差的边缘性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对于交叉熵有一些改进方案，但这些方案往往只能针对小数据集</a:t>
            </a:r>
            <a:endParaRPr lang="zh-CN" altLang="en-US" sz="14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063750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5012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Self-Supervised Contrastive Loss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839470" y="3696970"/>
            <a:ext cx="61163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假设有</a:t>
            </a:r>
            <a:r>
              <a:rPr lang="en-US" altLang="zh-CN" sz="1400"/>
              <a:t>N</a:t>
            </a:r>
            <a:r>
              <a:rPr lang="zh-CN" altLang="en-US" sz="1400"/>
              <a:t>张照片，随机对每张图片进行两次</a:t>
            </a:r>
            <a:r>
              <a:rPr lang="en-US" altLang="zh-CN" sz="1400"/>
              <a:t>Data Augmentation</a:t>
            </a:r>
            <a:r>
              <a:rPr lang="zh-CN" altLang="en-US" sz="1400"/>
              <a:t>（裁剪、翻转等），得到</a:t>
            </a:r>
            <a:r>
              <a:rPr lang="en-US" altLang="zh-CN" sz="1400"/>
              <a:t>2N</a:t>
            </a:r>
            <a:r>
              <a:rPr lang="zh-CN" altLang="en-US" sz="1400"/>
              <a:t>张图片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输入模型中，得到</a:t>
            </a:r>
            <a:r>
              <a:rPr lang="en-US" altLang="zh-CN" sz="1400"/>
              <a:t>2N</a:t>
            </a:r>
            <a:r>
              <a:rPr lang="zh-CN" altLang="en-US" sz="1400"/>
              <a:t>个</a:t>
            </a:r>
            <a:r>
              <a:rPr lang="en-US" altLang="zh-CN" sz="1400"/>
              <a:t>feature</a:t>
            </a:r>
            <a:r>
              <a:rPr lang="zh-CN" altLang="en-US" sz="1400"/>
              <a:t>，将其分布到半径为</a:t>
            </a:r>
            <a:r>
              <a:rPr lang="en-US" altLang="zh-CN" sz="1400"/>
              <a:t>1</a:t>
            </a:r>
            <a:r>
              <a:rPr lang="zh-CN" altLang="en-US" sz="1400"/>
              <a:t>的超球面上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对每张照片，希望将它与来源相同的图片距离拉近（分子），与其他图片距离拉远（分母），即最小化</a:t>
            </a:r>
            <a:r>
              <a:rPr lang="en-US" altLang="zh-CN" sz="1400"/>
              <a:t>loss</a:t>
            </a:r>
            <a:endParaRPr lang="en-US" altLang="zh-CN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因为没有标签，可能存在假阴性，造成提取的特征不佳</a:t>
            </a:r>
            <a:endParaRPr lang="zh-CN" altLang="en-US" sz="140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1941195"/>
            <a:ext cx="45148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065" y="1247775"/>
            <a:ext cx="432435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动机</a:t>
            </a:r>
            <a:endParaRPr lang="zh-CN" altLang="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4345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Supervised </a:t>
            </a:r>
            <a:r>
              <a:rPr lang="en-US" altLang="en-US" sz="2400"/>
              <a:t>Contrastive </a:t>
            </a:r>
            <a:r>
              <a:rPr lang="" altLang="en-US" sz="2400"/>
              <a:t>L</a:t>
            </a:r>
            <a:r>
              <a:rPr lang="en-US" altLang="en-US" sz="2400"/>
              <a:t>oss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839470" y="1993265"/>
            <a:ext cx="53600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将自监督与有监督相结合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借助标签，将图片归到正确的类下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借助</a:t>
            </a:r>
            <a:r>
              <a:rPr lang="en-US" altLang="zh-CN" sz="1400"/>
              <a:t>self-supervised learning</a:t>
            </a:r>
            <a:r>
              <a:rPr lang="zh-CN" altLang="en-US" sz="1400"/>
              <a:t>，提取更好的特征，克服交叉熵的不足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在有监督任务中实现更好的学习方式</a:t>
            </a:r>
            <a:endParaRPr lang="zh-CN" altLang="en-US" sz="1400"/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6205" y="1213485"/>
            <a:ext cx="4733925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原理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4345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Supervised Contrastive Loss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839470" y="3940810"/>
            <a:ext cx="957516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核心思想：一个</a:t>
            </a:r>
            <a:r>
              <a:rPr lang="en-US" altLang="zh-CN" sz="1400"/>
              <a:t>minibatch</a:t>
            </a:r>
            <a:r>
              <a:rPr lang="zh-CN" altLang="en-US" sz="1400"/>
              <a:t>可以有多个</a:t>
            </a:r>
            <a:r>
              <a:rPr lang="en-US" altLang="zh-CN" sz="1400"/>
              <a:t>anchor</a:t>
            </a:r>
            <a:r>
              <a:rPr lang="zh-CN" altLang="en-US" sz="1400"/>
              <a:t>，多个</a:t>
            </a:r>
            <a:r>
              <a:rPr lang="en-US" altLang="zh-CN" sz="1400"/>
              <a:t>positive sample</a:t>
            </a:r>
            <a:r>
              <a:rPr lang="zh-CN" altLang="en-US" sz="1400"/>
              <a:t>，即任意数量正例的泛化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en-US" sz="1400"/>
              <a:t>N</a:t>
            </a:r>
            <a:r>
              <a:rPr lang="zh-CN" altLang="" sz="1400"/>
              <a:t>代表在一个</a:t>
            </a:r>
            <a:r>
              <a:rPr lang="en-US" altLang="zh-CN" sz="1400"/>
              <a:t>mini</a:t>
            </a:r>
            <a:r>
              <a:rPr lang="" altLang="en-US" sz="1400"/>
              <a:t>batch</a:t>
            </a:r>
            <a:r>
              <a:rPr lang="zh-CN" altLang="" sz="1400"/>
              <a:t>中属于同一个</a:t>
            </a:r>
            <a:r>
              <a:rPr lang="en-US" altLang="zh-CN" sz="1400"/>
              <a:t>class</a:t>
            </a:r>
            <a:r>
              <a:rPr lang="zh-CN" altLang="en-US" sz="1400"/>
              <a:t>的图片数目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负例数量越多，对正负样本的判别效果越好</a:t>
            </a:r>
            <a:endParaRPr lang="zh-CN" altLang="en-US" sz="14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2184400"/>
            <a:ext cx="631507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原理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4345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Supervised Contrastive Loss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2481580" y="5175250"/>
            <a:ext cx="957516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对于</a:t>
            </a:r>
            <a:r>
              <a:rPr lang="en-US" altLang="zh-CN" sz="1400"/>
              <a:t>easy positive</a:t>
            </a:r>
            <a:r>
              <a:rPr lang="zh-CN" altLang="en-US" sz="1400"/>
              <a:t>，</a:t>
            </a:r>
            <a:r>
              <a:rPr lang="en-US" altLang="zh-CN" sz="1400"/>
              <a:t> zi</a:t>
            </a:r>
            <a:r>
              <a:rPr lang="" altLang="en-US" sz="1400"/>
              <a:t> * zj </a:t>
            </a:r>
            <a:r>
              <a:rPr lang="zh-CN" altLang="" sz="1400"/>
              <a:t>接近</a:t>
            </a:r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 </a:t>
            </a:r>
            <a:r>
              <a:rPr lang="zh-CN" altLang="en-US" sz="1400"/>
              <a:t>上述公式接近</a:t>
            </a:r>
            <a:r>
              <a:rPr lang="en-US" altLang="zh-CN" sz="1400"/>
              <a:t>0</a:t>
            </a:r>
            <a:r>
              <a:rPr lang="zh-CN" altLang="en-US" sz="1400"/>
              <a:t>，即梯度变化很小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对于</a:t>
            </a:r>
            <a:r>
              <a:rPr lang="en-US" altLang="zh-CN" sz="1400"/>
              <a:t>hard positive</a:t>
            </a:r>
            <a:r>
              <a:rPr lang="zh-CN" altLang="en-US" sz="1400"/>
              <a:t>，</a:t>
            </a:r>
            <a:r>
              <a:rPr lang="en-US" altLang="zh-CN" sz="1400"/>
              <a:t> zi * zj </a:t>
            </a:r>
            <a:r>
              <a:rPr lang="zh-CN" altLang="en-US" sz="1400"/>
              <a:t>接近</a:t>
            </a:r>
            <a:r>
              <a:rPr lang="en-US" altLang="zh-CN" sz="1400"/>
              <a:t>0</a:t>
            </a:r>
            <a:r>
              <a:rPr lang="zh-CN" altLang="en-US" sz="1400"/>
              <a:t>，</a:t>
            </a:r>
            <a:r>
              <a:rPr lang="en-US" altLang="zh-CN" sz="1400"/>
              <a:t> </a:t>
            </a:r>
            <a:r>
              <a:rPr lang="zh-CN" altLang="en-US" sz="1400"/>
              <a:t>上述公式接近</a:t>
            </a:r>
            <a:r>
              <a:rPr lang="en-US" altLang="zh-CN" sz="1400"/>
              <a:t>1</a:t>
            </a:r>
            <a:r>
              <a:rPr lang="zh-CN" altLang="en-US" sz="1400"/>
              <a:t>，即梯度变化较大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通过数学推理，可以证明新</a:t>
            </a:r>
            <a:r>
              <a:rPr lang="en-US" altLang="zh-CN" sz="1400"/>
              <a:t>loss</a:t>
            </a:r>
            <a:r>
              <a:rPr lang="zh-CN" altLang="en-US" sz="1400"/>
              <a:t>天然具备对于</a:t>
            </a:r>
            <a:r>
              <a:rPr lang="en-US" altLang="zh-CN" sz="1400"/>
              <a:t> hard example mining </a:t>
            </a:r>
            <a:r>
              <a:rPr lang="zh-CN" altLang="en-US" sz="1400"/>
              <a:t>能力</a:t>
            </a:r>
            <a:endParaRPr lang="zh-CN" altLang="en-US" sz="14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2075180"/>
            <a:ext cx="4921885" cy="1813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60" y="4170680"/>
            <a:ext cx="55530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90" y="4599305"/>
            <a:ext cx="5391150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原理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4345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Supervised Contrastive Loss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2211705" y="5235575"/>
            <a:ext cx="95751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Triplet loss </a:t>
            </a:r>
            <a:r>
              <a:rPr lang="zh-CN" altLang="en-US" sz="1400"/>
              <a:t>是新提出</a:t>
            </a:r>
            <a:r>
              <a:rPr lang="en-US" altLang="zh-CN" sz="1400"/>
              <a:t>loss</a:t>
            </a:r>
            <a:r>
              <a:rPr lang="zh-CN" altLang="en-US" sz="1400"/>
              <a:t>的一种特例，即当正例反例均为</a:t>
            </a:r>
            <a:r>
              <a:rPr lang="en-US" altLang="zh-CN" sz="1400"/>
              <a:t>1</a:t>
            </a:r>
            <a:r>
              <a:rPr lang="zh-CN" altLang="en-US" sz="1400"/>
              <a:t>时，新</a:t>
            </a:r>
            <a:r>
              <a:rPr lang="en-US" altLang="zh-CN" sz="1400"/>
              <a:t>loss</a:t>
            </a:r>
            <a:r>
              <a:rPr lang="zh-CN" altLang="en-US" sz="1400"/>
              <a:t>与</a:t>
            </a:r>
            <a:r>
              <a:rPr lang="en-US" altLang="zh-CN" sz="1400"/>
              <a:t>Triplet loss </a:t>
            </a:r>
            <a:r>
              <a:rPr lang="zh-CN" altLang="en-US" sz="1400"/>
              <a:t>形式一致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新</a:t>
            </a:r>
            <a:r>
              <a:rPr lang="en-US" altLang="zh-CN" sz="1400"/>
              <a:t>loss</a:t>
            </a:r>
            <a:r>
              <a:rPr lang="zh-CN" altLang="en-US" sz="1400"/>
              <a:t>具有更好的适用性</a:t>
            </a:r>
            <a:endParaRPr lang="zh-CN" altLang="en-US" sz="14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665" y="2228850"/>
            <a:ext cx="5381625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实验设置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08660" y="1377315"/>
            <a:ext cx="2406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两阶段训练过程</a:t>
            </a:r>
            <a:r>
              <a:rPr lang="en-US" altLang="en-US" sz="2400"/>
              <a:t> </a:t>
            </a:r>
            <a:endParaRPr lang="zh-CN" altLang="en-US" sz="2400"/>
          </a:p>
        </p:txBody>
      </p:sp>
      <p:sp>
        <p:nvSpPr>
          <p:cNvPr id="7" name="Text Box 6"/>
          <p:cNvSpPr txBox="true"/>
          <p:nvPr/>
        </p:nvSpPr>
        <p:spPr>
          <a:xfrm>
            <a:off x="6599555" y="2245995"/>
            <a:ext cx="547243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采用两阶段训练方法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先通过</a:t>
            </a:r>
            <a:r>
              <a:rPr lang="en-US" altLang="zh-CN" sz="1400"/>
              <a:t>encoder network</a:t>
            </a:r>
            <a:r>
              <a:rPr lang="zh-CN" altLang="en-US" sz="1400"/>
              <a:t>变成</a:t>
            </a:r>
            <a:r>
              <a:rPr lang="en-US" altLang="zh-CN" sz="1400"/>
              <a:t>2048</a:t>
            </a:r>
            <a:r>
              <a:rPr lang="zh-CN" altLang="en-US" sz="1400"/>
              <a:t>维向量，再通过</a:t>
            </a:r>
            <a:r>
              <a:rPr lang="en-US" altLang="zh-CN" sz="1400"/>
              <a:t>projection network</a:t>
            </a:r>
            <a:r>
              <a:rPr lang="zh-CN" altLang="en-US" sz="1400"/>
              <a:t>生成</a:t>
            </a:r>
            <a:r>
              <a:rPr lang="en-US" altLang="zh-CN" sz="1400"/>
              <a:t>128</a:t>
            </a:r>
            <a:r>
              <a:rPr lang="zh-CN" altLang="en-US" sz="1400"/>
              <a:t>维特征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只保留</a:t>
            </a:r>
            <a:r>
              <a:rPr lang="en-US" altLang="zh-CN" sz="1400"/>
              <a:t>encoder network</a:t>
            </a:r>
            <a:r>
              <a:rPr lang="zh-CN" altLang="en-US" sz="1400"/>
              <a:t>，并将其</a:t>
            </a:r>
            <a:r>
              <a:rPr lang="en-US" altLang="zh-CN" sz="1400"/>
              <a:t>fix</a:t>
            </a:r>
            <a:r>
              <a:rPr lang="zh-CN" altLang="en-US" sz="1400"/>
              <a:t>，使用</a:t>
            </a:r>
            <a:r>
              <a:rPr lang="en-US" altLang="zh-CN" sz="1400"/>
              <a:t>cross entropy loss </a:t>
            </a:r>
            <a:r>
              <a:rPr lang="zh-CN" altLang="en-US" sz="1400"/>
              <a:t>训练全连接分类器用于下游任务</a:t>
            </a:r>
            <a:endParaRPr lang="zh-CN" altLang="en-US" sz="1400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将以上方法的分类结果与</a:t>
            </a:r>
            <a:r>
              <a:rPr lang="en-US" altLang="zh-CN" sz="1400"/>
              <a:t>resnet+cross entropy loss</a:t>
            </a:r>
            <a:r>
              <a:rPr lang="zh-CN" altLang="en-US" sz="1400"/>
              <a:t>的传统方法结果进行比较</a:t>
            </a:r>
            <a:endParaRPr lang="zh-CN" altLang="en-US" sz="14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164080"/>
            <a:ext cx="5890895" cy="294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0</TotalTime>
  <Words>1800</Words>
  <Application>WPS Presentation</Application>
  <PresentationFormat>宽屏</PresentationFormat>
  <Paragraphs>117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微软雅黑</vt:lpstr>
      <vt:lpstr>Calibri Light</vt:lpstr>
      <vt:lpstr>DengXian</vt:lpstr>
      <vt:lpstr>Microsoft YaHei</vt:lpstr>
      <vt:lpstr>宋体</vt:lpstr>
      <vt:lpstr>Arial Unicode MS</vt:lpstr>
      <vt:lpstr>等线</vt:lpstr>
      <vt:lpstr>Webdings</vt:lpstr>
      <vt:lpstr>Times New Roman</vt:lpstr>
      <vt:lpstr>文泉驿微米黑</vt:lpstr>
      <vt:lpstr>Office 主题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liutao</cp:lastModifiedBy>
  <cp:revision>58</cp:revision>
  <dcterms:created xsi:type="dcterms:W3CDTF">2020-10-26T17:46:34Z</dcterms:created>
  <dcterms:modified xsi:type="dcterms:W3CDTF">2020-10-26T17:46:34Z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