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22"/>
  </p:notesMasterIdLst>
  <p:sldIdLst>
    <p:sldId id="365" r:id="rId4"/>
    <p:sldId id="348" r:id="rId5"/>
    <p:sldId id="366" r:id="rId6"/>
    <p:sldId id="367" r:id="rId7"/>
    <p:sldId id="368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5E0"/>
    <a:srgbClr val="00467F"/>
    <a:srgbClr val="00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264E4-53A3-4F7C-8B3E-6A67B43EB2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E39E-CA4C-4F96-A80C-DC7C4173A5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725" r="54755" b="38748"/>
          <a:stretch>
            <a:fillRect/>
          </a:stretch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228600" y="828675"/>
            <a:ext cx="8591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46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725" r="54755" b="38748"/>
          <a:stretch>
            <a:fillRect/>
          </a:stretch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82C926-329E-43DE-A990-3A07A2A534C7}" type="datetimeFigureOut">
              <a:rPr kumimoji="0" lang="zh-CN" altLang="en-US" sz="114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10600030101010101" charset="-122"/>
                <a:ea typeface="DengXian" panose="02010600030101010101" charset="-122"/>
                <a:cs typeface="+mn-cs"/>
              </a:rPr>
            </a:fld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1C3CEF-B625-4558-9E75-934060632C1B}" type="slidenum">
              <a:rPr kumimoji="0" lang="zh-CN" altLang="en-US" sz="114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10600030101010101" charset="-122"/>
                <a:ea typeface="DengXian" panose="02010600030101010101" charset="-122"/>
                <a:cs typeface="+mn-cs"/>
              </a:rPr>
            </a:fld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floa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31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894B06B0-B032-4DD0-9D1E-D403277F75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F5B6FF96-A938-49B8-B295-396BB17957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D235F7-D91D-48E1-AEFC-AC9CD0E06714}" type="datetimeFigureOut">
              <a:rPr kumimoji="0" lang="zh-CN" altLang="en-US" sz="114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10600030101010101" charset="-122"/>
                <a:ea typeface="DengXian" panose="02010600030101010101" charset="-122"/>
                <a:cs typeface="+mn-cs"/>
              </a:rPr>
            </a:fld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42A982-3A61-4A3F-9BF9-00E23E2A1567}" type="slidenum">
              <a:rPr kumimoji="0" lang="zh-CN" altLang="en-US" sz="114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10600030101010101" charset="-122"/>
                <a:ea typeface="DengXian" panose="02010600030101010101" charset="-122"/>
                <a:cs typeface="+mn-cs"/>
              </a:rPr>
            </a:fld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44955" y="3199130"/>
            <a:ext cx="9102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/>
              <a:t>Self-supervised Learning for ECG-based Emotion Recognition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32880" y="2877820"/>
            <a:ext cx="520509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使用1%的数据进行训练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使用自监督方法的模型表现会更好，证明了自监督方法的特征表征能力</a:t>
            </a:r>
            <a:endParaRPr lang="en-US" altLang="en-US"/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839470" y="283210"/>
            <a:ext cx="491807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实验</a:t>
            </a:r>
            <a:endParaRPr lang="en-US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2344420"/>
            <a:ext cx="5838825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71500" y="1889760"/>
            <a:ext cx="106597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/>
              <a:t>贡献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提出了ECG数据上的自监督学习方法，证明了该方法对分类模型表现具有提升作用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提出了在该任务上的全新baseline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endParaRPr lang="en-US" altLang="en-US"/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/>
              <a:t>反思</a:t>
            </a:r>
            <a:endParaRPr lang="en-US" altLang="en-US"/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/>
              <a:t>1.  没有证明转换任务对于结果的具体影响，缺乏原理上的探究</a:t>
            </a:r>
            <a:endParaRPr lang="en-US" altLang="en-US"/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/>
              <a:t>2.  设计的转换任务没有结合ECG的特点，可能无法提取ECG特有的信息</a:t>
            </a:r>
            <a:endParaRPr lang="en-US" altLang="en-US"/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/>
              <a:t>3.  比较的baseline较弱，提升有限</a:t>
            </a:r>
            <a:endParaRPr lang="en-US" altLang="en-US"/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839470" y="283210"/>
            <a:ext cx="491807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总结</a:t>
            </a:r>
            <a:endParaRPr lang="en-US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02585" y="3198495"/>
            <a:ext cx="63868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400"/>
              <a:t>Semi-Supervised Time Series Classification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9470" y="1175385"/>
            <a:ext cx="1065974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" altLang="en-US"/>
              <a:t>半监督时间序列分类器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第一步</a:t>
            </a:r>
            <a:r>
              <a:rPr lang="" altLang="en-US"/>
              <a:t>：</a:t>
            </a:r>
            <a:r>
              <a:rPr lang="en-US" altLang="en-US"/>
              <a:t>分类器是在初始训练集上训练的，在初始训练集中，所有标记的实例都是正的，而所有未标记的实例都被视为负的。注意，训练集的大小在训练过程中不会改变，但是标记集会逐渐增大。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第二步</a:t>
            </a:r>
            <a:r>
              <a:rPr lang="" altLang="en-US"/>
              <a:t>：</a:t>
            </a:r>
            <a:r>
              <a:rPr lang="en-US" altLang="en-US"/>
              <a:t>分类器用于对训练集中未标记的数据进行分类。对于每个未标记的实例，我们在训练集中找到其最近的邻居。如果最近的邻居被标记为（当然是正的），实例将被分类为正的。否则，它最近的邻居没有被标记（因此是负数），我们将实例分类为负数。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第三步</a:t>
            </a:r>
            <a:r>
              <a:rPr lang="" altLang="en-US"/>
              <a:t>：</a:t>
            </a:r>
            <a:r>
              <a:rPr lang="en-US" altLang="en-US"/>
              <a:t>在所有未标记的实例中，我们最有信心归类为正的实例是最接近标记的正实例的实例。此实例及其新获取的正标签将被添加到正集合中。随着训练集的调整，我们返回到步骤1来细化分类器。这个过程一直重复直到达到某个停止标准。</a:t>
            </a:r>
            <a:endParaRPr lang="en-US" altLang="en-US"/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839470" y="283210"/>
            <a:ext cx="491807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算法</a:t>
            </a:r>
            <a:endParaRPr lang="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839470" y="283210"/>
            <a:ext cx="491807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算法</a:t>
            </a:r>
            <a:endParaRPr lang="en-US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8970" y="2317750"/>
            <a:ext cx="5553075" cy="200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839470" y="283210"/>
            <a:ext cx="491807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停止准则</a:t>
            </a:r>
            <a:endParaRPr lang="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4095" y="2136775"/>
            <a:ext cx="59531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" altLang="en-US"/>
              <a:t>最小最近邻距离在最初的几次迭代中显著减少，稳定了一段相对较长的时间，然后再次下降。有趣的是，分类器获得的精确召回盈亏平衡点有相应的增加、稳定和减少的趋势。</a:t>
            </a:r>
            <a:endParaRPr lang="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" altLang="en-US"/>
              <a:t>通过观察最小最近距离的变化可以获得停止条件的启发式准则。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" y="1209040"/>
            <a:ext cx="5648325" cy="4238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839470" y="283210"/>
            <a:ext cx="491807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停止准则</a:t>
            </a:r>
            <a:endParaRPr lang="en-US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0" y="1335405"/>
            <a:ext cx="4168140" cy="4717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839470" y="283210"/>
            <a:ext cx="491807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评价指标</a:t>
            </a:r>
            <a:endParaRPr lang="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42535" y="2404745"/>
            <a:ext cx="59531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" altLang="en-US"/>
              <a:t>由于类不平衡性，使用准确率难以正确评价算法性能</a:t>
            </a:r>
            <a:endParaRPr lang="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" altLang="en-US"/>
              <a:t>当正确率和召回率相等时，就达到了精确率-召回率的平衡点，这是客观评价二分类任务的单一性能值，对类的分布不敏感</a:t>
            </a:r>
            <a:endParaRPr lang="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2686050"/>
            <a:ext cx="3857625" cy="119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839470" y="283210"/>
            <a:ext cx="491807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实验</a:t>
            </a:r>
            <a:endParaRPr lang="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31230" y="1994535"/>
            <a:ext cx="595312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" altLang="en-US"/>
              <a:t>使用MIT-BIH心率失常数据集</a:t>
            </a:r>
            <a:endParaRPr lang="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" altLang="en-US"/>
              <a:t>对于半监督方法，随机选取训练集中的10个正样本作为初始标记正样本集P，在每次迭代中，半监督算法在正样本集P上增加一个样本，并使用调整后的训练集对测试集进行分类</a:t>
            </a:r>
            <a:endParaRPr lang="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" altLang="en-US"/>
              <a:t>200次实验的平均结果显示，半监督方法精确率-召回率平衡值为94.97%，高于k近邻方法（81.29%）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1722755"/>
            <a:ext cx="5429250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632075" y="2760345"/>
            <a:ext cx="692848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缺乏足够的标记数据来训练深度模型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自监督学习任务下能学到更广义的特征，适应不同的下游任务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自监督学习需要更少的标签以获得足够高的分类性能</a:t>
            </a:r>
            <a:endParaRPr lang="en-US" altLang="en-US"/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动机</a:t>
            </a:r>
            <a:endParaRPr lang="en-US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765800" y="2305050"/>
            <a:ext cx="56984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信号转换识别网络</a:t>
            </a:r>
            <a:endParaRPr lang="en-US" altLang="en-US"/>
          </a:p>
          <a:p>
            <a:pPr lvl="1" indent="0" fontAlgn="auto">
              <a:lnSpc>
                <a:spcPct val="150000"/>
              </a:lnSpc>
              <a:buFont typeface="+mj-lt"/>
              <a:buNone/>
            </a:pPr>
            <a:r>
              <a:rPr lang="en-US" altLang="en-US"/>
              <a:t>执行自监督学习任务，学习对ecg的表征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情绪识别网络</a:t>
            </a:r>
            <a:endParaRPr lang="en-US" altLang="en-US"/>
          </a:p>
          <a:p>
            <a:pPr lvl="1" indent="0" fontAlgn="auto">
              <a:lnSpc>
                <a:spcPct val="150000"/>
              </a:lnSpc>
              <a:buFont typeface="+mj-lt"/>
              <a:buNone/>
            </a:pPr>
            <a:r>
              <a:rPr lang="en-US" altLang="en-US"/>
              <a:t>使用上一个网络学习到的表征对数据进行分类</a:t>
            </a:r>
            <a:endParaRPr lang="en-US" altLang="en-US"/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架构</a:t>
            </a:r>
            <a:endParaRPr lang="en-US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195" y="1471295"/>
            <a:ext cx="5029200" cy="391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631440" y="1350010"/>
            <a:ext cx="629793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/>
              <a:t>信号转换识别网络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设计了7种信号转换方法</a:t>
            </a:r>
            <a:endParaRPr lang="en-US" altLang="en-US"/>
          </a:p>
          <a:p>
            <a:pPr lvl="1" indent="0" fontAlgn="auto">
              <a:lnSpc>
                <a:spcPct val="150000"/>
              </a:lnSpc>
              <a:buFont typeface="+mj-lt"/>
              <a:buNone/>
            </a:pPr>
            <a:r>
              <a:rPr lang="en-US" altLang="en-US"/>
              <a:t>0.  无：原始信息，不进行转换</a:t>
            </a:r>
            <a:endParaRPr lang="en-US" altLang="en-US"/>
          </a:p>
          <a:p>
            <a:pPr marL="8001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添加噪声：向ECG数据中添加随机高斯噪声</a:t>
            </a:r>
            <a:endParaRPr lang="en-US" altLang="en-US"/>
          </a:p>
          <a:p>
            <a:pPr marL="8001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放缩：将ECG数据中的幅度缩小为20%</a:t>
            </a:r>
            <a:endParaRPr lang="en-US" altLang="en-US"/>
          </a:p>
          <a:p>
            <a:pPr marL="8001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反向：将ECG数据的振幅乘-1，使其垂直翻转</a:t>
            </a:r>
            <a:endParaRPr lang="en-US" altLang="en-US"/>
          </a:p>
          <a:p>
            <a:pPr marL="8001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水平翻转：ECG数据沿时间轴水平翻转</a:t>
            </a:r>
            <a:endParaRPr lang="en-US" altLang="en-US"/>
          </a:p>
          <a:p>
            <a:pPr marL="8001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重排列：将ECG数据分成10个子段，随机排列</a:t>
            </a:r>
            <a:endParaRPr lang="en-US" altLang="en-US"/>
          </a:p>
          <a:p>
            <a:pPr marL="8001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时间伸缩：在ECG数据中选择随机的段进行伸缩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对每一种转换方法进行二分类，同时训练7个任务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对每一种转换方法，使用基于经验的参数值</a:t>
            </a:r>
            <a:endParaRPr lang="en-US" altLang="en-US"/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839470" y="283210"/>
            <a:ext cx="491807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实现</a:t>
            </a:r>
            <a:endParaRPr lang="en-US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839470" y="283210"/>
            <a:ext cx="491807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实现</a:t>
            </a:r>
            <a:endParaRPr lang="en-US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6055" y="1915795"/>
            <a:ext cx="6486525" cy="3152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83840" y="2552700"/>
            <a:ext cx="66236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/>
              <a:t>情绪识别网络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Conv + 2 * Fc（64节点）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卷积层权值来自信号转换识别网络，在训练过程中权值冻结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采用数据和标签训练全连接层，并进行分类任务</a:t>
            </a:r>
            <a:endParaRPr lang="en-US" altLang="en-US"/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839470" y="283210"/>
            <a:ext cx="491807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实现</a:t>
            </a:r>
            <a:endParaRPr lang="en-US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84475" y="2583815"/>
            <a:ext cx="66236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使用两个公开数据集：SWELL和AMIGOS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对频率较高的数据集进行降采样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使用高通IIR滤波器消除数据集中心电图的基线偏移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将所有的ECG信号分割为10秒钟的固定窗口</a:t>
            </a:r>
            <a:endParaRPr lang="en-US" altLang="en-US"/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839470" y="283210"/>
            <a:ext cx="491807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实验</a:t>
            </a:r>
            <a:endParaRPr lang="en-US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116320" y="2405380"/>
            <a:ext cx="56889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不同的信号变换方法，难度不同，在后面任务中表现也不一样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但作者并未在后续实验中验证不同变换方法对最终结果的影响</a:t>
            </a:r>
            <a:endParaRPr lang="en-US" altLang="en-US"/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839470" y="283210"/>
            <a:ext cx="491807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实验</a:t>
            </a:r>
            <a:endParaRPr lang="en-US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1567180"/>
            <a:ext cx="5581650" cy="414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32880" y="2877820"/>
            <a:ext cx="52050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在两个数据集上都取得了比baseline更加优秀的结果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/>
              <a:t>相比于没有使用自监督方法的模型，使用自监督方法会提升模型的预测准确率</a:t>
            </a:r>
            <a:endParaRPr lang="en-US" altLang="en-US"/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839470" y="283210"/>
            <a:ext cx="491807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实验</a:t>
            </a:r>
            <a:endParaRPr lang="en-US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1829435"/>
            <a:ext cx="6237605" cy="1936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30" y="3977640"/>
            <a:ext cx="6712585" cy="180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4_自定义设计方案">
  <a:themeElements>
    <a:clrScheme name="自定义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70C1"/>
      </a:accent1>
      <a:accent2>
        <a:srgbClr val="A6A6A6"/>
      </a:accent2>
      <a:accent3>
        <a:srgbClr val="0170C1"/>
      </a:accent3>
      <a:accent4>
        <a:srgbClr val="A6A6A6"/>
      </a:accent4>
      <a:accent5>
        <a:srgbClr val="0170C1"/>
      </a:accent5>
      <a:accent6>
        <a:srgbClr val="A6A6A6"/>
      </a:accent6>
      <a:hlink>
        <a:srgbClr val="0170C1"/>
      </a:hlink>
      <a:folHlink>
        <a:srgbClr val="A6A6A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3eb49c193c7573ac1da22f686a6640598885d3bb</Template>
  <TotalTime>0</TotalTime>
  <Words>1560</Words>
  <Application>WPS Presentation</Application>
  <PresentationFormat>宽屏</PresentationFormat>
  <Paragraphs>100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微软雅黑</vt:lpstr>
      <vt:lpstr>Calibri Light</vt:lpstr>
      <vt:lpstr>DengXian</vt:lpstr>
      <vt:lpstr>Microsoft YaHei</vt:lpstr>
      <vt:lpstr>宋体</vt:lpstr>
      <vt:lpstr>Arial Unicode MS</vt:lpstr>
      <vt:lpstr>等线</vt:lpstr>
      <vt:lpstr>MT Extra</vt:lpstr>
      <vt:lpstr>Times New Roman</vt:lpstr>
      <vt:lpstr>Office 主题</vt:lpstr>
      <vt:lpstr>24_自定义设计方案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xjtuoa.test0</dc:creator>
  <cp:lastModifiedBy>liutao</cp:lastModifiedBy>
  <cp:revision>53</cp:revision>
  <dcterms:created xsi:type="dcterms:W3CDTF">2020-06-02T18:13:43Z</dcterms:created>
  <dcterms:modified xsi:type="dcterms:W3CDTF">2020-06-02T18:13:43Z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