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092E7-5CBE-D346-9EAC-7E08C41E6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D9C9B-9B2D-EC42-B629-8C023AFB7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C09BD-408E-9141-9D37-A82F8465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E7444-116C-CE46-84A3-59DF37AB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9D314-EC92-DB4B-AE07-7FBC1A2F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8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97568-7670-3446-A8DA-5BA82340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6A812-7F2A-F941-ABD8-17EC64754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8216-5B79-AE40-8910-35A95EF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4D5B7-D3CE-6D4F-9F0C-50F87039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DF09F-804B-9845-9D6C-0144B5C4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18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72E12B-F4E9-B54D-B7C0-4F164B1D8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F4BB9-6063-7C46-9110-D412D50A9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0F615-F918-704D-A361-3DB4D3DA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5FEC5-7BD9-3643-BE57-4CFF03F3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64820-2694-5445-823B-5E22F18C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72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0D4C9-EE5D-6B4A-96D7-902081E2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017B3-6228-5349-B1C1-74677741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F2C3F-F3E3-7743-B204-B92DAE19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D1F11-17A5-194D-966B-FAA0AE8E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DD7FD-97D2-F74A-A5B9-A19A115A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2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7BDC-E7CE-3A48-BB88-3C6A651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71ADF-95F3-C246-8325-6A71B888A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9F3E4-119A-C646-9286-A9586F0C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379D0-C160-4C49-8DDE-FC42950B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FDB79-5CDA-E945-ADDD-6758F142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93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FCDF7-0A8D-7048-B708-B2D2CED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E5995-23DC-B546-A91F-01B2B63C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61BE0-B071-B842-BA06-5F1F42DE2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BB649-0961-3F42-8E12-16A886C5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9E8DD-198C-A442-9F45-2A676F69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4D119-F194-3349-8AAE-C6099105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68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E5995-2215-6F4B-8BF5-C9AD4F58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3F6BC-C914-B74D-B636-9FB764CE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74C74-B714-814B-A23A-44923F663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66994C-CCAA-4A47-8A22-7571903A1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435A22-CE2D-D340-80C1-FE8151B92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056449-1633-0A4D-8869-B1EF336A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214A4-ABFC-DB41-A3E3-9BA6FBE5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D141B4-F00D-EE44-B8F4-1DD67DD5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54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B231C-4EC5-8C4B-A420-90F2F72B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C680C0-DE12-E346-B145-1DAC9A9C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A60E9-2F8E-7D4F-A474-C7FFCDE6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0D8EFB-5A93-BC49-B8A1-F4A73CA2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64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EEEC9D-B125-E74C-AAF4-E9C73A72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8997DB-1230-B44B-8B92-06B4689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9C0DA-4704-E148-AA7C-DA72BD8E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01D80-ACE3-6A4B-92C4-D91F43C1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3FC60-FC68-AA4B-9301-0DA0EC46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4FBE2-D46C-7547-A492-67E5FE65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192E8-FDBC-314B-AD24-74017047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B6B44-FCC1-9A48-8633-D8068272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080A0-0053-4044-B348-72F08622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8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7BBBF-3F7C-B649-9EA8-6E613DA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8AED16-2B97-3843-B762-A481228E7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02443-ABE4-AB4D-B6DE-D717F8D73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402C1-8B1A-5642-9D3B-A52C1B4B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2DA9D-2CB4-244F-9116-1C185344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C1F2D-6874-4D4D-82D1-2CED1B01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93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C244B5-121D-EF49-A638-1F3EAFBB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45EC6-F79A-F04B-9E47-3D87E20F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10E8F-6C67-394F-940E-7545B5A2F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8357-8486-224C-8F54-5C9E8307BC83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0143C-3F23-0744-A4A1-F02F636E9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8CD8E-AEF0-5041-825A-80873FF0E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C5BF-CC5B-3F46-B84F-D96E3A5D08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17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openreview.net/forum?id=H1x-3xSKD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006.07733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5E063-746F-0E4F-8743-B08D556E5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8DF7EC-4BB4-D847-88C0-AF19AD248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李晓宇</a:t>
            </a:r>
            <a:endParaRPr kumimoji="1" lang="en-US" altLang="zh-CN" dirty="0"/>
          </a:p>
          <a:p>
            <a:r>
              <a:rPr kumimoji="1" lang="en-US" altLang="zh-CN" dirty="0"/>
              <a:t>2020.10.12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16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5B9B3-C07F-0344-8EE9-D97A0C20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High-frequency Component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4BA3D-F8EA-234B-812F-A014AA17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33A61-C59B-8B44-A27D-FDAC843B0E4F}"/>
              </a:ext>
            </a:extLst>
          </p:cNvPr>
          <p:cNvSpPr txBox="1"/>
          <p:nvPr/>
        </p:nvSpPr>
        <p:spPr>
          <a:xfrm>
            <a:off x="742950" y="6211669"/>
            <a:ext cx="965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High-frequency Component Helps Explain the Generalization of Convolutional Neural Networks</a:t>
            </a:r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arxiv.org</a:t>
            </a:r>
            <a:r>
              <a:rPr kumimoji="1" lang="en" altLang="zh-CN" dirty="0"/>
              <a:t>/pdf/1905.13545.pdf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36FBFA-EDD0-3A4B-B1C5-87582C9E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1854921"/>
            <a:ext cx="4048650" cy="29749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DFC4E36-761E-3A4C-8FE4-1263314BB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30" y="1854921"/>
            <a:ext cx="7853921" cy="356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D3B379-D6EB-EF46-99A5-35F4BC9EF13D}"/>
              </a:ext>
            </a:extLst>
          </p:cNvPr>
          <p:cNvSpPr txBox="1"/>
          <p:nvPr/>
        </p:nvSpPr>
        <p:spPr>
          <a:xfrm>
            <a:off x="7557236" y="5397387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~600 images with false result in Cifar10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5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A88CF-1918-C447-A62B-51482325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High-frequency Component</a:t>
            </a:r>
            <a:endParaRPr kumimoji="1"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D25343-2227-2941-B518-D566C4D626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" y="1690687"/>
            <a:ext cx="7745730" cy="375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7E6B04-AB75-CA40-9BF2-8623C9216E67}"/>
              </a:ext>
            </a:extLst>
          </p:cNvPr>
          <p:cNvSpPr txBox="1"/>
          <p:nvPr/>
        </p:nvSpPr>
        <p:spPr>
          <a:xfrm>
            <a:off x="1040130" y="5657850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BN tends to capture </a:t>
            </a:r>
            <a:r>
              <a:rPr lang="en" altLang="zh-CN" dirty="0"/>
              <a:t>high-frequency component.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49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0B4E-B319-7D44-B4B3-FEB389C0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Batch Normalization is a Cause of Adversarial Vulnerability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CB3C2-5A12-684D-A1DA-5BFD9DF5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Batch norm might be the case of being not robust to noise. </a:t>
            </a:r>
          </a:p>
          <a:p>
            <a:r>
              <a:rPr lang="en" altLang="zh-CN" dirty="0"/>
              <a:t>When adding noise, the network without BN gave better results.</a:t>
            </a:r>
          </a:p>
          <a:p>
            <a:r>
              <a:rPr lang="en" altLang="zh-CN" dirty="0"/>
              <a:t>BN might not be the best idea when you want to optimize for robustness.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8D0FB-A753-2A4B-B69A-C0F5EAD88DD4}"/>
              </a:ext>
            </a:extLst>
          </p:cNvPr>
          <p:cNvSpPr txBox="1"/>
          <p:nvPr/>
        </p:nvSpPr>
        <p:spPr>
          <a:xfrm>
            <a:off x="255270" y="5944350"/>
            <a:ext cx="11681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2"/>
              </a:rPr>
              <a:t>https://openreview.net/forum?id=H1x-3xSKDr</a:t>
            </a:r>
            <a:endParaRPr kumimoji="1" lang="en" altLang="zh-CN" dirty="0"/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medium.com</a:t>
            </a:r>
            <a:r>
              <a:rPr kumimoji="1" lang="en" altLang="zh-CN" dirty="0"/>
              <a:t>/@</a:t>
            </a:r>
            <a:r>
              <a:rPr kumimoji="1" lang="en" altLang="zh-CN" dirty="0" err="1"/>
              <a:t>SeoJaeDuk</a:t>
            </a:r>
            <a:r>
              <a:rPr kumimoji="1" lang="en" altLang="zh-CN" dirty="0"/>
              <a:t>/archived-post-batch-normalization-is-a-cause-of-adversarial-vulnerability-48a9607f31c0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0B55B1-BAA8-284C-BF77-C088A167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429000"/>
            <a:ext cx="7696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3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692E7-27D0-0145-8F77-09ED3F10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F5B57-2EE9-0844-98C7-88ECB8FD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is interesting to exploit the </a:t>
            </a:r>
            <a:r>
              <a:rPr lang="en" altLang="zh-CN" dirty="0"/>
              <a:t>implicit contrastive effect of BN.</a:t>
            </a:r>
          </a:p>
          <a:p>
            <a:r>
              <a:rPr kumimoji="1" lang="en-US" altLang="zh-CN" dirty="0"/>
              <a:t>BN tends to capture high-frequent information. </a:t>
            </a:r>
          </a:p>
          <a:p>
            <a:r>
              <a:rPr kumimoji="1" lang="en-US" altLang="zh-CN" dirty="0"/>
              <a:t>Discriminative model with BN tends not to be robust in real applications. Consider more alternatives like layer normalization or weight standardization with group normalization.</a:t>
            </a:r>
          </a:p>
          <a:p>
            <a:r>
              <a:rPr kumimoji="1" lang="en-US" altLang="zh-CN" dirty="0"/>
              <a:t>There is no free lunch.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14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645F9-8582-194A-8A7B-A1BC32B1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internal covariate shift</a:t>
            </a:r>
            <a:endParaRPr kumimoji="1" lang="zh-CN" altLang="en-US" dirty="0"/>
          </a:p>
        </p:txBody>
      </p:sp>
      <p:pic>
        <p:nvPicPr>
          <p:cNvPr id="1026" name="Picture 2" descr="One hidden layer neural net">
            <a:extLst>
              <a:ext uri="{FF2B5EF4-FFF2-40B4-BE49-F238E27FC236}">
                <a16:creationId xmlns:a16="http://schemas.microsoft.com/office/drawing/2014/main" id="{ED1BCD04-B52F-C440-979B-6F740C0B27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93" y="1494155"/>
            <a:ext cx="83148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61DE8F-B105-5C43-8872-8BE40477A583}"/>
              </a:ext>
            </a:extLst>
          </p:cNvPr>
          <p:cNvSpPr txBox="1"/>
          <p:nvPr/>
        </p:nvSpPr>
        <p:spPr>
          <a:xfrm>
            <a:off x="2251710" y="5585738"/>
            <a:ext cx="6809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f1: to learn better feature from x</a:t>
            </a:r>
          </a:p>
          <a:p>
            <a:r>
              <a:rPr kumimoji="1" lang="en-US" altLang="zh-CN" dirty="0"/>
              <a:t>f2: to learn better feature from h </a:t>
            </a:r>
          </a:p>
          <a:p>
            <a:r>
              <a:rPr kumimoji="1" lang="en-US" altLang="zh-CN" dirty="0"/>
              <a:t>However, BP changes the parameters of f1 and f2 in the meantime.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7EDD6B-56DA-6648-AA7C-D80284997639}"/>
              </a:ext>
            </a:extLst>
          </p:cNvPr>
          <p:cNvSpPr txBox="1"/>
          <p:nvPr/>
        </p:nvSpPr>
        <p:spPr>
          <a:xfrm>
            <a:off x="274320" y="6492875"/>
            <a:ext cx="82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www.alexirpan.com</a:t>
            </a:r>
            <a:r>
              <a:rPr kumimoji="1" lang="en" altLang="zh-CN" dirty="0"/>
              <a:t>/public/perils-batch-norm/</a:t>
            </a:r>
            <a:r>
              <a:rPr kumimoji="1" lang="en" altLang="zh-CN" dirty="0" err="1"/>
              <a:t>batch_norm_appendix.html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61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CD10E-486E-4C42-94D2-3466285C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Batch Norm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6DE13-44F8-A844-A54B-9CFD28E3B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Add BN layer to </a:t>
            </a:r>
            <a:r>
              <a:rPr lang="en" altLang="zh-CN" dirty="0"/>
              <a:t>normalize every output unit to be mean 0, variance 1?</a:t>
            </a:r>
            <a:endParaRPr kumimoji="1" lang="en" altLang="zh-CN" dirty="0"/>
          </a:p>
          <a:p>
            <a:r>
              <a:rPr kumimoji="1" lang="en" altLang="zh-CN" dirty="0"/>
              <a:t>Batch-wisely:</a:t>
            </a:r>
          </a:p>
          <a:p>
            <a:endParaRPr kumimoji="1" lang="en" altLang="zh-CN" dirty="0"/>
          </a:p>
          <a:p>
            <a:r>
              <a:rPr kumimoji="1" lang="en" altLang="zh-CN" dirty="0"/>
              <a:t>More than mean 0, variance 1: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3EADA-78C9-C94B-95B1-0DBEDA5C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0" y="1729740"/>
            <a:ext cx="185420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BAA258-2421-8D41-BCC0-1D10EB18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40" y="2729548"/>
            <a:ext cx="2133600" cy="38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4A35E4-B3A2-4744-951D-EC95697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0" y="2554526"/>
            <a:ext cx="1384300" cy="850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909093-2E4C-5448-A97A-C65F798C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400" y="2529126"/>
            <a:ext cx="2044700" cy="87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1E6F87-9FD4-B345-8ED9-FECD6B1E5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190" y="2596198"/>
            <a:ext cx="2171700" cy="1028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864ED3-1F20-B942-88CE-6E8B72E49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5690" y="4370705"/>
            <a:ext cx="2019300" cy="546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A680C4-1463-5743-A278-336DB513A3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3720783"/>
            <a:ext cx="4539421" cy="30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CD10E-486E-4C42-94D2-3466285C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Batch Norm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6DE13-44F8-A844-A54B-9CFD28E3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91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 learn mean and variance for whole dataset during training</a:t>
            </a:r>
            <a:endParaRPr kumimoji="1"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BN in testing: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B5F3B9-7CEC-AC46-B272-FA9831CC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65" y="2597706"/>
            <a:ext cx="2603500" cy="965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2DC6AC8-CF06-B14D-ABD5-B9286529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55" y="4030464"/>
            <a:ext cx="2362200" cy="9017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BA0985-16CC-E640-8CB2-B842FC97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40" y="2267585"/>
            <a:ext cx="5601951" cy="422529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64AF93B-070D-F548-9501-BD637273156F}"/>
              </a:ext>
            </a:extLst>
          </p:cNvPr>
          <p:cNvSpPr txBox="1"/>
          <p:nvPr/>
        </p:nvSpPr>
        <p:spPr>
          <a:xfrm>
            <a:off x="838200" y="5729052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Cited more than 2w times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0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94FDA-D315-4849-9AD2-09733D27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BYOL: Bootstrap Your Own Latent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7263F-9954-904C-A3EB-1D7FE0C6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098" name="Picture 2" descr="SimCLR architecture">
            <a:extLst>
              <a:ext uri="{FF2B5EF4-FFF2-40B4-BE49-F238E27FC236}">
                <a16:creationId xmlns:a16="http://schemas.microsoft.com/office/drawing/2014/main" id="{12059FCA-E993-514F-875E-3671970B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932670" cy="21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YOL architecture">
            <a:extLst>
              <a:ext uri="{FF2B5EF4-FFF2-40B4-BE49-F238E27FC236}">
                <a16:creationId xmlns:a16="http://schemas.microsoft.com/office/drawing/2014/main" id="{26D0F616-B7CB-4D45-84D2-1AAB42F2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4406"/>
            <a:ext cx="10415466" cy="224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DD3120-BF08-EC4E-8EFE-76A1E180C5A8}"/>
              </a:ext>
            </a:extLst>
          </p:cNvPr>
          <p:cNvSpPr txBox="1"/>
          <p:nvPr/>
        </p:nvSpPr>
        <p:spPr>
          <a:xfrm>
            <a:off x="838200" y="6211669"/>
            <a:ext cx="8629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hlinkClick r:id="rId4"/>
              </a:rPr>
              <a:t>https://arxiv.org/pdf/2006.07733.pdf</a:t>
            </a:r>
            <a:endParaRPr kumimoji="1" lang="en" altLang="zh-CN" dirty="0"/>
          </a:p>
          <a:p>
            <a:r>
              <a:rPr kumimoji="1" lang="en" altLang="zh-CN" dirty="0"/>
              <a:t>https://untitled-</a:t>
            </a:r>
            <a:r>
              <a:rPr kumimoji="1" lang="en" altLang="zh-CN" dirty="0" err="1"/>
              <a:t>ai.github.io</a:t>
            </a:r>
            <a:r>
              <a:rPr kumimoji="1" lang="en" altLang="zh-CN" dirty="0"/>
              <a:t>/understanding-self-supervised-contrastive-</a:t>
            </a:r>
            <a:r>
              <a:rPr kumimoji="1" lang="en" altLang="zh-CN" dirty="0" err="1"/>
              <a:t>learning.html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61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94FDA-D315-4849-9AD2-09733D27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BN in BYOL</a:t>
            </a:r>
            <a:endParaRPr kumimoji="1" lang="zh-CN" altLang="en-US" dirty="0"/>
          </a:p>
        </p:txBody>
      </p:sp>
      <p:pic>
        <p:nvPicPr>
          <p:cNvPr id="4100" name="Picture 4" descr="BYOL architecture">
            <a:extLst>
              <a:ext uri="{FF2B5EF4-FFF2-40B4-BE49-F238E27FC236}">
                <a16:creationId xmlns:a16="http://schemas.microsoft.com/office/drawing/2014/main" id="{26D0F616-B7CB-4D45-84D2-1AAB42F2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536"/>
            <a:ext cx="6496723" cy="14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1FEE1C-9D2C-7F42-8821-67A08F4A18A1}"/>
              </a:ext>
            </a:extLst>
          </p:cNvPr>
          <p:cNvSpPr txBox="1"/>
          <p:nvPr/>
        </p:nvSpPr>
        <p:spPr>
          <a:xfrm>
            <a:off x="880890" y="2831520"/>
            <a:ext cx="1131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If BN is removed from MLP, BYOL works no better than random result, unlike other contrastive learning methods</a:t>
            </a:r>
          </a:p>
          <a:p>
            <a:r>
              <a:rPr kumimoji="1" lang="en-US" altLang="zh-CN" dirty="0"/>
              <a:t>where negative samples are needed.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E53532-8846-AA4A-AF79-31D311A901EF}"/>
              </a:ext>
            </a:extLst>
          </p:cNvPr>
          <p:cNvSpPr txBox="1"/>
          <p:nvPr/>
        </p:nvSpPr>
        <p:spPr>
          <a:xfrm>
            <a:off x="838200" y="3634740"/>
            <a:ext cx="10818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Why?</a:t>
            </a:r>
          </a:p>
          <a:p>
            <a:r>
              <a:rPr kumimoji="1" lang="en-US" altLang="zh-CN" dirty="0">
                <a:highlight>
                  <a:srgbClr val="FFFF00"/>
                </a:highlight>
              </a:rPr>
              <a:t>Mode collapse / collapsed representation</a:t>
            </a:r>
            <a:r>
              <a:rPr kumimoji="1" lang="en-US" altLang="zh-CN" dirty="0"/>
              <a:t>: </a:t>
            </a:r>
            <a:r>
              <a:rPr lang="en" altLang="zh-CN" dirty="0"/>
              <a:t>predicting directly in representation space can lead to collapsed </a:t>
            </a:r>
          </a:p>
          <a:p>
            <a:r>
              <a:rPr lang="en" altLang="zh-CN" dirty="0"/>
              <a:t>representations: for instance, a representation that is constant across views is always fully predictive of itself.</a:t>
            </a:r>
          </a:p>
          <a:p>
            <a:r>
              <a:rPr lang="en" altLang="zh-CN" dirty="0"/>
              <a:t>In other methods, negative samples are utilized to prevent mode collapse.</a:t>
            </a:r>
          </a:p>
          <a:p>
            <a:r>
              <a:rPr lang="en" altLang="zh-CN" dirty="0"/>
              <a:t>In BYOL, the key is BN. Mode collapse is prevented precisely because all samples in the mini-batch cannot </a:t>
            </a:r>
          </a:p>
          <a:p>
            <a:r>
              <a:rPr lang="en" altLang="zh-CN" dirty="0"/>
              <a:t>take on the same value after batch normalization.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15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AC142-DEA3-3048-BC2F-6C6FB690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BYOL with BN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FD3505-2BFD-A04A-BBAB-83C64F633AB9}"/>
              </a:ext>
            </a:extLst>
          </p:cNvPr>
          <p:cNvSpPr/>
          <p:nvPr/>
        </p:nvSpPr>
        <p:spPr>
          <a:xfrm>
            <a:off x="838200" y="1825625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One way to prevent mode collapse is </a:t>
            </a:r>
            <a:r>
              <a:rPr lang="en" altLang="zh-CN" dirty="0">
                <a:highlight>
                  <a:srgbClr val="FFFF00"/>
                </a:highlight>
              </a:rPr>
              <a:t>to identify the common mode between examples</a:t>
            </a:r>
            <a:r>
              <a:rPr lang="en" altLang="zh-CN" dirty="0"/>
              <a:t>. </a:t>
            </a:r>
          </a:p>
          <a:p>
            <a:r>
              <a:rPr lang="en" altLang="zh-CN" dirty="0"/>
              <a:t>Batch normalization identifies this common mode between examples of a mini-batch and removes it by using the other representations in the mini-batch as </a:t>
            </a:r>
            <a:r>
              <a:rPr lang="en" altLang="zh-CN" b="1" dirty="0"/>
              <a:t>implicit negative examples</a:t>
            </a:r>
            <a:r>
              <a:rPr lang="en" altLang="zh-CN" dirty="0"/>
              <a:t>.</a:t>
            </a:r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The explicit contrastive approach used by </a:t>
            </a:r>
            <a:r>
              <a:rPr lang="en" altLang="zh-CN" dirty="0" err="1"/>
              <a:t>SimCLR</a:t>
            </a:r>
            <a:r>
              <a:rPr lang="en" altLang="zh-CN" dirty="0"/>
              <a:t> and </a:t>
            </a:r>
            <a:r>
              <a:rPr lang="en" altLang="zh-CN" dirty="0" err="1"/>
              <a:t>MoCo</a:t>
            </a:r>
            <a:r>
              <a:rPr lang="en" altLang="zh-CN" dirty="0"/>
              <a:t> learns by asking:</a:t>
            </a:r>
          </a:p>
          <a:p>
            <a:r>
              <a:rPr lang="en" altLang="zh-CN" dirty="0"/>
              <a:t>	“what distinguishes these two specific images from each other?”</a:t>
            </a:r>
          </a:p>
          <a:p>
            <a:endParaRPr lang="en" altLang="zh-CN" dirty="0"/>
          </a:p>
          <a:p>
            <a:r>
              <a:rPr lang="en" altLang="zh-CN" dirty="0"/>
              <a:t>With batch normalization, BYOL learns by asking, </a:t>
            </a:r>
          </a:p>
          <a:p>
            <a:r>
              <a:rPr lang="en" altLang="zh-CN" dirty="0"/>
              <a:t>	“how is this image different from </a:t>
            </a:r>
            <a:r>
              <a:rPr lang="en" altLang="zh-CN" dirty="0">
                <a:highlight>
                  <a:srgbClr val="FFFF00"/>
                </a:highlight>
              </a:rPr>
              <a:t>the average image</a:t>
            </a:r>
            <a:r>
              <a:rPr lang="en" altLang="zh-CN" dirty="0"/>
              <a:t>?”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47A8C2-AC65-734E-AAAD-6A97CC0D67EC}"/>
              </a:ext>
            </a:extLst>
          </p:cNvPr>
          <p:cNvSpPr txBox="1"/>
          <p:nvPr/>
        </p:nvSpPr>
        <p:spPr>
          <a:xfrm>
            <a:off x="369569" y="5166360"/>
            <a:ext cx="1145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Note:</a:t>
            </a:r>
          </a:p>
          <a:p>
            <a:r>
              <a:rPr lang="en" altLang="zh-CN" dirty="0">
                <a:highlight>
                  <a:srgbClr val="FFFF00"/>
                </a:highlight>
              </a:rPr>
              <a:t>With batch normalization, the network outputs are no longer learning a pure function of the corresponding inputs.</a:t>
            </a:r>
            <a:endParaRPr kumimoji="1"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058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178EC-1599-C048-908F-C89B69A6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Further Case for BN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7CCDA-A19E-8D4C-80E9-82EB5F96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Let’s pretend we are classifying two digit datasets, MNIST and SVHN, in </a:t>
            </a:r>
            <a:r>
              <a:rPr lang="en" altLang="zh-CN" dirty="0"/>
              <a:t>two implementations, both with BN</a:t>
            </a:r>
            <a:r>
              <a:rPr kumimoji="1" lang="en" altLang="zh-CN" dirty="0"/>
              <a:t>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31F75E-4B96-CB4B-A504-A3C2EE57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8" y="3248088"/>
            <a:ext cx="5701215" cy="2744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C68F93-1686-6D4B-AFB8-D5CE6C6D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43" y="3248025"/>
            <a:ext cx="4835319" cy="3063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4ADF59-EAA8-054D-914E-442CC8DC37E7}"/>
              </a:ext>
            </a:extLst>
          </p:cNvPr>
          <p:cNvSpPr txBox="1"/>
          <p:nvPr/>
        </p:nvSpPr>
        <p:spPr>
          <a:xfrm>
            <a:off x="392428" y="6432153"/>
            <a:ext cx="648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www.alexirpan.com</a:t>
            </a:r>
            <a:r>
              <a:rPr kumimoji="1" lang="en" altLang="zh-CN" dirty="0"/>
              <a:t>/2017/04/26/perils-batch-</a:t>
            </a:r>
            <a:r>
              <a:rPr kumimoji="1" lang="en" altLang="zh-CN" dirty="0" err="1"/>
              <a:t>norm.html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0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F2EF8-97E0-734C-9B8D-74E09898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Further Case for of BN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FD75D-E8D0-FA4E-A4BE-3348C359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3071A6-CF93-784A-9DF2-7B8CDB06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89550" cy="4102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D67922-BC8F-634C-AD38-7C71B0A3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000" y="1825625"/>
            <a:ext cx="523155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6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556</Words>
  <Application>Microsoft Macintosh PowerPoint</Application>
  <PresentationFormat>宽屏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Batch Normalization</vt:lpstr>
      <vt:lpstr>internal covariate shift</vt:lpstr>
      <vt:lpstr>Batch Norm</vt:lpstr>
      <vt:lpstr>Batch Norm</vt:lpstr>
      <vt:lpstr>BYOL: Bootstrap Your Own Latent</vt:lpstr>
      <vt:lpstr>BN in BYOL</vt:lpstr>
      <vt:lpstr>BYOL with BN</vt:lpstr>
      <vt:lpstr>Further Case for BN</vt:lpstr>
      <vt:lpstr>Further Case for of BN</vt:lpstr>
      <vt:lpstr>High-frequency Component</vt:lpstr>
      <vt:lpstr>High-frequency Component</vt:lpstr>
      <vt:lpstr>Batch Normalization is a Cause of Adversarial Vulnerability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Normalization</dc:title>
  <dc:creator>李 晓宇</dc:creator>
  <cp:lastModifiedBy>李 晓宇</cp:lastModifiedBy>
  <cp:revision>22</cp:revision>
  <dcterms:created xsi:type="dcterms:W3CDTF">2020-10-12T13:47:42Z</dcterms:created>
  <dcterms:modified xsi:type="dcterms:W3CDTF">2020-10-12T16:56:27Z</dcterms:modified>
</cp:coreProperties>
</file>