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90"/>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5DCC5-C16E-EB4A-963A-AAE8185FDD5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C6A522E-E88D-AF4B-9A34-9AED21C49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84362B8-D78A-0F49-BA4E-3BA035586953}"/>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D9CACC3F-8606-5241-B724-052A8E5FFA0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9084B33-EFC7-3540-9AFE-C8689D81E789}"/>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152092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ED010-3915-CF4F-BFFB-1B3098F310B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714E31D-1B98-FC44-A292-8FF38FB031D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7705537-5CAE-D44A-8D11-25F7EF2991C8}"/>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12C73DC1-F233-9644-9C81-8B0430130AF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5ECA66A-A28F-D746-8BBF-28626127307C}"/>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1170588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C3FB6D-5C1C-EB4B-B0ED-EE986DFB9F1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498AF0A-B886-1B4D-BC80-9A7F23E938C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E526B8D-50A3-784C-93E9-FE88C64A4877}"/>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E7F6A215-C6B2-E34D-8830-892145DD9C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B5E866-C49C-434A-A874-5F6E10D3F384}"/>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295647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FC30D-8D7E-8540-AF8F-BE08E7AB7B4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B6E5FEF-7BE6-6442-A6D0-65B33D92B04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BA47A4A-F3FF-284A-810B-917B969A27C8}"/>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6681D442-A09C-B847-994C-2861149B236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08980ED-EE5E-9948-A96D-222CE717FF91}"/>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79701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29CD2-0840-DA4E-901D-133610EAE82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9541091-F654-4741-9283-8335BC7708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6B52E94-B132-8140-BB0F-48D28E84DA8B}"/>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BE3009AA-588A-484F-A73C-307EA060AD7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D4E9779-770E-6D40-9F08-D5E9A8734EB7}"/>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351967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47BAB-445D-C643-BDE8-F297B483D39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05EA054-92F9-844F-AEA1-B3150801A85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ADB9864-2798-E94D-9A17-6FBC9780A95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E21A491-B42D-7343-81E7-6969C29F83CE}"/>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6" name="页脚占位符 5">
            <a:extLst>
              <a:ext uri="{FF2B5EF4-FFF2-40B4-BE49-F238E27FC236}">
                <a16:creationId xmlns:a16="http://schemas.microsoft.com/office/drawing/2014/main" id="{FFDC0F13-6E61-484F-B1A7-1E134E13096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8C08AF-102F-2645-A968-BF539426F879}"/>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108542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640F8-417A-2542-AE6D-A966638D4F8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E23A1B2-E5F3-6944-9258-1BE83166C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F689E24-2EC6-CB49-A846-F5FC6E1BACD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4E6BE87-51C1-4945-9DF4-CFCC3F544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5AFA78B-28F1-254E-966E-247BDF78D47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725AD95-5E38-D44C-B89C-607B5F2E289B}"/>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8" name="页脚占位符 7">
            <a:extLst>
              <a:ext uri="{FF2B5EF4-FFF2-40B4-BE49-F238E27FC236}">
                <a16:creationId xmlns:a16="http://schemas.microsoft.com/office/drawing/2014/main" id="{1A1BB48F-5D1E-084F-BA84-4C08048202E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0407CD1-B176-3A45-94BE-896886353900}"/>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230296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6604A-34F5-5E41-9BC2-C60D500888D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7A046DC-CEE0-E941-8F0B-E145F97EE559}"/>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4" name="页脚占位符 3">
            <a:extLst>
              <a:ext uri="{FF2B5EF4-FFF2-40B4-BE49-F238E27FC236}">
                <a16:creationId xmlns:a16="http://schemas.microsoft.com/office/drawing/2014/main" id="{611A2634-0AAD-3845-A3F2-1A495194D00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4682077-AA98-2746-9853-44D95C6E657B}"/>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290938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FB53F5-6918-FF43-9521-F6BAB33701A5}"/>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3" name="页脚占位符 2">
            <a:extLst>
              <a:ext uri="{FF2B5EF4-FFF2-40B4-BE49-F238E27FC236}">
                <a16:creationId xmlns:a16="http://schemas.microsoft.com/office/drawing/2014/main" id="{C66B6045-7FD2-004A-996F-576269534A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CE615DA-EA85-C141-9D79-8E4A65AEB959}"/>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411769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12574-9C0A-FC43-9317-A9A8379E1E4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8934E7B-173B-CD4A-B9CD-B5889C9185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82C7E72-8DCF-7C4A-AA71-A5B30D3B3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96D8111-5AE9-9B40-AF44-D8E57A6BC317}"/>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6" name="页脚占位符 5">
            <a:extLst>
              <a:ext uri="{FF2B5EF4-FFF2-40B4-BE49-F238E27FC236}">
                <a16:creationId xmlns:a16="http://schemas.microsoft.com/office/drawing/2014/main" id="{6CC99C9D-B3D2-BE41-B460-80839EC55E7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4FD5B03-0D8C-D248-829C-D853FADBD27E}"/>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42487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4B8C5-DF11-074E-919A-8674ECE041D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1F375A3-447A-F246-B8F1-48B68BEF4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13E14D2-8900-A84F-BD5A-2D21B864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018CC7B-024A-274C-8BD0-301F2D589B75}"/>
              </a:ext>
            </a:extLst>
          </p:cNvPr>
          <p:cNvSpPr>
            <a:spLocks noGrp="1"/>
          </p:cNvSpPr>
          <p:nvPr>
            <p:ph type="dt" sz="half" idx="10"/>
          </p:nvPr>
        </p:nvSpPr>
        <p:spPr/>
        <p:txBody>
          <a:bodyPr/>
          <a:lstStyle/>
          <a:p>
            <a:fld id="{CD535798-8929-B14F-B7E7-CFE24AC6A8B0}" type="datetimeFigureOut">
              <a:rPr kumimoji="1" lang="zh-CN" altLang="en-US" smtClean="0"/>
              <a:t>2020/3/5</a:t>
            </a:fld>
            <a:endParaRPr kumimoji="1" lang="zh-CN" altLang="en-US"/>
          </a:p>
        </p:txBody>
      </p:sp>
      <p:sp>
        <p:nvSpPr>
          <p:cNvPr id="6" name="页脚占位符 5">
            <a:extLst>
              <a:ext uri="{FF2B5EF4-FFF2-40B4-BE49-F238E27FC236}">
                <a16:creationId xmlns:a16="http://schemas.microsoft.com/office/drawing/2014/main" id="{A691BEEC-8DF8-1744-B534-1F90C8F231B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ED88AF0-5985-2941-BB7E-5B04D91992C3}"/>
              </a:ext>
            </a:extLst>
          </p:cNvPr>
          <p:cNvSpPr>
            <a:spLocks noGrp="1"/>
          </p:cNvSpPr>
          <p:nvPr>
            <p:ph type="sldNum" sz="quarter" idx="12"/>
          </p:nvPr>
        </p:nvSpPr>
        <p:spPr/>
        <p:txBody>
          <a:body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349426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FE2B2D-A6D5-EA44-AE60-7DDA1FE37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5285EF6-AA35-4144-B91E-682DF39AC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EB8751-92F9-3C42-9F50-20633C62B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35798-8929-B14F-B7E7-CFE24AC6A8B0}"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85B56B22-46BB-6A45-925F-A4D9D27EC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A239049-E595-ED4B-891B-3FDC04DFC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66F4F-53D4-0548-BC4A-FB535ED0CD75}" type="slidenum">
              <a:rPr kumimoji="1" lang="zh-CN" altLang="en-US" smtClean="0"/>
              <a:t>‹#›</a:t>
            </a:fld>
            <a:endParaRPr kumimoji="1" lang="zh-CN" altLang="en-US"/>
          </a:p>
        </p:txBody>
      </p:sp>
    </p:spTree>
    <p:extLst>
      <p:ext uri="{BB962C8B-B14F-4D97-AF65-F5344CB8AC3E}">
        <p14:creationId xmlns:p14="http://schemas.microsoft.com/office/powerpoint/2010/main" val="279528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1806.00388.pdf" TargetMode="External"/><Relationship Id="rId7" Type="http://schemas.openxmlformats.org/officeDocument/2006/relationships/hyperlink" Target="https://www.nature.com/articles/s41591-018-0316-z" TargetMode="External"/><Relationship Id="rId2" Type="http://schemas.openxmlformats.org/officeDocument/2006/relationships/hyperlink" Target="https://www.ncbi.nlm.nih.gov/pmc/articles/PMC6696854/" TargetMode="External"/><Relationship Id="rId1" Type="http://schemas.openxmlformats.org/officeDocument/2006/relationships/slideLayout" Target="../slideLayouts/slideLayout2.xml"/><Relationship Id="rId6" Type="http://schemas.openxmlformats.org/officeDocument/2006/relationships/hyperlink" Target="https://www.thieme-connect.com/products/ejournals/pdf/10.1055/s-0039-1677908.pdf" TargetMode="External"/><Relationship Id="rId5" Type="http://schemas.openxmlformats.org/officeDocument/2006/relationships/hyperlink" Target="https://jamanetwork.com/journals/jamainternalmedicine/article-abstract/2718342" TargetMode="External"/><Relationship Id="rId4" Type="http://schemas.openxmlformats.org/officeDocument/2006/relationships/hyperlink" Target="https://www.disruptordaily.com/ai-challenges-healthc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649D8-4B64-9B4D-AE85-F83D74CE70A6}"/>
              </a:ext>
            </a:extLst>
          </p:cNvPr>
          <p:cNvSpPr>
            <a:spLocks noGrp="1"/>
          </p:cNvSpPr>
          <p:nvPr>
            <p:ph type="ctrTitle"/>
          </p:nvPr>
        </p:nvSpPr>
        <p:spPr/>
        <p:txBody>
          <a:bodyPr/>
          <a:lstStyle/>
          <a:p>
            <a:r>
              <a:rPr kumimoji="1" lang="en-US" altLang="zh-CN" dirty="0"/>
              <a:t>Directions of Deep Learning in Healthcare</a:t>
            </a:r>
            <a:endParaRPr kumimoji="1" lang="zh-CN" altLang="en-US" dirty="0"/>
          </a:p>
        </p:txBody>
      </p:sp>
      <p:sp>
        <p:nvSpPr>
          <p:cNvPr id="3" name="副标题 2">
            <a:extLst>
              <a:ext uri="{FF2B5EF4-FFF2-40B4-BE49-F238E27FC236}">
                <a16:creationId xmlns:a16="http://schemas.microsoft.com/office/drawing/2014/main" id="{3558C98F-EED0-1740-BD2B-242FBC3D14C6}"/>
              </a:ext>
            </a:extLst>
          </p:cNvPr>
          <p:cNvSpPr>
            <a:spLocks noGrp="1"/>
          </p:cNvSpPr>
          <p:nvPr>
            <p:ph type="subTitle" idx="1"/>
          </p:nvPr>
        </p:nvSpPr>
        <p:spPr/>
        <p:txBody>
          <a:bodyPr/>
          <a:lstStyle/>
          <a:p>
            <a:endParaRPr kumimoji="1" lang="en-US" altLang="zh-CN" dirty="0"/>
          </a:p>
          <a:p>
            <a:r>
              <a:rPr kumimoji="1" lang="zh-CN" altLang="en-US" dirty="0"/>
              <a:t>李晓宇 </a:t>
            </a:r>
            <a:r>
              <a:rPr kumimoji="1" lang="en-US" altLang="zh-CN" dirty="0"/>
              <a:t>2020.3.6</a:t>
            </a:r>
            <a:endParaRPr kumimoji="1" lang="zh-CN" altLang="en-US" dirty="0"/>
          </a:p>
        </p:txBody>
      </p:sp>
    </p:spTree>
    <p:extLst>
      <p:ext uri="{BB962C8B-B14F-4D97-AF65-F5344CB8AC3E}">
        <p14:creationId xmlns:p14="http://schemas.microsoft.com/office/powerpoint/2010/main" val="114015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F2DDC-63C9-A24C-8015-FB049561CC15}"/>
              </a:ext>
            </a:extLst>
          </p:cNvPr>
          <p:cNvSpPr>
            <a:spLocks noGrp="1"/>
          </p:cNvSpPr>
          <p:nvPr>
            <p:ph type="title"/>
          </p:nvPr>
        </p:nvSpPr>
        <p:spPr/>
        <p:txBody>
          <a:bodyPr/>
          <a:lstStyle/>
          <a:p>
            <a:r>
              <a:rPr kumimoji="1" lang="en-US" altLang="zh-CN" dirty="0"/>
              <a:t>Data</a:t>
            </a:r>
            <a:endParaRPr kumimoji="1" lang="zh-CN" altLang="en-US" dirty="0"/>
          </a:p>
        </p:txBody>
      </p:sp>
      <p:sp>
        <p:nvSpPr>
          <p:cNvPr id="3" name="内容占位符 2">
            <a:extLst>
              <a:ext uri="{FF2B5EF4-FFF2-40B4-BE49-F238E27FC236}">
                <a16:creationId xmlns:a16="http://schemas.microsoft.com/office/drawing/2014/main" id="{1B2274A9-1CF4-5842-9929-6BF4DE217998}"/>
              </a:ext>
            </a:extLst>
          </p:cNvPr>
          <p:cNvSpPr>
            <a:spLocks noGrp="1"/>
          </p:cNvSpPr>
          <p:nvPr>
            <p:ph idx="1"/>
          </p:nvPr>
        </p:nvSpPr>
        <p:spPr/>
        <p:txBody>
          <a:bodyPr>
            <a:normAutofit/>
          </a:bodyPr>
          <a:lstStyle/>
          <a:p>
            <a:r>
              <a:rPr lang="en" altLang="zh-CN" dirty="0"/>
              <a:t>Electronic health records</a:t>
            </a:r>
          </a:p>
          <a:p>
            <a:r>
              <a:rPr lang="en" altLang="zh-CN" dirty="0"/>
              <a:t>Physiologic Data</a:t>
            </a:r>
          </a:p>
          <a:p>
            <a:r>
              <a:rPr lang="en" altLang="zh-CN" dirty="0"/>
              <a:t>Medical Images</a:t>
            </a:r>
          </a:p>
          <a:p>
            <a:r>
              <a:rPr lang="en" altLang="zh-CN" dirty="0"/>
              <a:t>Environmental Data</a:t>
            </a:r>
          </a:p>
          <a:p>
            <a:r>
              <a:rPr lang="en" altLang="zh-CN" dirty="0"/>
              <a:t>Biomedical Literature Data</a:t>
            </a:r>
          </a:p>
          <a:p>
            <a:r>
              <a:rPr lang="en" altLang="zh-CN" dirty="0"/>
              <a:t>Multi-omics Data</a:t>
            </a:r>
          </a:p>
          <a:p>
            <a:r>
              <a:rPr lang="en" altLang="zh-CN" dirty="0"/>
              <a:t>Pharmaceutical Research and Development Data</a:t>
            </a:r>
          </a:p>
          <a:p>
            <a:r>
              <a:rPr lang="en" altLang="zh-CN" dirty="0"/>
              <a:t>Behavioral Data</a:t>
            </a:r>
          </a:p>
        </p:txBody>
      </p:sp>
      <p:sp>
        <p:nvSpPr>
          <p:cNvPr id="4" name="右大括号 3">
            <a:extLst>
              <a:ext uri="{FF2B5EF4-FFF2-40B4-BE49-F238E27FC236}">
                <a16:creationId xmlns:a16="http://schemas.microsoft.com/office/drawing/2014/main" id="{3E820C7E-6756-D945-8C58-346871EADECC}"/>
              </a:ext>
            </a:extLst>
          </p:cNvPr>
          <p:cNvSpPr/>
          <p:nvPr/>
        </p:nvSpPr>
        <p:spPr>
          <a:xfrm rot="10800000" flipH="1" flipV="1">
            <a:off x="5200650" y="2057400"/>
            <a:ext cx="457199" cy="1062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4D0FA228-6801-4046-8917-9186F077670D}"/>
              </a:ext>
            </a:extLst>
          </p:cNvPr>
          <p:cNvSpPr txBox="1"/>
          <p:nvPr/>
        </p:nvSpPr>
        <p:spPr>
          <a:xfrm>
            <a:off x="5657849" y="2358062"/>
            <a:ext cx="2274571" cy="461665"/>
          </a:xfrm>
          <a:prstGeom prst="rect">
            <a:avLst/>
          </a:prstGeom>
          <a:noFill/>
        </p:spPr>
        <p:txBody>
          <a:bodyPr wrap="square" rtlCol="0">
            <a:spAutoFit/>
          </a:bodyPr>
          <a:lstStyle/>
          <a:p>
            <a:r>
              <a:rPr kumimoji="1" lang="en-US" altLang="zh-CN" sz="2400" dirty="0"/>
              <a:t>Clinical Data</a:t>
            </a:r>
            <a:endParaRPr kumimoji="1" lang="zh-CN" altLang="en-US" sz="2400" dirty="0"/>
          </a:p>
        </p:txBody>
      </p:sp>
    </p:spTree>
    <p:extLst>
      <p:ext uri="{BB962C8B-B14F-4D97-AF65-F5344CB8AC3E}">
        <p14:creationId xmlns:p14="http://schemas.microsoft.com/office/powerpoint/2010/main" val="97242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90544-96C8-D84B-9F33-492BA2B82732}"/>
              </a:ext>
            </a:extLst>
          </p:cNvPr>
          <p:cNvSpPr>
            <a:spLocks noGrp="1"/>
          </p:cNvSpPr>
          <p:nvPr>
            <p:ph type="title"/>
          </p:nvPr>
        </p:nvSpPr>
        <p:spPr/>
        <p:txBody>
          <a:bodyPr/>
          <a:lstStyle/>
          <a:p>
            <a:r>
              <a:rPr kumimoji="1" lang="en-US" altLang="zh-CN" dirty="0"/>
              <a:t>Challenge</a:t>
            </a:r>
            <a:endParaRPr kumimoji="1" lang="zh-CN" altLang="en-US" dirty="0"/>
          </a:p>
        </p:txBody>
      </p:sp>
      <p:sp>
        <p:nvSpPr>
          <p:cNvPr id="3" name="内容占位符 2">
            <a:extLst>
              <a:ext uri="{FF2B5EF4-FFF2-40B4-BE49-F238E27FC236}">
                <a16:creationId xmlns:a16="http://schemas.microsoft.com/office/drawing/2014/main" id="{87C42F03-3BE6-6B49-9DC0-F6A4A5E9DBAF}"/>
              </a:ext>
            </a:extLst>
          </p:cNvPr>
          <p:cNvSpPr>
            <a:spLocks noGrp="1"/>
          </p:cNvSpPr>
          <p:nvPr>
            <p:ph idx="1"/>
          </p:nvPr>
        </p:nvSpPr>
        <p:spPr/>
        <p:txBody>
          <a:bodyPr>
            <a:normAutofit/>
          </a:bodyPr>
          <a:lstStyle/>
          <a:p>
            <a:r>
              <a:rPr lang="en" altLang="zh-CN" dirty="0"/>
              <a:t>Data volume	</a:t>
            </a:r>
          </a:p>
          <a:p>
            <a:pPr marL="0" indent="0">
              <a:buNone/>
            </a:pPr>
            <a:r>
              <a:rPr lang="en" altLang="zh-CN" dirty="0"/>
              <a:t>	parameters *10, *100  vs  7.5 billion people</a:t>
            </a:r>
          </a:p>
          <a:p>
            <a:r>
              <a:rPr lang="en" altLang="zh-CN" dirty="0"/>
              <a:t>Data quality</a:t>
            </a:r>
          </a:p>
          <a:p>
            <a:pPr marL="0" indent="0">
              <a:buNone/>
            </a:pPr>
            <a:r>
              <a:rPr lang="en" altLang="zh-CN" dirty="0"/>
              <a:t>	sparsity, redundancy, missing value</a:t>
            </a:r>
          </a:p>
          <a:p>
            <a:r>
              <a:rPr lang="en" altLang="zh-CN" dirty="0"/>
              <a:t>Temporality</a:t>
            </a:r>
          </a:p>
          <a:p>
            <a:pPr marL="0" indent="0">
              <a:buNone/>
            </a:pPr>
            <a:r>
              <a:rPr lang="en" altLang="zh-CN" dirty="0"/>
              <a:t>	diseases progressing and changing</a:t>
            </a:r>
          </a:p>
          <a:p>
            <a:r>
              <a:rPr lang="en" altLang="zh-CN" dirty="0"/>
              <a:t>Domain complexity</a:t>
            </a:r>
          </a:p>
          <a:p>
            <a:r>
              <a:rPr lang="en" altLang="zh-CN" dirty="0"/>
              <a:t>Interpretability</a:t>
            </a:r>
          </a:p>
          <a:p>
            <a:endParaRPr lang="en" altLang="zh-CN" dirty="0"/>
          </a:p>
        </p:txBody>
      </p:sp>
    </p:spTree>
    <p:extLst>
      <p:ext uri="{BB962C8B-B14F-4D97-AF65-F5344CB8AC3E}">
        <p14:creationId xmlns:p14="http://schemas.microsoft.com/office/powerpoint/2010/main" val="221789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547EF-22F0-7443-A8E5-A99751D516C7}"/>
              </a:ext>
            </a:extLst>
          </p:cNvPr>
          <p:cNvSpPr>
            <a:spLocks noGrp="1"/>
          </p:cNvSpPr>
          <p:nvPr>
            <p:ph type="title"/>
          </p:nvPr>
        </p:nvSpPr>
        <p:spPr/>
        <p:txBody>
          <a:bodyPr/>
          <a:lstStyle/>
          <a:p>
            <a:r>
              <a:rPr kumimoji="1" lang="en-US" altLang="zh-CN" dirty="0"/>
              <a:t>Directions</a:t>
            </a:r>
            <a:endParaRPr kumimoji="1" lang="zh-CN" altLang="en-US" dirty="0"/>
          </a:p>
        </p:txBody>
      </p:sp>
      <p:sp>
        <p:nvSpPr>
          <p:cNvPr id="3" name="内容占位符 2">
            <a:extLst>
              <a:ext uri="{FF2B5EF4-FFF2-40B4-BE49-F238E27FC236}">
                <a16:creationId xmlns:a16="http://schemas.microsoft.com/office/drawing/2014/main" id="{B368698B-0BB8-0845-A09A-9FC9913AEEC1}"/>
              </a:ext>
            </a:extLst>
          </p:cNvPr>
          <p:cNvSpPr>
            <a:spLocks noGrp="1"/>
          </p:cNvSpPr>
          <p:nvPr>
            <p:ph idx="1"/>
          </p:nvPr>
        </p:nvSpPr>
        <p:spPr>
          <a:xfrm>
            <a:off x="838200" y="1825624"/>
            <a:ext cx="11083290" cy="4826635"/>
          </a:xfrm>
        </p:spPr>
        <p:txBody>
          <a:bodyPr>
            <a:normAutofit fontScale="85000" lnSpcReduction="10000"/>
          </a:bodyPr>
          <a:lstStyle/>
          <a:p>
            <a:pPr marL="0" indent="0">
              <a:buNone/>
            </a:pPr>
            <a:r>
              <a:rPr kumimoji="1" lang="en-US" altLang="zh-CN" dirty="0"/>
              <a:t>Integrative Analysis</a:t>
            </a:r>
          </a:p>
          <a:p>
            <a:r>
              <a:rPr lang="en" altLang="zh-CN" dirty="0"/>
              <a:t>Multi-modalities</a:t>
            </a:r>
          </a:p>
          <a:p>
            <a:pPr marL="0" indent="0">
              <a:buNone/>
            </a:pPr>
            <a:r>
              <a:rPr lang="en" altLang="zh-CN" dirty="0"/>
              <a:t>	Image, Time series, Sequence, Text, Graph …</a:t>
            </a:r>
          </a:p>
          <a:p>
            <a:pPr marL="0" indent="0">
              <a:buNone/>
            </a:pPr>
            <a:r>
              <a:rPr lang="en" altLang="zh-CN" dirty="0"/>
              <a:t>	Few paper before 2017</a:t>
            </a:r>
          </a:p>
          <a:p>
            <a:r>
              <a:rPr kumimoji="1" lang="en-US" altLang="zh-CN" dirty="0"/>
              <a:t>Multi-view / Multi-task learning</a:t>
            </a:r>
          </a:p>
          <a:p>
            <a:r>
              <a:rPr kumimoji="1" lang="en-US" altLang="zh-CN" dirty="0"/>
              <a:t>Combine knowledge and data</a:t>
            </a:r>
          </a:p>
          <a:p>
            <a:pPr marL="0" indent="0">
              <a:buNone/>
            </a:pPr>
            <a:r>
              <a:rPr kumimoji="1" lang="en-US" altLang="zh-CN" dirty="0"/>
              <a:t>	</a:t>
            </a:r>
            <a:r>
              <a:rPr lang="en" altLang="zh-CN" dirty="0">
                <a:effectLst/>
              </a:rPr>
              <a:t>collaborative systems</a:t>
            </a:r>
            <a:r>
              <a:rPr kumimoji="1" lang="en-US" altLang="zh-CN" dirty="0">
                <a:effectLst/>
              </a:rPr>
              <a:t> </a:t>
            </a:r>
            <a:r>
              <a:rPr kumimoji="1" lang="en-US" altLang="zh-CN" dirty="0"/>
              <a:t>-- active learning, </a:t>
            </a:r>
            <a:r>
              <a:rPr kumimoji="1" lang="en" altLang="zh-CN" dirty="0"/>
              <a:t>a</a:t>
            </a:r>
            <a:r>
              <a:rPr lang="en" altLang="zh-CN" dirty="0">
                <a:effectLst/>
              </a:rPr>
              <a:t>pprenticeship learning (still in its early stages)</a:t>
            </a:r>
          </a:p>
          <a:p>
            <a:pPr marL="0" indent="0">
              <a:buNone/>
            </a:pPr>
            <a:r>
              <a:rPr lang="en" altLang="zh-CN" dirty="0"/>
              <a:t>	knowledge from biomedical literature, from chemistry (PubMed…)</a:t>
            </a:r>
          </a:p>
          <a:p>
            <a:pPr marL="0" indent="0">
              <a:buNone/>
            </a:pPr>
            <a:r>
              <a:rPr lang="en" altLang="zh-CN" dirty="0">
                <a:effectLst/>
              </a:rPr>
              <a:t>	knowledge graph</a:t>
            </a:r>
          </a:p>
          <a:p>
            <a:pPr marL="0" indent="0">
              <a:buNone/>
            </a:pPr>
            <a:r>
              <a:rPr lang="en" altLang="zh-CN" dirty="0">
                <a:effectLst/>
              </a:rPr>
              <a:t>	alleviate data limitation problem, data bias (</a:t>
            </a:r>
            <a:r>
              <a:rPr lang="en" altLang="zh-CN" dirty="0"/>
              <a:t>counterfactual Gaussian Process</a:t>
            </a:r>
            <a:r>
              <a:rPr lang="en" altLang="zh-CN" dirty="0">
                <a:effectLst/>
              </a:rPr>
              <a:t>)</a:t>
            </a:r>
            <a:br>
              <a:rPr lang="en" altLang="zh-CN" dirty="0">
                <a:effectLst/>
              </a:rPr>
            </a:br>
            <a:endParaRPr lang="en" altLang="zh-CN" dirty="0">
              <a:effectLst/>
            </a:endParaRPr>
          </a:p>
          <a:p>
            <a:pPr marL="0" indent="0">
              <a:buNone/>
            </a:pPr>
            <a:endParaRPr lang="en" altLang="zh-CN" dirty="0">
              <a:effectLst/>
            </a:endParaRPr>
          </a:p>
        </p:txBody>
      </p:sp>
    </p:spTree>
    <p:extLst>
      <p:ext uri="{BB962C8B-B14F-4D97-AF65-F5344CB8AC3E}">
        <p14:creationId xmlns:p14="http://schemas.microsoft.com/office/powerpoint/2010/main" val="137306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547EF-22F0-7443-A8E5-A99751D516C7}"/>
              </a:ext>
            </a:extLst>
          </p:cNvPr>
          <p:cNvSpPr>
            <a:spLocks noGrp="1"/>
          </p:cNvSpPr>
          <p:nvPr>
            <p:ph type="title"/>
          </p:nvPr>
        </p:nvSpPr>
        <p:spPr/>
        <p:txBody>
          <a:bodyPr/>
          <a:lstStyle/>
          <a:p>
            <a:r>
              <a:rPr kumimoji="1" lang="en-US" altLang="zh-CN" dirty="0"/>
              <a:t>Directions</a:t>
            </a:r>
            <a:endParaRPr kumimoji="1" lang="zh-CN" altLang="en-US" dirty="0"/>
          </a:p>
        </p:txBody>
      </p:sp>
      <p:sp>
        <p:nvSpPr>
          <p:cNvPr id="3" name="内容占位符 2">
            <a:extLst>
              <a:ext uri="{FF2B5EF4-FFF2-40B4-BE49-F238E27FC236}">
                <a16:creationId xmlns:a16="http://schemas.microsoft.com/office/drawing/2014/main" id="{B368698B-0BB8-0845-A09A-9FC9913AEEC1}"/>
              </a:ext>
            </a:extLst>
          </p:cNvPr>
          <p:cNvSpPr>
            <a:spLocks noGrp="1"/>
          </p:cNvSpPr>
          <p:nvPr>
            <p:ph idx="1"/>
          </p:nvPr>
        </p:nvSpPr>
        <p:spPr>
          <a:xfrm>
            <a:off x="838200" y="1825624"/>
            <a:ext cx="10515600" cy="4826635"/>
          </a:xfrm>
        </p:spPr>
        <p:txBody>
          <a:bodyPr>
            <a:normAutofit lnSpcReduction="10000"/>
          </a:bodyPr>
          <a:lstStyle/>
          <a:p>
            <a:pPr marL="0" indent="0">
              <a:buNone/>
            </a:pPr>
            <a:r>
              <a:rPr kumimoji="1" lang="en-US" altLang="zh-CN" dirty="0"/>
              <a:t>Interpretability, Model Transparency, </a:t>
            </a:r>
            <a:r>
              <a:rPr lang="en" altLang="zh-CN" dirty="0"/>
              <a:t>Justifiability</a:t>
            </a:r>
          </a:p>
          <a:p>
            <a:r>
              <a:rPr kumimoji="1" lang="en-US" altLang="zh-CN" dirty="0"/>
              <a:t>Reliable? &amp; Generalizable?</a:t>
            </a:r>
          </a:p>
          <a:p>
            <a:pPr marL="0" indent="0">
              <a:buNone/>
            </a:pPr>
            <a:r>
              <a:rPr kumimoji="1" lang="en-US" altLang="zh-CN" dirty="0"/>
              <a:t> 	 </a:t>
            </a:r>
            <a:r>
              <a:rPr kumimoji="1" lang="en-US" altLang="zh-CN" sz="2000" dirty="0"/>
              <a:t>“</a:t>
            </a:r>
            <a:r>
              <a:rPr lang="en" altLang="zh-CN" sz="2000" dirty="0"/>
              <a:t>people can’t explain how they work, for most of the things they do.</a:t>
            </a:r>
            <a:r>
              <a:rPr kumimoji="1" lang="en-US" altLang="zh-CN" sz="2000" dirty="0"/>
              <a:t>” – Hinton</a:t>
            </a:r>
          </a:p>
          <a:p>
            <a:pPr marL="0" indent="0">
              <a:buNone/>
            </a:pPr>
            <a:r>
              <a:rPr kumimoji="1" lang="en-US" altLang="zh-CN" sz="2000" dirty="0"/>
              <a:t>	</a:t>
            </a:r>
            <a:r>
              <a:rPr lang="en" altLang="zh-CN" sz="2000" dirty="0" err="1"/>
              <a:t>Poursabzi-Sangdeh</a:t>
            </a:r>
            <a:r>
              <a:rPr lang="en" altLang="zh-CN" sz="2000" dirty="0"/>
              <a:t> et al. conducted a controlled randomized experiment to examine how important model interpretability is to users. No significant difference.</a:t>
            </a:r>
          </a:p>
          <a:p>
            <a:pPr marL="0" indent="0">
              <a:buNone/>
            </a:pPr>
            <a:r>
              <a:rPr lang="en" altLang="zh-CN" sz="2000" dirty="0"/>
              <a:t>. </a:t>
            </a:r>
            <a:r>
              <a:rPr lang="en" altLang="zh-CN" sz="2000" dirty="0">
                <a:effectLst/>
              </a:rPr>
              <a:t>	Understanding Causality is Key. What-if.</a:t>
            </a:r>
          </a:p>
          <a:p>
            <a:pPr marL="0" indent="0">
              <a:buNone/>
            </a:pPr>
            <a:r>
              <a:rPr lang="en" altLang="zh-CN" sz="2000" dirty="0"/>
              <a:t>	Uncertainty measurement.</a:t>
            </a:r>
            <a:endParaRPr kumimoji="1" lang="en-US" altLang="zh-CN" dirty="0"/>
          </a:p>
          <a:p>
            <a:r>
              <a:rPr kumimoji="1" lang="en-US" altLang="zh-CN" dirty="0"/>
              <a:t>Methods</a:t>
            </a:r>
          </a:p>
          <a:p>
            <a:pPr marL="0" indent="0">
              <a:buNone/>
            </a:pPr>
            <a:r>
              <a:rPr kumimoji="1" lang="en-US" altLang="zh-CN" dirty="0"/>
              <a:t>	Knowledge Distillation</a:t>
            </a:r>
          </a:p>
          <a:p>
            <a:pPr marL="0" indent="0">
              <a:buNone/>
            </a:pPr>
            <a:r>
              <a:rPr kumimoji="1" lang="en-US" altLang="zh-CN" dirty="0"/>
              <a:t>	Locally interpretable results </a:t>
            </a:r>
          </a:p>
          <a:p>
            <a:pPr marL="0" indent="0">
              <a:buNone/>
            </a:pPr>
            <a:r>
              <a:rPr kumimoji="1" lang="en-US" altLang="zh-CN" dirty="0"/>
              <a:t>	Influence Function …</a:t>
            </a:r>
            <a:endParaRPr kumimoji="1" lang="zh-CN" altLang="en-US" dirty="0"/>
          </a:p>
        </p:txBody>
      </p:sp>
    </p:spTree>
    <p:extLst>
      <p:ext uri="{BB962C8B-B14F-4D97-AF65-F5344CB8AC3E}">
        <p14:creationId xmlns:p14="http://schemas.microsoft.com/office/powerpoint/2010/main" val="303521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547EF-22F0-7443-A8E5-A99751D516C7}"/>
              </a:ext>
            </a:extLst>
          </p:cNvPr>
          <p:cNvSpPr>
            <a:spLocks noGrp="1"/>
          </p:cNvSpPr>
          <p:nvPr>
            <p:ph type="title"/>
          </p:nvPr>
        </p:nvSpPr>
        <p:spPr/>
        <p:txBody>
          <a:bodyPr/>
          <a:lstStyle/>
          <a:p>
            <a:r>
              <a:rPr kumimoji="1" lang="en-US" altLang="zh-CN" dirty="0"/>
              <a:t>Directions</a:t>
            </a:r>
            <a:endParaRPr kumimoji="1" lang="zh-CN" altLang="en-US" dirty="0"/>
          </a:p>
        </p:txBody>
      </p:sp>
      <p:sp>
        <p:nvSpPr>
          <p:cNvPr id="3" name="内容占位符 2">
            <a:extLst>
              <a:ext uri="{FF2B5EF4-FFF2-40B4-BE49-F238E27FC236}">
                <a16:creationId xmlns:a16="http://schemas.microsoft.com/office/drawing/2014/main" id="{B368698B-0BB8-0845-A09A-9FC9913AEEC1}"/>
              </a:ext>
            </a:extLst>
          </p:cNvPr>
          <p:cNvSpPr>
            <a:spLocks noGrp="1"/>
          </p:cNvSpPr>
          <p:nvPr>
            <p:ph idx="1"/>
          </p:nvPr>
        </p:nvSpPr>
        <p:spPr>
          <a:xfrm>
            <a:off x="838200" y="1825624"/>
            <a:ext cx="10515600" cy="4826635"/>
          </a:xfrm>
        </p:spPr>
        <p:txBody>
          <a:bodyPr>
            <a:normAutofit/>
          </a:bodyPr>
          <a:lstStyle/>
          <a:p>
            <a:pPr marL="0" indent="0">
              <a:buNone/>
            </a:pPr>
            <a:r>
              <a:rPr kumimoji="1" lang="en-US" altLang="zh-CN" dirty="0"/>
              <a:t>Feature Enrichment</a:t>
            </a:r>
            <a:endParaRPr lang="en" altLang="zh-CN" dirty="0"/>
          </a:p>
          <a:p>
            <a:r>
              <a:rPr lang="en" altLang="zh-CN" dirty="0"/>
              <a:t>Combine different types of medical data sources</a:t>
            </a:r>
          </a:p>
          <a:p>
            <a:r>
              <a:rPr lang="en" altLang="zh-CN" dirty="0"/>
              <a:t>Feature generation in un-/semi-supervised manner</a:t>
            </a:r>
          </a:p>
          <a:p>
            <a:pPr marL="0" indent="0">
              <a:buNone/>
            </a:pPr>
            <a:r>
              <a:rPr lang="en" altLang="zh-CN" dirty="0"/>
              <a:t>	*-GAN, *-AE</a:t>
            </a:r>
          </a:p>
          <a:p>
            <a:endParaRPr lang="en" altLang="zh-CN" dirty="0"/>
          </a:p>
          <a:p>
            <a:endParaRPr kumimoji="1" lang="zh-CN" altLang="en-US" dirty="0"/>
          </a:p>
        </p:txBody>
      </p:sp>
    </p:spTree>
    <p:extLst>
      <p:ext uri="{BB962C8B-B14F-4D97-AF65-F5344CB8AC3E}">
        <p14:creationId xmlns:p14="http://schemas.microsoft.com/office/powerpoint/2010/main" val="343872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547EF-22F0-7443-A8E5-A99751D516C7}"/>
              </a:ext>
            </a:extLst>
          </p:cNvPr>
          <p:cNvSpPr>
            <a:spLocks noGrp="1"/>
          </p:cNvSpPr>
          <p:nvPr>
            <p:ph type="title"/>
          </p:nvPr>
        </p:nvSpPr>
        <p:spPr/>
        <p:txBody>
          <a:bodyPr/>
          <a:lstStyle/>
          <a:p>
            <a:r>
              <a:rPr kumimoji="1" lang="en-US" altLang="zh-CN" dirty="0"/>
              <a:t>Directions</a:t>
            </a:r>
            <a:endParaRPr kumimoji="1" lang="zh-CN" altLang="en-US" dirty="0"/>
          </a:p>
        </p:txBody>
      </p:sp>
      <p:sp>
        <p:nvSpPr>
          <p:cNvPr id="3" name="内容占位符 2">
            <a:extLst>
              <a:ext uri="{FF2B5EF4-FFF2-40B4-BE49-F238E27FC236}">
                <a16:creationId xmlns:a16="http://schemas.microsoft.com/office/drawing/2014/main" id="{B368698B-0BB8-0845-A09A-9FC9913AEEC1}"/>
              </a:ext>
            </a:extLst>
          </p:cNvPr>
          <p:cNvSpPr>
            <a:spLocks noGrp="1"/>
          </p:cNvSpPr>
          <p:nvPr>
            <p:ph idx="1"/>
          </p:nvPr>
        </p:nvSpPr>
        <p:spPr>
          <a:xfrm>
            <a:off x="838200" y="1825624"/>
            <a:ext cx="10515600" cy="4826635"/>
          </a:xfrm>
        </p:spPr>
        <p:txBody>
          <a:bodyPr>
            <a:normAutofit/>
          </a:bodyPr>
          <a:lstStyle/>
          <a:p>
            <a:pPr marL="0" indent="0">
              <a:buNone/>
            </a:pPr>
            <a:r>
              <a:rPr kumimoji="1" lang="en-US" altLang="zh-CN" dirty="0"/>
              <a:t>Security and Privacy</a:t>
            </a:r>
            <a:endParaRPr lang="en" altLang="zh-CN" dirty="0"/>
          </a:p>
          <a:p>
            <a:r>
              <a:rPr lang="en" altLang="zh-CN" dirty="0"/>
              <a:t>Adversarial attack</a:t>
            </a:r>
          </a:p>
          <a:p>
            <a:pPr marL="0" indent="0">
              <a:buNone/>
            </a:pPr>
            <a:r>
              <a:rPr lang="en" altLang="zh-CN" dirty="0"/>
              <a:t>	Attack or Defense</a:t>
            </a:r>
          </a:p>
          <a:p>
            <a:pPr marL="0" indent="0">
              <a:buNone/>
            </a:pPr>
            <a:r>
              <a:rPr lang="en" altLang="zh-CN" dirty="0"/>
              <a:t>	Interpretation ?</a:t>
            </a:r>
          </a:p>
          <a:p>
            <a:r>
              <a:rPr lang="en" altLang="zh-CN" dirty="0"/>
              <a:t>Federated learning</a:t>
            </a:r>
          </a:p>
          <a:p>
            <a:pPr marL="0" indent="0">
              <a:buNone/>
            </a:pPr>
            <a:r>
              <a:rPr lang="en" altLang="zh-CN" dirty="0"/>
              <a:t>	Data distributed in and among institutions. Each institution may be associated with a different set of stakeholders.</a:t>
            </a:r>
          </a:p>
          <a:p>
            <a:pPr marL="0" indent="0">
              <a:buNone/>
            </a:pPr>
            <a:r>
              <a:rPr lang="en" altLang="zh-CN" dirty="0"/>
              <a:t>	More and more patient-generated data.</a:t>
            </a:r>
          </a:p>
          <a:p>
            <a:endParaRPr kumimoji="1" lang="zh-CN" altLang="en-US" dirty="0"/>
          </a:p>
        </p:txBody>
      </p:sp>
    </p:spTree>
    <p:extLst>
      <p:ext uri="{BB962C8B-B14F-4D97-AF65-F5344CB8AC3E}">
        <p14:creationId xmlns:p14="http://schemas.microsoft.com/office/powerpoint/2010/main" val="254598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2C55B-E91A-7942-8125-BA9529C17C23}"/>
              </a:ext>
            </a:extLst>
          </p:cNvPr>
          <p:cNvSpPr>
            <a:spLocks noGrp="1"/>
          </p:cNvSpPr>
          <p:nvPr>
            <p:ph type="title"/>
          </p:nvPr>
        </p:nvSpPr>
        <p:spPr/>
        <p:txBody>
          <a:bodyPr/>
          <a:lstStyle/>
          <a:p>
            <a:r>
              <a:rPr kumimoji="1" lang="en-US" altLang="zh-CN" dirty="0"/>
              <a:t>Directions</a:t>
            </a:r>
            <a:endParaRPr kumimoji="1" lang="zh-CN" altLang="en-US" dirty="0"/>
          </a:p>
        </p:txBody>
      </p:sp>
      <p:sp>
        <p:nvSpPr>
          <p:cNvPr id="3" name="内容占位符 2">
            <a:extLst>
              <a:ext uri="{FF2B5EF4-FFF2-40B4-BE49-F238E27FC236}">
                <a16:creationId xmlns:a16="http://schemas.microsoft.com/office/drawing/2014/main" id="{7A2F18EF-929C-0744-BF97-DEB526A5CA89}"/>
              </a:ext>
            </a:extLst>
          </p:cNvPr>
          <p:cNvSpPr>
            <a:spLocks noGrp="1"/>
          </p:cNvSpPr>
          <p:nvPr>
            <p:ph idx="1"/>
          </p:nvPr>
        </p:nvSpPr>
        <p:spPr>
          <a:xfrm>
            <a:off x="838200" y="1825624"/>
            <a:ext cx="10515600" cy="4758055"/>
          </a:xfrm>
        </p:spPr>
        <p:txBody>
          <a:bodyPr>
            <a:normAutofit fontScale="85000" lnSpcReduction="20000"/>
          </a:bodyPr>
          <a:lstStyle/>
          <a:p>
            <a:r>
              <a:rPr kumimoji="1" lang="en-US" altLang="zh-CN" dirty="0"/>
              <a:t>To</a:t>
            </a:r>
            <a:r>
              <a:rPr lang="en" altLang="zh-CN" dirty="0"/>
              <a:t> link </a:t>
            </a:r>
            <a:r>
              <a:rPr lang="en" altLang="zh-CN" dirty="0">
                <a:highlight>
                  <a:srgbClr val="FFFF00"/>
                </a:highlight>
              </a:rPr>
              <a:t>environment data</a:t>
            </a:r>
            <a:r>
              <a:rPr lang="en" altLang="zh-CN" dirty="0"/>
              <a:t> with EHR? Most of the studies involving environmental data are compiled at the population level. Practically, linking environmental data with other aspects of patient data may facilitate precision medicine at the patient level.</a:t>
            </a:r>
          </a:p>
          <a:p>
            <a:r>
              <a:rPr lang="en" altLang="zh-CN" dirty="0"/>
              <a:t>How to incorporate existing medical knowledge into </a:t>
            </a:r>
            <a:r>
              <a:rPr lang="en" altLang="zh-CN" dirty="0">
                <a:highlight>
                  <a:srgbClr val="FFFF00"/>
                </a:highlight>
              </a:rPr>
              <a:t>EHR</a:t>
            </a:r>
            <a:r>
              <a:rPr lang="en" altLang="zh-CN" dirty="0"/>
              <a:t> model?</a:t>
            </a:r>
          </a:p>
          <a:p>
            <a:r>
              <a:rPr lang="en" altLang="zh-CN" dirty="0"/>
              <a:t>Developing approaches for modeling and reducing </a:t>
            </a:r>
            <a:r>
              <a:rPr lang="en" altLang="zh-CN" dirty="0">
                <a:highlight>
                  <a:srgbClr val="FFFF00"/>
                </a:highlight>
              </a:rPr>
              <a:t>measurement errors</a:t>
            </a:r>
            <a:r>
              <a:rPr lang="en" altLang="zh-CN" dirty="0"/>
              <a:t> is important for </a:t>
            </a:r>
            <a:r>
              <a:rPr lang="en" altLang="zh-CN" dirty="0">
                <a:highlight>
                  <a:srgbClr val="FFFF00"/>
                </a:highlight>
              </a:rPr>
              <a:t>physiological data</a:t>
            </a:r>
            <a:r>
              <a:rPr lang="en" altLang="zh-CN" dirty="0"/>
              <a:t> analysis. On the other hand, the current research on analysis of physiological data typically occurs </a:t>
            </a:r>
            <a:r>
              <a:rPr lang="en" altLang="zh-CN" dirty="0">
                <a:highlight>
                  <a:srgbClr val="FFFF00"/>
                </a:highlight>
              </a:rPr>
              <a:t>independently</a:t>
            </a:r>
            <a:r>
              <a:rPr lang="en" altLang="zh-CN" dirty="0"/>
              <a:t> from analysis of other clinical data</a:t>
            </a:r>
          </a:p>
          <a:p>
            <a:r>
              <a:rPr lang="en" altLang="zh-CN" dirty="0"/>
              <a:t>To solve data quality problem of “sparsity, redundancy, missing value”</a:t>
            </a:r>
          </a:p>
          <a:p>
            <a:r>
              <a:rPr lang="en" altLang="zh-CN" dirty="0"/>
              <a:t>To</a:t>
            </a:r>
            <a:r>
              <a:rPr lang="en" altLang="zh-CN" dirty="0">
                <a:effectLst/>
              </a:rPr>
              <a:t> handle biomedical data </a:t>
            </a:r>
            <a:r>
              <a:rPr lang="en" altLang="zh-CN" dirty="0">
                <a:effectLst/>
                <a:highlight>
                  <a:srgbClr val="FFFF00"/>
                </a:highlight>
              </a:rPr>
              <a:t>stream</a:t>
            </a:r>
          </a:p>
          <a:p>
            <a:r>
              <a:rPr lang="en" altLang="zh-CN" dirty="0">
                <a:effectLst/>
              </a:rPr>
              <a:t>To embed deep learning model in a </a:t>
            </a:r>
            <a:r>
              <a:rPr lang="en" altLang="zh-CN" dirty="0">
                <a:effectLst/>
                <a:highlight>
                  <a:srgbClr val="FFFF00"/>
                </a:highlight>
              </a:rPr>
              <a:t>dashboard</a:t>
            </a:r>
            <a:r>
              <a:rPr lang="en" altLang="zh-CN" dirty="0">
                <a:effectLst/>
              </a:rPr>
              <a:t> format for anyone to use. Visualization. Visual analytics.</a:t>
            </a:r>
          </a:p>
          <a:p>
            <a:r>
              <a:rPr kumimoji="1" lang="en-US" altLang="zh-CN" dirty="0">
                <a:effectLst/>
              </a:rPr>
              <a:t>To borrow new ideas in CV, NLP … new model, new schema </a:t>
            </a:r>
            <a:r>
              <a:rPr kumimoji="1" lang="en-US" altLang="zh-CN" dirty="0"/>
              <a:t>in other area.</a:t>
            </a:r>
            <a:endParaRPr lang="en" altLang="zh-CN" dirty="0">
              <a:effectLst/>
            </a:endParaRPr>
          </a:p>
          <a:p>
            <a:endParaRPr lang="en" altLang="zh-CN" dirty="0">
              <a:effectLst/>
            </a:endParaRPr>
          </a:p>
          <a:p>
            <a:endParaRPr lang="en" altLang="zh-CN" dirty="0"/>
          </a:p>
          <a:p>
            <a:pPr marL="0" indent="0">
              <a:buNone/>
            </a:pPr>
            <a:endParaRPr lang="en" altLang="zh-CN" dirty="0"/>
          </a:p>
          <a:p>
            <a:endParaRPr lang="en" altLang="zh-CN" dirty="0"/>
          </a:p>
          <a:p>
            <a:endParaRPr lang="en" altLang="zh-CN" dirty="0"/>
          </a:p>
          <a:p>
            <a:endParaRPr lang="en" altLang="zh-CN" dirty="0"/>
          </a:p>
          <a:p>
            <a:endParaRPr kumimoji="1" lang="zh-CN" altLang="en-US" dirty="0"/>
          </a:p>
        </p:txBody>
      </p:sp>
    </p:spTree>
    <p:extLst>
      <p:ext uri="{BB962C8B-B14F-4D97-AF65-F5344CB8AC3E}">
        <p14:creationId xmlns:p14="http://schemas.microsoft.com/office/powerpoint/2010/main" val="220996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AF509-C037-B444-AFA7-E4A52580408E}"/>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D81A1C49-66ED-A84F-9FD4-7AC083B9124F}"/>
              </a:ext>
            </a:extLst>
          </p:cNvPr>
          <p:cNvSpPr>
            <a:spLocks noGrp="1"/>
          </p:cNvSpPr>
          <p:nvPr>
            <p:ph idx="1"/>
          </p:nvPr>
        </p:nvSpPr>
        <p:spPr/>
        <p:txBody>
          <a:bodyPr>
            <a:normAutofit fontScale="77500" lnSpcReduction="20000"/>
          </a:bodyPr>
          <a:lstStyle/>
          <a:p>
            <a:r>
              <a:rPr lang="en" altLang="zh-CN" dirty="0">
                <a:effectLst/>
              </a:rPr>
              <a:t>Deep Learning Intervention for Health Care Challenges: Some Biomedical Domain Considerations, </a:t>
            </a:r>
            <a:r>
              <a:rPr lang="en" altLang="zh-CN" u="sng" dirty="0">
                <a:hlinkClick r:id="rId2"/>
              </a:rPr>
              <a:t>https://www.ncbi.nlm.nih.gov/pmc/articles/PMC6696854/</a:t>
            </a:r>
            <a:r>
              <a:rPr lang="en" altLang="zh-CN" dirty="0">
                <a:effectLst/>
              </a:rPr>
              <a:t>, 2019</a:t>
            </a:r>
          </a:p>
          <a:p>
            <a:r>
              <a:rPr lang="en" altLang="zh-CN" dirty="0">
                <a:effectLst/>
              </a:rPr>
              <a:t>A Review of Challenges and Opportunities in Machine Learning for Health, </a:t>
            </a:r>
            <a:r>
              <a:rPr lang="en" altLang="zh-CN" u="sng" dirty="0">
                <a:hlinkClick r:id="rId3"/>
              </a:rPr>
              <a:t>https://arxiv.org/pdf/1806.00388.pdf</a:t>
            </a:r>
            <a:endParaRPr lang="en" altLang="zh-CN" dirty="0">
              <a:effectLst/>
            </a:endParaRPr>
          </a:p>
          <a:p>
            <a:r>
              <a:rPr lang="en" altLang="zh-CN" dirty="0">
                <a:effectLst/>
              </a:rPr>
              <a:t>What Are The Challenges To AI Adoption In Healthcare? 26 Experts Share Their Insights, </a:t>
            </a:r>
            <a:r>
              <a:rPr lang="en" altLang="zh-CN" u="sng" dirty="0">
                <a:hlinkClick r:id="rId4"/>
              </a:rPr>
              <a:t>https://www.disruptordaily.com/ai-challenges-healthcare/</a:t>
            </a:r>
            <a:r>
              <a:rPr lang="en" altLang="zh-CN" dirty="0">
                <a:effectLst/>
              </a:rPr>
              <a:t>, </a:t>
            </a:r>
          </a:p>
          <a:p>
            <a:r>
              <a:rPr lang="en" altLang="zh-CN" dirty="0">
                <a:effectLst/>
              </a:rPr>
              <a:t>Deep Learning in Medicine—Promise, Progress, and Challenges, 2018, </a:t>
            </a:r>
            <a:r>
              <a:rPr lang="en" altLang="zh-CN" u="sng" dirty="0">
                <a:hlinkClick r:id="rId5"/>
              </a:rPr>
              <a:t>https://jamanetwork.com/journals/jamainternalmedicine/article-abstract/2718342</a:t>
            </a:r>
            <a:endParaRPr lang="en" altLang="zh-CN" dirty="0">
              <a:effectLst/>
            </a:endParaRPr>
          </a:p>
          <a:p>
            <a:r>
              <a:rPr lang="en" altLang="zh-CN" dirty="0">
                <a:effectLst/>
              </a:rPr>
              <a:t>AI in Health: State of the Art, Challenges, and Future Directions</a:t>
            </a:r>
            <a:r>
              <a:rPr lang="en" altLang="zh-CN" dirty="0"/>
              <a:t>, 2019, </a:t>
            </a:r>
            <a:r>
              <a:rPr lang="en" altLang="zh-CN" u="sng" dirty="0">
                <a:hlinkClick r:id="rId6"/>
              </a:rPr>
              <a:t>https://www.thieme-connect.com/products/ejournals/pdf/10.1055/s-0039-1677908.pdf</a:t>
            </a:r>
            <a:endParaRPr lang="en" altLang="zh-CN" dirty="0">
              <a:effectLst/>
            </a:endParaRPr>
          </a:p>
          <a:p>
            <a:r>
              <a:rPr lang="en" altLang="zh-CN" dirty="0">
                <a:effectLst/>
              </a:rPr>
              <a:t>A guide to deep learning in healthcare</a:t>
            </a:r>
            <a:r>
              <a:rPr lang="en" altLang="zh-CN" dirty="0"/>
              <a:t>, 2019, </a:t>
            </a:r>
            <a:r>
              <a:rPr lang="en" altLang="zh-CN" u="sng" dirty="0">
                <a:hlinkClick r:id="rId7"/>
              </a:rPr>
              <a:t>https://www.nature.com/articles/s41591-018-0316-z</a:t>
            </a:r>
            <a:endParaRPr lang="en" altLang="zh-CN" dirty="0">
              <a:effectLst/>
            </a:endParaRPr>
          </a:p>
        </p:txBody>
      </p:sp>
    </p:spTree>
    <p:extLst>
      <p:ext uri="{BB962C8B-B14F-4D97-AF65-F5344CB8AC3E}">
        <p14:creationId xmlns:p14="http://schemas.microsoft.com/office/powerpoint/2010/main" val="20394674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599</Words>
  <Application>Microsoft Macintosh PowerPoint</Application>
  <PresentationFormat>宽屏</PresentationFormat>
  <Paragraphs>77</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Directions of Deep Learning in Healthcare</vt:lpstr>
      <vt:lpstr>Data</vt:lpstr>
      <vt:lpstr>Challenge</vt:lpstr>
      <vt:lpstr>Directions</vt:lpstr>
      <vt:lpstr>Directions</vt:lpstr>
      <vt:lpstr>Directions</vt:lpstr>
      <vt:lpstr>Directions</vt:lpstr>
      <vt:lpstr>Directions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of Deep Learning in Healthcare</dc:title>
  <dc:creator>Microsoft Office User</dc:creator>
  <cp:lastModifiedBy>Microsoft Office User</cp:lastModifiedBy>
  <cp:revision>37</cp:revision>
  <dcterms:created xsi:type="dcterms:W3CDTF">2020-03-05T11:30:58Z</dcterms:created>
  <dcterms:modified xsi:type="dcterms:W3CDTF">2020-03-05T15:59:37Z</dcterms:modified>
</cp:coreProperties>
</file>