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01A3-4589-1740-AB26-226BF0AF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2190A-148F-ED4C-8117-53589F61F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A2A49-EE9A-9842-8815-69F2517C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7D121-7FEF-594B-8ADC-024CCD52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42B04-558A-B246-BD02-2124B485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0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33C40-A051-0E42-B85D-D655A264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5B6EA9-4C96-FA41-896D-9C9830A9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50AC5-A4B7-7B47-80D0-A0BCACE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BA767-C828-234B-B06C-5830F858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F8223-BE6D-944D-8ED8-083580FA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87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E25FB9-9D4F-144E-8116-94B1CF599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DF99CF-D37D-DE41-AB45-88AFBAA1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9AF51-31FF-FA4C-8EF1-1124E62A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837A5-E233-B44C-BADD-55CC1F86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B2CBE-CFD2-C84E-9B6D-2E4BE90B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0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92AD2-9989-FA4D-86FD-D5C173FA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B3C14-3666-D24A-A6AE-D191B079D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977DB-CD46-E242-B30A-E43E263B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94DBB-94F2-0047-B654-BEF4CDF1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FCB7E-FB93-224E-AC94-74B625A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95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D482F-615B-2C45-B80F-4925BA7E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90C25-2171-6446-A3AE-58E7CF06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38DB3-952A-804F-8BB5-DA20712A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72FAE-54C1-ED48-AEF5-FC9332F5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4C7F4-6B8B-F14F-AB27-1A459D49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02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96AEA-976D-2B4B-8987-24AF27E4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060EC-389A-594D-A455-4FC33440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83A00-6C37-EA41-848A-65021899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81097-B741-B240-9B5B-E4A5CD3A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37694-1EF0-AF4C-91D1-13D5C264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9BF5C-5422-6B45-9C7E-328957D0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52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31ECC-574D-A248-9BBE-86F00E83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9513D-CE91-FE49-BA92-65690C59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2F830-1215-4744-A3BB-63482BF4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B6BEEC-053F-C54D-962C-C4AA6D249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896D4-89DF-B149-B7D9-DCC67780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3A83D-B6A6-CC47-86B4-3D6461C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13B0DC-24DC-CB40-971E-0358E427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AE3AA-F2CE-5749-A918-08E056B3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1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18D63-0264-844F-A846-0D35010F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C1FF1-54FD-A74D-9EE7-A63EC165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9FCD1-C0B3-1D4E-86ED-F19DDE82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702063-E041-6148-B9DF-F37F057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25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73166B-DC18-AA48-AB6D-9203366F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456DDD-EB1C-D445-B369-6AE5421C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80BEF-B66F-CD4E-9354-F3A296A1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08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4B3E-04F4-EA48-8422-30DD1E84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641A0-BE77-124E-9691-5B22A234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E2841-D8E6-4C41-B80D-A12C5661A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6C43-779C-634D-B576-381F7A9E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6122F-DC18-9149-B27B-4C775C06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FC0B5-DB53-3C44-8EFD-AC99FA3F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08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82E69-BB18-0E4D-AC17-7650D0F2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FC786-C298-464D-8FD8-D2D5D905B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35B57-C73C-2B48-8354-A8D64F45A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9DF08-7777-934B-95D7-EE52077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0EDA8-CC44-C048-A0AD-6AAADC42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51A19-0574-8E44-BE8E-DF89E2F7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6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89E51C-CCAC-7D4B-A054-89B7B731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DF073-2ADF-BD42-88CD-CBFAB091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601C6-DD6B-8940-A2EB-482C47E4C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492A-747A-3E40-9CAE-31FA30E091F6}" type="datetimeFigureOut">
              <a:rPr kumimoji="1" lang="zh-CN" altLang="en-US" smtClean="0"/>
              <a:t>2020/9/14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8A7A1-7ADF-8C42-866A-25B12A3D3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664AE-A8E2-9D44-A3A1-43C4D41F6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803E-63F9-C14C-BAD7-4068753282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05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8C772-00B1-6F40-A24D-4945582D5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>
                <a:latin typeface="Times" pitchFamily="2" charset="0"/>
              </a:rPr>
              <a:t>Understanding and Utilizing Deep Neural Networks Trained with Noisy Labels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8FDF5C-3C59-6D4B-B20F-FFA333031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李晓宇</a:t>
            </a:r>
            <a:endParaRPr kumimoji="1" lang="en-US" altLang="zh-CN" dirty="0"/>
          </a:p>
          <a:p>
            <a:r>
              <a:rPr kumimoji="1" lang="en-US" altLang="zh-CN" dirty="0"/>
              <a:t>2020.9.14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801A96-8564-6F4E-A37A-DF6B6BF90D31}"/>
              </a:ext>
            </a:extLst>
          </p:cNvPr>
          <p:cNvSpPr txBox="1"/>
          <p:nvPr/>
        </p:nvSpPr>
        <p:spPr>
          <a:xfrm>
            <a:off x="1177290" y="572643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ICML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， 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arxiv.org</a:t>
            </a:r>
            <a:r>
              <a:rPr kumimoji="1" lang="en" altLang="zh-CN" dirty="0"/>
              <a:t>/abs/1905.05040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20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26A6A-E052-E748-B48A-9028350F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Experimental results confirm the theoretical 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0539D-4ABE-A44E-BB06-105B4891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6AE5C-6771-E44B-908C-7BAAE187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690688"/>
            <a:ext cx="7638370" cy="50181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F82121-6F79-9B46-AFA1-3B3E75C3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90" y="2784400"/>
            <a:ext cx="3858260" cy="644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19243B-3485-424E-8015-D0C679AE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790" y="5340105"/>
            <a:ext cx="3539490" cy="735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CD44C9-0F39-134C-9A2E-253B7539F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790" y="2228851"/>
            <a:ext cx="3147740" cy="668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2036E8-EBF6-904B-85F6-8C2ECC7D4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790" y="4603453"/>
            <a:ext cx="3147740" cy="5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BFEAB-06D0-9242-BC90-D0A0E0C6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Identifying more clean samples by the INCV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68FD7-079B-F14B-BBFC-53EE6032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11343C-3861-9C40-A3EC-B3618D21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94149"/>
            <a:ext cx="6206490" cy="3083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E0FCB0-F7E9-8E4E-8155-6773FC154EB2}"/>
              </a:ext>
            </a:extLst>
          </p:cNvPr>
          <p:cNvSpPr/>
          <p:nvPr/>
        </p:nvSpPr>
        <p:spPr>
          <a:xfrm>
            <a:off x="553616" y="5263602"/>
            <a:ext cx="543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The INCV identifies most clean samples accurately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BECB03-1BC4-874C-BDCA-DDAD26D97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80" y="2094149"/>
            <a:ext cx="5727700" cy="27559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7F9EE3-7F68-4148-938D-C6971F96237B}"/>
              </a:ext>
            </a:extLst>
          </p:cNvPr>
          <p:cNvSpPr/>
          <p:nvPr/>
        </p:nvSpPr>
        <p:spPr>
          <a:xfrm>
            <a:off x="6996482" y="52636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Noisy labels exist even in the original CIFAR-10</a:t>
            </a:r>
          </a:p>
        </p:txBody>
      </p:sp>
    </p:spTree>
    <p:extLst>
      <p:ext uri="{BB962C8B-B14F-4D97-AF65-F5344CB8AC3E}">
        <p14:creationId xmlns:p14="http://schemas.microsoft.com/office/powerpoint/2010/main" val="44052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7C25E-7A80-DE4C-9FF1-6528B8EC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Experiments on manually corrupted CIFAR-10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15D2C-06A7-CD45-93DF-F497A033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2D7B4-2FFF-1F49-AEDB-846D5503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577975"/>
            <a:ext cx="6197600" cy="4914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0BBB33-2D25-CE45-9005-8B3FF19F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978144"/>
            <a:ext cx="5619750" cy="56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C5FF1-CB48-7046-923A-3D61015E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Experiments on real-world noisy labels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B65ED-A98C-E34C-8082-DC0360B4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6897CF-58A2-0643-A7F1-70FA6741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8545"/>
            <a:ext cx="6273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4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A7881-199C-3648-969A-1CBF87B5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ideas noted here</a:t>
            </a:r>
            <a:endParaRPr kumimoji="1" lang="zh-CN" altLang="en-US" dirty="0"/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9C12444A-0D67-574D-9709-A333A627BE68}"/>
              </a:ext>
            </a:extLst>
          </p:cNvPr>
          <p:cNvSpPr/>
          <p:nvPr/>
        </p:nvSpPr>
        <p:spPr>
          <a:xfrm rot="5400000">
            <a:off x="2588895" y="2428875"/>
            <a:ext cx="1805940" cy="17259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50245A-888D-E645-B794-CF354EB32DFC}"/>
              </a:ext>
            </a:extLst>
          </p:cNvPr>
          <p:cNvSpPr/>
          <p:nvPr/>
        </p:nvSpPr>
        <p:spPr>
          <a:xfrm>
            <a:off x="4354830" y="2811780"/>
            <a:ext cx="2171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684B12-835F-D949-8416-CA885759E404}"/>
              </a:ext>
            </a:extLst>
          </p:cNvPr>
          <p:cNvSpPr/>
          <p:nvPr/>
        </p:nvSpPr>
        <p:spPr>
          <a:xfrm>
            <a:off x="4354830" y="3051810"/>
            <a:ext cx="2171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C22E39-FF05-C742-875F-24B011B01E11}"/>
              </a:ext>
            </a:extLst>
          </p:cNvPr>
          <p:cNvSpPr/>
          <p:nvPr/>
        </p:nvSpPr>
        <p:spPr>
          <a:xfrm>
            <a:off x="4354830" y="3291840"/>
            <a:ext cx="2171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74BA98-E640-524C-B55C-09F08C18D8F4}"/>
              </a:ext>
            </a:extLst>
          </p:cNvPr>
          <p:cNvSpPr/>
          <p:nvPr/>
        </p:nvSpPr>
        <p:spPr>
          <a:xfrm>
            <a:off x="4354830" y="3531870"/>
            <a:ext cx="2171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19F6F-C0C4-1344-89EA-59340BBBD29A}"/>
              </a:ext>
            </a:extLst>
          </p:cNvPr>
          <p:cNvSpPr/>
          <p:nvPr/>
        </p:nvSpPr>
        <p:spPr>
          <a:xfrm>
            <a:off x="5444490" y="2811780"/>
            <a:ext cx="2171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8B2429-2E4C-1846-A466-0DAFE942116E}"/>
              </a:ext>
            </a:extLst>
          </p:cNvPr>
          <p:cNvSpPr/>
          <p:nvPr/>
        </p:nvSpPr>
        <p:spPr>
          <a:xfrm>
            <a:off x="5444490" y="3051810"/>
            <a:ext cx="2171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D7C3E6-EBDB-4B43-AE02-160633DCBEEE}"/>
              </a:ext>
            </a:extLst>
          </p:cNvPr>
          <p:cNvSpPr/>
          <p:nvPr/>
        </p:nvSpPr>
        <p:spPr>
          <a:xfrm>
            <a:off x="5444490" y="3291840"/>
            <a:ext cx="2171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1F3B16-114E-0345-97C1-D3AC376A0088}"/>
              </a:ext>
            </a:extLst>
          </p:cNvPr>
          <p:cNvSpPr/>
          <p:nvPr/>
        </p:nvSpPr>
        <p:spPr>
          <a:xfrm>
            <a:off x="5444490" y="3531870"/>
            <a:ext cx="2171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E03567-D9BC-114A-A1AF-948DBAF44670}"/>
              </a:ext>
            </a:extLst>
          </p:cNvPr>
          <p:cNvSpPr txBox="1"/>
          <p:nvPr/>
        </p:nvSpPr>
        <p:spPr>
          <a:xfrm>
            <a:off x="3891401" y="406550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52A6EB-C732-A744-AC35-719A3C8FCC23}"/>
              </a:ext>
            </a:extLst>
          </p:cNvPr>
          <p:cNvSpPr txBox="1"/>
          <p:nvPr/>
        </p:nvSpPr>
        <p:spPr>
          <a:xfrm>
            <a:off x="5089646" y="4077890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Attention</a:t>
            </a:r>
          </a:p>
          <a:p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440F68-51FF-D045-BAC5-5CAA7BDDDB33}"/>
              </a:ext>
            </a:extLst>
          </p:cNvPr>
          <p:cNvSpPr txBox="1"/>
          <p:nvPr/>
        </p:nvSpPr>
        <p:spPr>
          <a:xfrm>
            <a:off x="2426509" y="470832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= F(x; theta)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2BEF0F-87E4-384C-87AF-CA63A097DB8A}"/>
              </a:ext>
            </a:extLst>
          </p:cNvPr>
          <p:cNvSpPr txBox="1"/>
          <p:nvPr/>
        </p:nvSpPr>
        <p:spPr>
          <a:xfrm>
            <a:off x="5313266" y="4724221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Attention score alpha = H(feature; w)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9B13473-122C-B044-BF76-B8F8B8258FBD}"/>
              </a:ext>
            </a:extLst>
          </p:cNvPr>
          <p:cNvCxnSpPr/>
          <p:nvPr/>
        </p:nvCxnSpPr>
        <p:spPr>
          <a:xfrm>
            <a:off x="2426509" y="3171825"/>
            <a:ext cx="4385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61C3B4F-457D-5445-A203-7E3886C59005}"/>
              </a:ext>
            </a:extLst>
          </p:cNvPr>
          <p:cNvSpPr txBox="1"/>
          <p:nvPr/>
        </p:nvSpPr>
        <p:spPr>
          <a:xfrm>
            <a:off x="7098030" y="326898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CCAECE9-41E5-9444-9AF4-D23B7772D3F8}"/>
              </a:ext>
            </a:extLst>
          </p:cNvPr>
          <p:cNvCxnSpPr/>
          <p:nvPr/>
        </p:nvCxnSpPr>
        <p:spPr>
          <a:xfrm flipH="1">
            <a:off x="2165472" y="3531870"/>
            <a:ext cx="4543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D15ED75-63BD-0D4F-BA8B-B7485C467AC9}"/>
              </a:ext>
            </a:extLst>
          </p:cNvPr>
          <p:cNvSpPr txBox="1"/>
          <p:nvPr/>
        </p:nvSpPr>
        <p:spPr>
          <a:xfrm>
            <a:off x="1141754" y="5351143"/>
            <a:ext cx="323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Forward(x)</a:t>
            </a:r>
          </a:p>
          <a:p>
            <a:r>
              <a:rPr kumimoji="1" lang="en-US" altLang="zh-CN" dirty="0" err="1"/>
              <a:t>OptimizerStep</a:t>
            </a:r>
            <a:r>
              <a:rPr kumimoji="1" lang="en-US" altLang="zh-CN" dirty="0"/>
              <a:t>(loss, (theta, w))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02C34F-9D15-5F4C-A107-663B9E9B2059}"/>
              </a:ext>
            </a:extLst>
          </p:cNvPr>
          <p:cNvSpPr txBox="1"/>
          <p:nvPr/>
        </p:nvSpPr>
        <p:spPr>
          <a:xfrm>
            <a:off x="5089646" y="5351142"/>
            <a:ext cx="3230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Forward(x)</a:t>
            </a:r>
          </a:p>
          <a:p>
            <a:r>
              <a:rPr kumimoji="1" lang="en-US" altLang="zh-CN" dirty="0" err="1"/>
              <a:t>OptimizerStep</a:t>
            </a:r>
            <a:r>
              <a:rPr kumimoji="1" lang="en-US" altLang="zh-CN" dirty="0"/>
              <a:t>(loss, (theta)) Forward(x)</a:t>
            </a:r>
          </a:p>
          <a:p>
            <a:r>
              <a:rPr kumimoji="1" lang="en-US" altLang="zh-CN" dirty="0" err="1"/>
              <a:t>OptimizerStep</a:t>
            </a:r>
            <a:r>
              <a:rPr kumimoji="1" lang="en-US" altLang="zh-CN" dirty="0"/>
              <a:t>(loss, (w))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0BA9EB-F291-AD4C-83B9-0AAE91555844}"/>
              </a:ext>
            </a:extLst>
          </p:cNvPr>
          <p:cNvSpPr txBox="1"/>
          <p:nvPr/>
        </p:nvSpPr>
        <p:spPr>
          <a:xfrm>
            <a:off x="4417695" y="559117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VS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B186E6-6B32-3847-92CB-CEB2B695208D}"/>
              </a:ext>
            </a:extLst>
          </p:cNvPr>
          <p:cNvSpPr txBox="1"/>
          <p:nvPr/>
        </p:nvSpPr>
        <p:spPr>
          <a:xfrm>
            <a:off x="8319877" y="5637340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 better interpretability of attention.</a:t>
            </a:r>
          </a:p>
          <a:p>
            <a:r>
              <a:rPr kumimoji="1" lang="en-US" altLang="zh-CN" dirty="0"/>
              <a:t>How to measure?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88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A7881-199C-3648-969A-1CBF87B5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ideas noted here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6E1BBF-5F66-BB49-B9EE-89A1CC332E9A}"/>
              </a:ext>
            </a:extLst>
          </p:cNvPr>
          <p:cNvSpPr txBox="1"/>
          <p:nvPr/>
        </p:nvSpPr>
        <p:spPr>
          <a:xfrm>
            <a:off x="1017270" y="1943100"/>
            <a:ext cx="61430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Further investigation for offline prediction sequence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To utilize clustering and representation learning techniques?</a:t>
            </a:r>
          </a:p>
          <a:p>
            <a:r>
              <a:rPr kumimoji="1" lang="en-US" altLang="zh-CN" dirty="0"/>
              <a:t>To select samples closer to centroid iteratively?</a:t>
            </a:r>
          </a:p>
          <a:p>
            <a:r>
              <a:rPr kumimoji="1" lang="en-US" altLang="zh-CN" dirty="0"/>
              <a:t>Is there more room in class imbalance which is a</a:t>
            </a:r>
          </a:p>
          <a:p>
            <a:r>
              <a:rPr kumimoji="1" lang="en-US" altLang="zh-CN" dirty="0"/>
              <a:t> more difficult setting?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6D41D6D-031B-1F47-9A5D-5EC02695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0"/>
            <a:ext cx="4149090" cy="4149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0A78A65-2B51-F94E-B800-4661DB96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232" y="3046152"/>
            <a:ext cx="3811848" cy="381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E905E-11EB-F540-9E28-5F86219A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40DCC-E637-064E-8FEC-29AD5E19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" altLang="zh-CN" dirty="0"/>
              <a:t>Theoretically relating the generalization performance of DNNs to the label noise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>
                <a:highlight>
                  <a:srgbClr val="FFFF00"/>
                </a:highlight>
              </a:rPr>
              <a:t>Test accuracy can be quantitatively characterized in terms of the noise ratio in datasets.</a:t>
            </a:r>
          </a:p>
          <a:p>
            <a:pPr marL="0" indent="0">
              <a:buNone/>
            </a:pPr>
            <a:r>
              <a:rPr lang="en" altLang="zh-CN" dirty="0"/>
              <a:t> 	The test accuracy is a </a:t>
            </a:r>
            <a:r>
              <a:rPr lang="en" altLang="zh-CN" dirty="0">
                <a:highlight>
                  <a:srgbClr val="FFFF00"/>
                </a:highlight>
              </a:rPr>
              <a:t>quadratic function </a:t>
            </a:r>
            <a:r>
              <a:rPr lang="en" altLang="zh-CN" dirty="0"/>
              <a:t>of the noise ratio in the case of symmetric noise</a:t>
            </a:r>
          </a:p>
          <a:p>
            <a:r>
              <a:rPr lang="en" altLang="zh-CN" dirty="0"/>
              <a:t>Practical algorithms of selecting clean labels and training noise-robust DNNs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" altLang="zh-CN" dirty="0"/>
              <a:t>W</a:t>
            </a:r>
            <a:r>
              <a:rPr lang="en" altLang="zh-CN" dirty="0"/>
              <a:t>e apply </a:t>
            </a:r>
            <a:r>
              <a:rPr lang="en" altLang="zh-CN" dirty="0">
                <a:highlight>
                  <a:srgbClr val="FFFF00"/>
                </a:highlight>
              </a:rPr>
              <a:t>cross-validation to randomly split noisy datasets</a:t>
            </a:r>
            <a:r>
              <a:rPr lang="en" altLang="zh-CN" dirty="0"/>
              <a:t>, which identifies most samples that have correct labels. Then we adopt the </a:t>
            </a:r>
            <a:r>
              <a:rPr lang="en" altLang="zh-CN" dirty="0">
                <a:highlight>
                  <a:srgbClr val="FFFF00"/>
                </a:highlight>
              </a:rPr>
              <a:t>Co-teaching</a:t>
            </a:r>
            <a:r>
              <a:rPr lang="en" altLang="zh-CN" dirty="0"/>
              <a:t> strategy which takes full advantage of the identified samples.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4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27211-68B8-1143-92A9-5928A03A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275A7-176C-A440-9AE5-1AB0679F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/>
          <a:lstStyle/>
          <a:p>
            <a:r>
              <a:rPr lang="en" altLang="zh-CN" dirty="0"/>
              <a:t>To utilize extensive noisy data, understanding </a:t>
            </a:r>
            <a:r>
              <a:rPr lang="en" altLang="zh-CN" dirty="0">
                <a:highlight>
                  <a:srgbClr val="FFFF00"/>
                </a:highlight>
              </a:rPr>
              <a:t>how noisy labels affect training and generalization of DNNs</a:t>
            </a:r>
            <a:r>
              <a:rPr lang="en" altLang="zh-CN" dirty="0"/>
              <a:t> is the very first step,</a:t>
            </a:r>
            <a:r>
              <a:rPr lang="zh-CN" altLang="en-US" dirty="0"/>
              <a:t> </a:t>
            </a:r>
            <a:r>
              <a:rPr lang="en" altLang="zh-CN" dirty="0"/>
              <a:t>based on which we can design specific methods to train</a:t>
            </a:r>
            <a:r>
              <a:rPr lang="zh-CN" altLang="en-US" dirty="0"/>
              <a:t> </a:t>
            </a:r>
            <a:r>
              <a:rPr lang="en" altLang="zh-CN" dirty="0"/>
              <a:t>DNNs robustly in practical applications.</a:t>
            </a:r>
          </a:p>
          <a:p>
            <a:r>
              <a:rPr lang="en" altLang="zh-CN" dirty="0"/>
              <a:t>In Zhang et al. (2017), it has been empirically found that the </a:t>
            </a:r>
            <a:r>
              <a:rPr lang="en" altLang="zh-CN" dirty="0">
                <a:highlight>
                  <a:srgbClr val="FFFF00"/>
                </a:highlight>
              </a:rPr>
              <a:t>generalization performance of DNNs is highly dependent on the noise ratio</a:t>
            </a:r>
            <a:r>
              <a:rPr lang="en" altLang="zh-CN" dirty="0"/>
              <a:t>.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In this paper, to</a:t>
            </a:r>
            <a:r>
              <a:rPr lang="zh-CN" altLang="en-US" dirty="0"/>
              <a:t> </a:t>
            </a:r>
            <a:r>
              <a:rPr lang="en" altLang="zh-CN" dirty="0"/>
              <a:t>quantitatively clarify the generalization performance of DNNs normally trained with noisy labels.</a:t>
            </a:r>
          </a:p>
          <a:p>
            <a:pPr marL="0" indent="0">
              <a:buNone/>
            </a:pP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44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B8105-D9F6-404D-9904-7D4D43B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Generalization in distribution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43AD67-8C41-8948-8AF0-19D6BA267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160" y="2433002"/>
            <a:ext cx="1752600" cy="355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92BFF0-9370-3040-ACB0-4669C76B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60" y="1871345"/>
            <a:ext cx="1231900" cy="393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AD5DE5-232F-C14F-8295-7C3C756F3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" y="1871345"/>
            <a:ext cx="749300" cy="381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1EDFEB-82D1-6D4A-A34B-8D929C148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760" y="2483802"/>
            <a:ext cx="5943600" cy="30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0276D7-A31A-3040-A1F5-13388CF95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650" y="1909445"/>
            <a:ext cx="2552700" cy="292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FA3D65-D373-2E4C-97E2-7D491986E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60" y="3013709"/>
            <a:ext cx="4013200" cy="342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EF28D5-931D-EE4F-9D39-E96DC0934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930" y="3031491"/>
            <a:ext cx="5702300" cy="3175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3E4CF5F-B172-C04A-9CF0-0C4FB95B8FDD}"/>
              </a:ext>
            </a:extLst>
          </p:cNvPr>
          <p:cNvSpPr/>
          <p:nvPr/>
        </p:nvSpPr>
        <p:spPr>
          <a:xfrm>
            <a:off x="1153160" y="3501392"/>
            <a:ext cx="9498113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In cross-validation, we randomly divide a noisy dataset D into two halves D1 and D2.</a:t>
            </a:r>
          </a:p>
          <a:p>
            <a:r>
              <a:rPr lang="en" altLang="zh-CN" dirty="0"/>
              <a:t>The network trained on D1 and tested on D2, we have:</a:t>
            </a:r>
          </a:p>
          <a:p>
            <a:endParaRPr lang="en" altLang="zh-CN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0ED4CE9-9A10-EE42-9F11-3C9DA2D751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3160" y="4422140"/>
            <a:ext cx="6908800" cy="15113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BDF7BE4-2304-FC4D-9724-CFF33950FC08}"/>
              </a:ext>
            </a:extLst>
          </p:cNvPr>
          <p:cNvSpPr txBox="1"/>
          <p:nvPr/>
        </p:nvSpPr>
        <p:spPr>
          <a:xfrm>
            <a:off x="1245870" y="6169898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-&gt;  Confusion matrix always matches noise transition matrix.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46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74DC0-3EAB-C34B-AC5C-6E5EB4C5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Further proposition and corollary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788DE-0E04-084E-A042-1116D99A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kumimoji="1" lang="en-US" altLang="zh-CN" dirty="0"/>
              <a:t>Test accuracy: (training on D1 and testing on D2)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For symmetric noise of ratio </a:t>
            </a:r>
            <a:r>
              <a:rPr lang="el-GR" altLang="zh-CN" dirty="0"/>
              <a:t>ε, </a:t>
            </a:r>
            <a:r>
              <a:rPr lang="en" altLang="zh-CN" dirty="0"/>
              <a:t>the test accuracy is</a:t>
            </a:r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For asymmetric noise of ratio </a:t>
            </a:r>
            <a:r>
              <a:rPr lang="el-GR" altLang="zh-CN" dirty="0"/>
              <a:t>ε, </a:t>
            </a:r>
            <a:r>
              <a:rPr lang="en" altLang="zh-CN" dirty="0"/>
              <a:t>the test accuracy is</a:t>
            </a:r>
          </a:p>
          <a:p>
            <a:pPr marL="0" indent="0">
              <a:buNone/>
            </a:pPr>
            <a:endParaRPr lang="en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3860BD-A787-BD41-8977-C4FF959F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80" y="2425700"/>
            <a:ext cx="3352800" cy="1003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DF3C19-7CE7-9F4D-96E9-C76EA041C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80" y="4246880"/>
            <a:ext cx="3708400" cy="787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5B0019-A29B-B24D-8B84-9713BF242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580" y="5857875"/>
            <a:ext cx="3403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8899-1942-E748-819B-2D4A0E23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Noisy Cross-Validation (NCV)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EDBACD-080A-8243-9067-99BCFA69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413369" cy="46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1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B86A-B22C-8545-9595-D1D6F94E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Iterative Noisy Cross-Validation (INCV)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470E2D-0953-D841-A6AE-99627EC5968E}"/>
              </a:ext>
            </a:extLst>
          </p:cNvPr>
          <p:cNvSpPr/>
          <p:nvPr/>
        </p:nvSpPr>
        <p:spPr>
          <a:xfrm>
            <a:off x="838200" y="1425625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 The robust training of DNNs may require larger number of training samples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B762D37-1F22-2645-9972-B880648B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1762FF-D00F-914F-84F4-4175E007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1356"/>
            <a:ext cx="5612459" cy="5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0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C89B4-E40C-CE4E-AA9A-D4610934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Co-teaching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97D0B-B555-4A40-8489-6F1BB3B5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0855BE-B002-4942-B922-1B11D229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7170"/>
            <a:ext cx="7200319" cy="51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6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6C39-4237-8A40-B791-E3C55AC7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4CD78-E68C-6C40-9553-8EAAA405F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/>
          <a:lstStyle/>
          <a:p>
            <a:r>
              <a:rPr kumimoji="1" lang="en-US" altLang="zh-CN" dirty="0"/>
              <a:t>Noise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Dataset: Cifar-10, real-world </a:t>
            </a:r>
            <a:r>
              <a:rPr lang="en" altLang="zh-CN" dirty="0" err="1"/>
              <a:t>WebVision</a:t>
            </a: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3802E4-C84E-1F47-B7B9-B45D9F46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810"/>
            <a:ext cx="5257800" cy="2781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DAF9F6-6599-EE46-A825-C51FBC7F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851944"/>
            <a:ext cx="3657600" cy="18415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C8BCB5A-BC57-2B4D-82DA-34158609D135}"/>
              </a:ext>
            </a:extLst>
          </p:cNvPr>
          <p:cNvSpPr txBox="1">
            <a:spLocks/>
          </p:cNvSpPr>
          <p:nvPr/>
        </p:nvSpPr>
        <p:spPr>
          <a:xfrm>
            <a:off x="6579870" y="1701166"/>
            <a:ext cx="4682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Indicator</a:t>
            </a:r>
          </a:p>
          <a:p>
            <a:pPr marL="0" indent="0">
              <a:buNone/>
            </a:pPr>
            <a:r>
              <a:rPr kumimoji="1" lang="en-US" altLang="zh-CN" dirty="0"/>
              <a:t>	test accuracy/LP/LR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95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475</Words>
  <Application>Microsoft Macintosh PowerPoint</Application>
  <PresentationFormat>宽屏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Helvetica</vt:lpstr>
      <vt:lpstr>Times</vt:lpstr>
      <vt:lpstr>Office 主题​​</vt:lpstr>
      <vt:lpstr>Understanding and Utilizing Deep Neural Networks Trained with Noisy Labels</vt:lpstr>
      <vt:lpstr>Two Main Contribution</vt:lpstr>
      <vt:lpstr>Motivation</vt:lpstr>
      <vt:lpstr>Generalization in distribution</vt:lpstr>
      <vt:lpstr>Further proposition and corollary</vt:lpstr>
      <vt:lpstr>Noisy Cross-Validation (NCV)</vt:lpstr>
      <vt:lpstr>Iterative Noisy Cross-Validation (INCV)</vt:lpstr>
      <vt:lpstr>Co-teaching</vt:lpstr>
      <vt:lpstr>Experiments</vt:lpstr>
      <vt:lpstr>Experimental results confirm the theoretical analysis</vt:lpstr>
      <vt:lpstr>Identifying more clean samples by the INCV</vt:lpstr>
      <vt:lpstr>Experiments on manually corrupted CIFAR-10</vt:lpstr>
      <vt:lpstr>Experiments on real-world noisy labels</vt:lpstr>
      <vt:lpstr>Some ideas noted here</vt:lpstr>
      <vt:lpstr>Some ideas noted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Utilizing Deep Neural Networks Trained with Noisy Labels</dc:title>
  <dc:creator>李 晓宇</dc:creator>
  <cp:lastModifiedBy>李 晓宇</cp:lastModifiedBy>
  <cp:revision>13</cp:revision>
  <dcterms:created xsi:type="dcterms:W3CDTF">2020-09-14T14:24:43Z</dcterms:created>
  <dcterms:modified xsi:type="dcterms:W3CDTF">2020-09-14T17:02:34Z</dcterms:modified>
</cp:coreProperties>
</file>