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3" r:id="rId5"/>
    <p:sldId id="411" r:id="rId6"/>
    <p:sldId id="412" r:id="rId7"/>
    <p:sldId id="414" r:id="rId8"/>
    <p:sldId id="425" r:id="rId9"/>
    <p:sldId id="415" r:id="rId10"/>
    <p:sldId id="416" r:id="rId11"/>
    <p:sldId id="417" r:id="rId12"/>
    <p:sldId id="419" r:id="rId13"/>
    <p:sldId id="418" r:id="rId14"/>
    <p:sldId id="420" r:id="rId15"/>
    <p:sldId id="421" r:id="rId16"/>
    <p:sldId id="422" r:id="rId17"/>
    <p:sldId id="423" r:id="rId18"/>
    <p:sldId id="424" r:id="rId19"/>
    <p:sldId id="42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9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3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17.png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image" Target="../media/image18.png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image" Target="../media/image20.png"/><Relationship Id="rId3" Type="http://schemas.openxmlformats.org/officeDocument/2006/relationships/tags" Target="../tags/tag103.xml"/><Relationship Id="rId2" Type="http://schemas.openxmlformats.org/officeDocument/2006/relationships/image" Target="../media/image19.png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image" Target="../media/image21.png"/><Relationship Id="rId1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image" Target="../media/image22.png"/><Relationship Id="rId1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image" Target="../media/image23.png"/><Relationship Id="rId1" Type="http://schemas.openxmlformats.org/officeDocument/2006/relationships/tags" Target="../tags/tag10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wmf"/><Relationship Id="rId6" Type="http://schemas.openxmlformats.org/officeDocument/2006/relationships/oleObject" Target="../embeddings/oleObject1.bin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5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4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image" Target="../media/image5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13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14655" y="1322070"/>
            <a:ext cx="11363325" cy="2500630"/>
          </a:xfrm>
        </p:spPr>
        <p:txBody>
          <a:bodyPr>
            <a:normAutofit/>
          </a:bodyPr>
          <a:p>
            <a:r>
              <a:rPr lang="zh-CN" altLang="zh-CN" sz="44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Attention Based Spatial-Temporal Graph Convolutional Networks</a:t>
            </a:r>
            <a:br>
              <a:rPr lang="zh-CN" altLang="zh-CN" sz="44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zh-CN" sz="44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for Traffic Flow Forecasting</a:t>
            </a:r>
            <a:endParaRPr lang="zh-CN" altLang="zh-CN" sz="440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3415" y="4698365"/>
            <a:ext cx="3528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黑体" panose="02010609060101010101" charset="-122"/>
                <a:ea typeface="黑体" panose="02010609060101010101" charset="-122"/>
              </a:rPr>
              <a:t>AAAI  2019</a:t>
            </a:r>
            <a:endParaRPr lang="en-US" altLang="zh-CN" sz="40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7045" y="140970"/>
            <a:ext cx="6815455" cy="978535"/>
          </a:xfrm>
        </p:spPr>
        <p:txBody>
          <a:bodyPr>
            <a:normAutofit/>
          </a:bodyPr>
          <a:lstStyle/>
          <a:p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Spatial-Temporal Convolution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4530" y="864870"/>
            <a:ext cx="4643755" cy="65151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Spatial graph convolution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" y="1403985"/>
            <a:ext cx="11498580" cy="5316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7045" y="140970"/>
            <a:ext cx="6815455" cy="978535"/>
          </a:xfrm>
        </p:spPr>
        <p:txBody>
          <a:bodyPr>
            <a:normAutofit/>
          </a:bodyPr>
          <a:lstStyle/>
          <a:p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Spatial-Temporal Convolution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650" y="992505"/>
            <a:ext cx="4643755" cy="65151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Temporal convolution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1616710"/>
            <a:ext cx="11271250" cy="3624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70" y="5564505"/>
            <a:ext cx="9267825" cy="723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7045" y="140970"/>
            <a:ext cx="6815455" cy="824230"/>
          </a:xfrm>
        </p:spPr>
        <p:txBody>
          <a:bodyPr>
            <a:normAutofit/>
          </a:bodyPr>
          <a:lstStyle/>
          <a:p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Multi-Component Fusion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770255"/>
            <a:ext cx="10139045" cy="5883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7045" y="0"/>
            <a:ext cx="3387090" cy="824230"/>
          </a:xfrm>
        </p:spPr>
        <p:txBody>
          <a:bodyPr>
            <a:normAutofit/>
          </a:bodyPr>
          <a:lstStyle/>
          <a:p>
            <a:r>
              <a:rPr sz="2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  <a:sym typeface="+mn-ea"/>
              </a:rPr>
              <a:t>Experiments</a:t>
            </a:r>
            <a:endParaRPr sz="2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105" y="673100"/>
            <a:ext cx="112826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i="1"/>
              <a:t>Three measurements (every 5min)：</a:t>
            </a:r>
            <a:r>
              <a:rPr lang="zh-CN" altLang="en-US" sz="2800"/>
              <a:t>total flow, average speed,       average occupancy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i="1"/>
              <a:t>Goal：</a:t>
            </a:r>
            <a:r>
              <a:rPr lang="zh-CN" altLang="en-US" sz="2800"/>
              <a:t>predicting the traffic flow over one hour in the future.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683000" y="1511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Datasets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2056765"/>
            <a:ext cx="9141460" cy="4789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5285" y="0"/>
            <a:ext cx="5092700" cy="9937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Evaluation Metrics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742950"/>
            <a:ext cx="8227695" cy="1064895"/>
          </a:xfrm>
          <a:prstGeom prst="rect">
            <a:avLst/>
          </a:prstGeom>
        </p:spPr>
      </p:pic>
      <p:sp>
        <p:nvSpPr>
          <p:cNvPr id="8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75285" y="1664335"/>
            <a:ext cx="5022850" cy="82423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sz="2800">
                <a:solidFill>
                  <a:srgbClr val="FF0000"/>
                </a:solidFill>
                <a:latin typeface="+mn-ea"/>
                <a:cs typeface="Arial" panose="020B0604020202020204"/>
                <a:sym typeface="+mn-ea"/>
              </a:rPr>
              <a:t>Baselines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5" y="2488565"/>
            <a:ext cx="11544300" cy="4076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6710" y="804545"/>
            <a:ext cx="4177030" cy="47612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Average results </a:t>
            </a:r>
            <a:b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</a:br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of traffic flow prediction performance over the next one hour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45" y="369570"/>
            <a:ext cx="6981190" cy="5840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76045" y="262890"/>
            <a:ext cx="10328275" cy="1191260"/>
          </a:xfrm>
        </p:spPr>
        <p:txBody>
          <a:bodyPr>
            <a:normAutofit/>
          </a:bodyPr>
          <a:lstStyle/>
          <a:p>
            <a:pPr indent="0">
              <a:buFont typeface="Arial" panose="020B0604020202020204" pitchFamily="34" charset="0"/>
            </a:pPr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Changes of prediction performance as the prediction interval increases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454150"/>
            <a:ext cx="9980295" cy="5042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76045" y="262890"/>
            <a:ext cx="10328275" cy="1191260"/>
          </a:xfrm>
        </p:spPr>
        <p:txBody>
          <a:bodyPr>
            <a:normAutofit/>
          </a:bodyPr>
          <a:lstStyle/>
          <a:p>
            <a:pPr indent="0">
              <a:buFont typeface="Arial" panose="020B0604020202020204" pitchFamily="34" charset="0"/>
            </a:pPr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Changes of prediction performance as the prediction interval increases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1618615"/>
            <a:ext cx="9462770" cy="47364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30605" y="404495"/>
            <a:ext cx="1410970" cy="119126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>
              <a:buFont typeface="Arial" panose="020B0604020202020204" pitchFamily="34" charset="0"/>
            </a:pPr>
            <a:r>
              <a:rPr sz="32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总结</a:t>
            </a:r>
            <a:endParaRPr sz="32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0605" y="1721485"/>
            <a:ext cx="101314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1）开发了一个时空注意力机制去学习交通数据的动态时空相关性。具体来说，空间注意力机制被用来对不同位置的空间相关性进行建模。时间注意力机制被用来捕获不同时刻的动态时间相关性；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2）设计了一个新颖的时空卷积模块，用于对交通数据的时空相关性进行建模。它包含图卷积（能够从原始图交通网络结构中捕获空间特征）；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3）在真实的公路交通数据集上进行了大量的实验，验证了模型与现有的基本模型相比有更好的预测效果。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1360" y="678180"/>
            <a:ext cx="3208020" cy="50927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Background</a:t>
            </a:r>
            <a:endParaRPr lang="zh-CN" altLang="en-US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505" y="1377315"/>
            <a:ext cx="10968990" cy="1922145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Many countries are committed to developing Intelligent Transportation System (ITS)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Traffic forecasting is an indispensable part of ITS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Serious economic loss caused by traffic congestion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20420" y="3727450"/>
            <a:ext cx="1684655" cy="48006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25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sz="1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Value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1360" y="3882390"/>
            <a:ext cx="10968990" cy="221932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Traffic management &amp; Traffic capacity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Risk assessment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safety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54875" y="747395"/>
            <a:ext cx="4449445" cy="509270"/>
          </a:xfrm>
        </p:spPr>
        <p:txBody>
          <a:bodyPr>
            <a:normAutofit fontScale="90000"/>
          </a:bodyPr>
          <a:lstStyle/>
          <a:p>
            <a:r>
              <a:rPr>
                <a:latin typeface="+mn-ea"/>
                <a:ea typeface="+mn-ea"/>
                <a:sym typeface="+mn-ea"/>
              </a:rPr>
              <a:t>Traffic Networks</a:t>
            </a:r>
            <a:endParaRPr>
              <a:latin typeface="+mn-ea"/>
              <a:ea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0420" y="981710"/>
            <a:ext cx="5197475" cy="793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 traffic network: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20420" y="2179955"/>
            <a:ext cx="10968990" cy="11887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Each node on the traffic network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detects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measurements with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the same sampling frequency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20420" y="557530"/>
            <a:ext cx="2375535" cy="50927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Spatial</a:t>
            </a:r>
            <a:endParaRPr lang="en-US" altLang="zh-CN" sz="28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20420" y="1670685"/>
            <a:ext cx="2826385" cy="50927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Temporal</a:t>
            </a:r>
            <a:endParaRPr lang="en-US" altLang="zh-CN" sz="28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5575" y="1171575"/>
          <a:ext cx="170751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838200" imgH="203200" progId="Equation.KSEE3">
                  <p:embed/>
                </p:oleObj>
              </mc:Choice>
              <mc:Fallback>
                <p:oleObj name="" r:id="rId6" imgW="838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5575" y="1171575"/>
                        <a:ext cx="170751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780" y="3368675"/>
            <a:ext cx="9277350" cy="3343275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7895" y="2816225"/>
            <a:ext cx="5371465" cy="5524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0420" y="1163955"/>
            <a:ext cx="10968990" cy="158305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Given all kinds of the historical measurements of all the nodes on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the traffic network over past time slices, predict future traffic flow sequences of all the nodes over the following time slices.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20420" y="542925"/>
            <a:ext cx="5860415" cy="50927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>
              <a:buFont typeface="Arial" panose="020B0604020202020204" pitchFamily="34" charset="0"/>
            </a:pPr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Traffic Flow Forecasting</a:t>
            </a:r>
            <a:endParaRPr lang="en-US" altLang="zh-CN" sz="28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5" y="2846070"/>
            <a:ext cx="9277350" cy="33432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8603615" y="4120515"/>
            <a:ext cx="0" cy="902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831070" y="4119880"/>
            <a:ext cx="0" cy="917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8603615" y="5008880"/>
            <a:ext cx="1227455" cy="14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617585" y="4134485"/>
            <a:ext cx="1213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5390" y="678180"/>
            <a:ext cx="9541510" cy="50927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Dynamical spatial-temporal correlations</a:t>
            </a:r>
            <a:endParaRPr>
              <a:solidFill>
                <a:srgbClr val="FF000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5390" y="2749550"/>
            <a:ext cx="4111625" cy="13582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 Spatial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 Temporal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80" y="1404620"/>
            <a:ext cx="5519420" cy="5095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0075" y="226060"/>
            <a:ext cx="10683240" cy="1171575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Attention based Spatial-Temporal Graph Convolutional Network</a:t>
            </a:r>
            <a:endParaRPr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0075" y="2961005"/>
            <a:ext cx="4939665" cy="25990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SAtt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: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Spatial Attention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TAtt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: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Temporal Attention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GCN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: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Graph Convolution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Conv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: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Convolution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1205230"/>
            <a:ext cx="6057900" cy="53771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27075" y="2129155"/>
            <a:ext cx="15519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solidFill>
                  <a:srgbClr val="0C0C0C"/>
                </a:solidFill>
                <a:latin typeface="黑体" panose="02010609060101010101" charset="-122"/>
                <a:ea typeface="黑体" panose="02010609060101010101" charset="-122"/>
              </a:rPr>
              <a:t>ASTGCN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" y="203835"/>
            <a:ext cx="11909425" cy="2084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210" y="2731770"/>
            <a:ext cx="30321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The recent segment: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283210" y="3629660"/>
            <a:ext cx="28352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The daily-periodic segment: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64160" y="5279390"/>
            <a:ext cx="29197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The weekly-periodic segment: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2663190"/>
            <a:ext cx="7736840" cy="5289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55" y="3474085"/>
            <a:ext cx="7736205" cy="14522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55" y="5208270"/>
            <a:ext cx="7593330" cy="132842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2985770" y="3597910"/>
            <a:ext cx="75565" cy="118554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3118485" y="5279390"/>
            <a:ext cx="75565" cy="118554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9105" y="536575"/>
            <a:ext cx="6040120" cy="978535"/>
          </a:xfrm>
        </p:spPr>
        <p:txBody>
          <a:bodyPr>
            <a:normAutofit/>
          </a:bodyPr>
          <a:lstStyle/>
          <a:p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Spatial-Temporal Attention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0560" y="2122805"/>
            <a:ext cx="4939665" cy="65151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Temporal attention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35" y="226060"/>
            <a:ext cx="5340985" cy="3761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" y="4331970"/>
            <a:ext cx="8313420" cy="2208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50" y="4681220"/>
            <a:ext cx="3669030" cy="10883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7045" y="140970"/>
            <a:ext cx="6040120" cy="978535"/>
          </a:xfrm>
        </p:spPr>
        <p:txBody>
          <a:bodyPr>
            <a:normAutofit/>
          </a:bodyPr>
          <a:lstStyle/>
          <a:p>
            <a:r>
              <a:rPr sz="2800">
                <a:solidFill>
                  <a:srgbClr val="FF0000"/>
                </a:solidFill>
                <a:latin typeface="+mn-ea"/>
                <a:ea typeface="+mn-ea"/>
                <a:cs typeface="Arial" panose="020B0604020202020204"/>
                <a:sym typeface="+mn-ea"/>
              </a:rPr>
              <a:t>Spatial-Temporal Attention</a:t>
            </a:r>
            <a:endParaRPr sz="2800">
              <a:solidFill>
                <a:srgbClr val="FF0000"/>
              </a:solidFill>
              <a:latin typeface="+mn-ea"/>
              <a:ea typeface="+mn-ea"/>
              <a:cs typeface="Arial" panose="020B0604020202020204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0075" y="1909445"/>
            <a:ext cx="3797300" cy="65151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/>
              </a:rPr>
              <a:t>Spatial attention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936625"/>
            <a:ext cx="8453120" cy="5750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WPS 演示</Application>
  <PresentationFormat>宽屏</PresentationFormat>
  <Paragraphs>96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MingLiU</vt:lpstr>
      <vt:lpstr>黑体</vt:lpstr>
      <vt:lpstr>华文楷体</vt:lpstr>
      <vt:lpstr>BatangChe</vt:lpstr>
      <vt:lpstr>Wingdings</vt:lpstr>
      <vt:lpstr>Arial</vt:lpstr>
      <vt:lpstr>仿宋</vt:lpstr>
      <vt:lpstr>Office 主题​​</vt:lpstr>
      <vt:lpstr>Equation.KSEE3</vt:lpstr>
      <vt:lpstr>空白演示</vt:lpstr>
      <vt:lpstr>Background </vt:lpstr>
      <vt:lpstr>Traffic Networks</vt:lpstr>
      <vt:lpstr>Traffic Networks</vt:lpstr>
      <vt:lpstr>Background</vt:lpstr>
      <vt:lpstr>Dynamical spatial-temporal correlations</vt:lpstr>
      <vt:lpstr>Attention based Spatial-Temporal Graph Convolutional Network</vt:lpstr>
      <vt:lpstr>Attention based Spatial-Temporal Graph Convolutional Network</vt:lpstr>
      <vt:lpstr>Spatial-Temporal Attention</vt:lpstr>
      <vt:lpstr>Spatial-Temporal Attention</vt:lpstr>
      <vt:lpstr>Spatial-Temporal Convolution</vt:lpstr>
      <vt:lpstr>Spatial-Temporal Convolution</vt:lpstr>
      <vt:lpstr>Multi-Component Fusion</vt:lpstr>
      <vt:lpstr>Evaluation Metrics</vt:lpstr>
      <vt:lpstr>Evaluation Metrics</vt:lpstr>
      <vt:lpstr>Average results  of traffic flow prediction performance over the next one hour</vt:lpstr>
      <vt:lpstr>Changes of prediction performance as the prediction interval increases</vt:lpstr>
      <vt:lpstr>Changes of prediction performance as the prediction interval increases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Yukki</cp:lastModifiedBy>
  <cp:revision>171</cp:revision>
  <dcterms:created xsi:type="dcterms:W3CDTF">2019-06-19T02:08:00Z</dcterms:created>
  <dcterms:modified xsi:type="dcterms:W3CDTF">2020-04-23T23:28:12Z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