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65" r:id="rId4"/>
    <p:sldId id="271" r:id="rId5"/>
    <p:sldId id="272" r:id="rId6"/>
    <p:sldId id="269" r:id="rId7"/>
    <p:sldId id="266" r:id="rId8"/>
    <p:sldId id="268" r:id="rId9"/>
    <p:sldId id="284" r:id="rId10"/>
    <p:sldId id="285" r:id="rId11"/>
    <p:sldId id="270" r:id="rId12"/>
    <p:sldId id="257" r:id="rId13"/>
    <p:sldId id="258" r:id="rId14"/>
    <p:sldId id="259" r:id="rId15"/>
    <p:sldId id="261" r:id="rId16"/>
    <p:sldId id="262" r:id="rId17"/>
    <p:sldId id="260" r:id="rId18"/>
    <p:sldId id="263" r:id="rId19"/>
    <p:sldId id="264" r:id="rId20"/>
    <p:sldId id="286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7260" y="2239645"/>
            <a:ext cx="7777480" cy="1407160"/>
          </a:xfrm>
        </p:spPr>
        <p:txBody>
          <a:bodyPr>
            <a:normAutofit fontScale="90000"/>
          </a:bodyPr>
          <a:p>
            <a:br>
              <a:rPr lang="zh-CN" altLang="en-US"/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FMRI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数据介绍及应用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80" y="1070610"/>
            <a:ext cx="9420860" cy="2576195"/>
          </a:xfrm>
        </p:spPr>
        <p:txBody>
          <a:bodyPr>
            <a:normAutofit/>
          </a:bodyPr>
          <a:p>
            <a:br>
              <a:rPr lang="zh-CN" altLang="en-US"/>
            </a:b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4750" y="1070610"/>
            <a:ext cx="101130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在通常情况下，这些信号代表血氧依赖水平(BOLD 对比度)，测量血红蛋白与脱氧血红蛋白的比例，测量该组织的新陈代谢速度，间接反映神经元活动。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血流响应函数(hemodynamic response function,HRF)，代表神经活动触发的fmri响应。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2566035"/>
            <a:ext cx="6122035" cy="3520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4880" y="481965"/>
            <a:ext cx="14592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信号的意义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72935" y="3788410"/>
            <a:ext cx="406209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如果在0时刻发生了某些活动，BOLD信号就会发生这样的变化：首先上升，接着达到峰值，然后衰退并进入一段时间低谷，低于baseline十几秒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Jointly Discriminative and Generative Recurrent Neural Networks for Learning from fMRI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ABIDE I dataset  </a:t>
            </a:r>
            <a:r>
              <a:rPr lang="zh-CN" altLang="en-US" 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http://fcon_1000.projects.nitrc.org/indi/abide/    </a:t>
            </a:r>
            <a:br>
              <a:rPr lang="zh-CN" altLang="en-US" 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解决问题：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、对于基于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fMRI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数据的分类任务，已标记数据的数量有限。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针对这种问题，应用multitask learning（相关任务之间共享信息），利用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LSTM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使目标分类任务联合辅助的生成模型，提升学习结果，同时学习生成模型的应用有助于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分类模型的解释。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2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、ASD分类任务  ASD vs. healthy controls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模型架构LSTM-DG</a:t>
            </a:r>
            <a:endParaRPr lang="zh-CN" alt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内容占位符 3" descr="2019-11-19 21-37-48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5435" y="1584325"/>
            <a:ext cx="843915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42010"/>
            <a:ext cx="10515600" cy="1006475"/>
          </a:xfrm>
        </p:spPr>
        <p:txBody>
          <a:bodyPr>
            <a:normAutofit fontScale="90000"/>
          </a:bodyPr>
          <a:p>
            <a:r>
              <a:rPr lang="zh-CN" alt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网络架构介绍</a:t>
            </a:r>
            <a:br>
              <a:rPr lang="zh-CN" alt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br>
              <a:rPr lang="zh-CN" alt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LSTM Block for Communities</a:t>
            </a:r>
            <a:endParaRPr lang="en-US" alt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内容占位符 3" descr="1111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0145" y="2278380"/>
            <a:ext cx="7019925" cy="1633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587875"/>
            <a:ext cx="87610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ROI(region of interest) 感兴趣的区域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定义：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一种是使用矩形表示区域Rect,指定矩形的左上角坐标和矩形的长宽。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指定感兴趣行或列的范围(Range)，Range是指从起始索引到终止索引的一连续序列。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355" y="578675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输入：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fMRI ROI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时序数据。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45195" y="2041525"/>
            <a:ext cx="2926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两个状态向量 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 descr="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075" y="2409825"/>
            <a:ext cx="990600" cy="323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19490" y="29114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cell state</a:t>
            </a:r>
            <a:endParaRPr lang="zh-CN" altLang="en-US"/>
          </a:p>
        </p:txBody>
      </p:sp>
      <p:pic>
        <p:nvPicPr>
          <p:cNvPr id="9" name="图片 8" descr="6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705" y="2965450"/>
            <a:ext cx="885825" cy="314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5195" y="2409825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hidden state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2115"/>
            <a:ext cx="10515600" cy="1006475"/>
          </a:xfrm>
        </p:spPr>
        <p:txBody>
          <a:bodyPr/>
          <a:p>
            <a:r>
              <a:rPr lang="en-US" altLang="zh-CN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Discriminative Path</a:t>
            </a:r>
            <a:endParaRPr lang="en-US" altLang="zh-CN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904240" y="1418590"/>
            <a:ext cx="10515600" cy="121094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主要做目标分类，这种方案首次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通过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LSTM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层处理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输入的时序数据，学习表示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ROI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数据的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functional communities。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74725" y="3352800"/>
            <a:ext cx="10515600" cy="54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Generative Path </a:t>
            </a:r>
            <a:endParaRPr lang="en-US" altLang="zh-CN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内容占位符 2"/>
          <p:cNvSpPr/>
          <p:nvPr/>
        </p:nvSpPr>
        <p:spPr>
          <a:xfrm>
            <a:off x="838200" y="3902710"/>
            <a:ext cx="10515600" cy="121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7" name="内容占位符 2"/>
          <p:cNvSpPr/>
          <p:nvPr/>
        </p:nvSpPr>
        <p:spPr>
          <a:xfrm>
            <a:off x="974725" y="3902710"/>
            <a:ext cx="10515600" cy="121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生成部分网络主要去产生输入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长度的时序数据，下个时间点     的数据，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 descr="2019-11-19 21-58-15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6060" y="3966845"/>
            <a:ext cx="581025" cy="247650"/>
          </a:xfrm>
          <a:prstGeom prst="rect">
            <a:avLst/>
          </a:prstGeom>
        </p:spPr>
      </p:pic>
      <p:pic>
        <p:nvPicPr>
          <p:cNvPr id="9" name="图片 8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" y="4327525"/>
            <a:ext cx="1962150" cy="361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4725" y="2293620"/>
            <a:ext cx="9558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LSTM cell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的hidden state在每个时间点传递到到另一个LSTM层，然后是具有单个节点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共享密集层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、平均池化层和sigmoid的激活给出ASD分类的结果。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6165" y="4928870"/>
            <a:ext cx="9467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输入首先由相同的LSTM层进行处理，LSTM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cell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的最终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cell state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cT将传递到具有R个节点的稠密层，以生成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下一个时间点的值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预测的ROI值。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347345"/>
            <a:ext cx="10515600" cy="1006475"/>
          </a:xfrm>
        </p:spPr>
        <p:txBody>
          <a:bodyPr/>
          <a:p>
            <a:r>
              <a:rPr lang="en-US" altLang="zh-CN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Model Training</a:t>
            </a:r>
            <a:endParaRPr lang="en-US" altLang="zh-CN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707390" y="1418590"/>
            <a:ext cx="10515600" cy="62674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discriminative 和 generative paths结合在一起在训练过程中。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99160" y="2759075"/>
            <a:ext cx="10515600" cy="22872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LG</a:t>
            </a:r>
            <a:r>
              <a:rPr lang="zh-CN" altLang="en-US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 generative model的</a:t>
            </a:r>
            <a:r>
              <a:rPr lang="en-US" altLang="zh-CN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loss</a:t>
            </a:r>
            <a:r>
              <a:rPr lang="zh-CN" altLang="en-US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（均方误差）</a:t>
            </a:r>
            <a:endParaRPr lang="zh-CN" altLang="en-US" sz="20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LD</a:t>
            </a:r>
            <a:r>
              <a:rPr lang="zh-CN" altLang="en-US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 discriminative model的</a:t>
            </a:r>
            <a:r>
              <a:rPr lang="en-US" altLang="zh-CN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loss</a:t>
            </a:r>
            <a:r>
              <a:rPr lang="zh-CN" altLang="en-US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（交叉熵）</a:t>
            </a:r>
            <a:endParaRPr lang="en-US" altLang="zh-CN" sz="20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 {0,1}</a:t>
            </a:r>
            <a:r>
              <a:rPr lang="zh-CN" altLang="en-US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表示</a:t>
            </a:r>
            <a:r>
              <a:rPr lang="en-US" altLang="zh-CN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ASD</a:t>
            </a:r>
            <a:r>
              <a:rPr lang="zh-CN" altLang="en-US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患者，</a:t>
            </a:r>
            <a:r>
              <a:rPr lang="en-US" altLang="zh-CN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</a:t>
            </a:r>
            <a:r>
              <a:rPr lang="zh-CN" altLang="en-US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表示健康。</a:t>
            </a:r>
            <a:endParaRPr lang="zh-CN" altLang="en-US" sz="20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λ表示平衡两者</a:t>
            </a:r>
            <a:r>
              <a:rPr lang="en-US" altLang="zh-CN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loss</a:t>
            </a:r>
            <a:r>
              <a:rPr lang="zh-CN" altLang="en-US" sz="20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的超参。</a:t>
            </a:r>
            <a:endParaRPr lang="en-US" altLang="zh-CN" sz="20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0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内容占位符 2"/>
          <p:cNvSpPr/>
          <p:nvPr/>
        </p:nvSpPr>
        <p:spPr>
          <a:xfrm>
            <a:off x="838200" y="3902710"/>
            <a:ext cx="10515600" cy="121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7" name="内容占位符 2"/>
          <p:cNvSpPr/>
          <p:nvPr/>
        </p:nvSpPr>
        <p:spPr>
          <a:xfrm>
            <a:off x="838200" y="4690110"/>
            <a:ext cx="10515600" cy="121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对于正则化,我们在discriminative network的共享密集层和平均池化层，在generative network的 dense layer之前，包含dropout层。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525" y="2334260"/>
            <a:ext cx="3467100" cy="295275"/>
          </a:xfrm>
          <a:prstGeom prst="rect">
            <a:avLst/>
          </a:prstGeom>
        </p:spPr>
      </p:pic>
      <p:sp>
        <p:nvSpPr>
          <p:cNvPr id="10" name="内容占位符 2"/>
          <p:cNvSpPr/>
          <p:nvPr/>
        </p:nvSpPr>
        <p:spPr>
          <a:xfrm>
            <a:off x="838200" y="1876425"/>
            <a:ext cx="10515600" cy="121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oss function</a:t>
            </a:r>
            <a:endParaRPr lang="zh-CN" altLang="en-US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Extraction of Functional Communities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364470" cy="4351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、将第一个LSTM块的每个节点解释为代表一个功能社区，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社区活动通过状态向量ht和ct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被总结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、因为很难分析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LSTM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所有的层中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ROI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和社区之间的相互作用，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在这里基于社区对每个单独ROI的影响来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定义社区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、社区的定义是密集连接的节点，即社区的每个成员都受到该社区的强烈影响，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但社区也深受其成员的影响。使用权值Wd∈R</a:t>
            </a:r>
            <a:r>
              <a: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R×K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表示个人 ROIs 及其功能社区之间的成员。Wd的第r行表示各社区对第r个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ROI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的影响，Wd的第k列表示各ROI对第k个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community 的影响。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、为了提供接近的成员分配情况，在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Wd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的第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列执行k-means做了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k=2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的两簇划分，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对Wd第k列中的成员权值进行聚类。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 descr="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1017905"/>
            <a:ext cx="3053080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实验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9640" y="2047240"/>
            <a:ext cx="10515600" cy="324231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数据：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ABIDE I   </a:t>
            </a:r>
            <a:endParaRPr lang="en-US" alt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four largest sample sizes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New York University (NY), University of Michigan (UM),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University of Utah School of Medicine (US),  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University of California, Los Angeles (UC).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Adam optimizer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10-fold cross-validation (CV)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batchsize32</a:t>
            </a:r>
            <a:endParaRPr lang="en-US" alt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>
                <a:latin typeface="黑体" panose="02010609060101010101" charset="-122"/>
                <a:ea typeface="黑体" panose="02010609060101010101" charset="-122"/>
              </a:rPr>
              <a:t>实验结果</a:t>
            </a:r>
            <a:endParaRPr lang="zh-CN" altLang="en-US" b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内容占位符 4" descr="表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4310" y="589280"/>
            <a:ext cx="8924925" cy="2809875"/>
          </a:xfrm>
          <a:prstGeom prst="rect">
            <a:avLst/>
          </a:prstGeom>
        </p:spPr>
      </p:pic>
      <p:pic>
        <p:nvPicPr>
          <p:cNvPr id="6" name="图片 5" descr="表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20" y="3686175"/>
            <a:ext cx="8982075" cy="2571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940" y="2127250"/>
            <a:ext cx="2540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computing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the accuracy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 (ACC), 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true positive rate (TPR), 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true negative rate (TNR), 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area under the receiver operating characteristic curve (AUC).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>
                <a:latin typeface="黑体" panose="02010609060101010101" charset="-122"/>
                <a:ea typeface="黑体" panose="02010609060101010101" charset="-122"/>
              </a:rPr>
              <a:t>实验结果</a:t>
            </a:r>
            <a:endParaRPr lang="zh-CN" altLang="en-US" b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5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2895" y="1301750"/>
            <a:ext cx="8943975" cy="30384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33120" y="4520565"/>
            <a:ext cx="1042416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ASD最具影响力的3个社区中规模最大的数据集(NY)从最佳CV </a:t>
            </a:r>
            <a:r>
              <a:rPr lang="en-US" altLang="zh-CN" sz="20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fold</a:t>
            </a:r>
            <a:r>
              <a:rPr lang="zh-CN" sz="20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中提取，并在Neurosynth中进行分析。提取的社区(图3，黄色)包括颞叶和腹内侧前额叶皮层，它们与社交和语言过程有关。第二个社区(图3，绿色)包括与记忆相关的腹内侧前额叶皮层、海马部位和杏仁核扁桃形结构。第三个包含腹内侧前额叶皮层和腹侧纹状体的社区(图3，粉红色)参与奖赏处理和决策。所有这些大脑区域功能障碍和在ASD中处理</a:t>
            </a:r>
            <a:r>
              <a:rPr lang="zh-CN"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过程</a:t>
            </a:r>
            <a:r>
              <a:rPr lang="zh-CN" sz="20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之前已经被证明。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80" y="1070610"/>
            <a:ext cx="9420860" cy="2576195"/>
          </a:xfrm>
        </p:spPr>
        <p:txBody>
          <a:bodyPr>
            <a:normAutofit/>
          </a:bodyPr>
          <a:p>
            <a:br>
              <a:rPr lang="zh-CN" altLang="en-US"/>
            </a:b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5225" y="1070610"/>
            <a:ext cx="917575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fMRI是它是一种神经影像技术。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现代的神经影像学技术有这样几种：脑电图(EEG), 单光子发射体层成像(SPECT), 正电子发射型计算机断层显像(PET), </a:t>
            </a: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功能性磁共振成像(fMRI)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,侵入性光学成像(invasive optical imaging),颅内电极记录(intracranial recording) , 脑皮层电图(ECoG)，其中最为广泛应用的是fMRI和PET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fMRI：可以探测到大脑结构和他的动态变化 ，大脑的动态变化是怎么看到的呢？目前我们大约每一秒或两秒（一般为2秒）就可以得到一张全脑图象，每一张全脑图象又包含100到200000层切片，所以我们就可以看到整个神经网络的动态变化。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8090" y="622935"/>
            <a:ext cx="14097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fMRI介绍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1355" y="4607560"/>
            <a:ext cx="70370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时间分辨率(temporal resolution)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：时间分辨率由扫描一张图片所需的时间决定，事实上扫描一张图片的时间是由一个扫描时的参数TR决定的。他决定了我们区分观察不同时间点上大脑变化的能力。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空间分辨率(spacial resolution)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：空间分辨率决定了我们区分不同区域微小变化的能力（图片是否清晰）。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864995" y="4729480"/>
            <a:ext cx="836930" cy="24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864995" y="5683250"/>
            <a:ext cx="836930" cy="24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80" y="1070610"/>
            <a:ext cx="9420860" cy="2576195"/>
          </a:xfrm>
        </p:spPr>
        <p:txBody>
          <a:bodyPr>
            <a:normAutofit/>
          </a:bodyPr>
          <a:p>
            <a:br>
              <a:rPr lang="zh-CN" altLang="en-US"/>
            </a:b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4750" y="1070610"/>
            <a:ext cx="1011301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大脑是一个三维的立体结构。我们都是一层一层的扫描它。这样扫描的话就会对应一个扫描方向（那一层所在平面的方向）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这里有三种常用的方向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冠状面(Coronal) 矢状面(Sagittal) 水平面(Axial)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4880" y="481965"/>
            <a:ext cx="14592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大脑的扫描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2847340"/>
            <a:ext cx="5276850" cy="32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460" y="1681480"/>
            <a:ext cx="2542540" cy="2219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17460" y="4561205"/>
            <a:ext cx="3194685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可以从上到下一层一层的扫描，也可以不按顺序跳着扫描。通常来说MRI都是按照水平面扫描的。把这些扫描得到的切片拼在一起的话，就又重新组成了一个三维的大脑了。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80" y="1070610"/>
            <a:ext cx="9420860" cy="2576195"/>
          </a:xfrm>
        </p:spPr>
        <p:txBody>
          <a:bodyPr>
            <a:normAutofit/>
          </a:bodyPr>
          <a:p>
            <a:br>
              <a:rPr lang="zh-CN" altLang="en-US"/>
            </a:b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4880" y="481965"/>
            <a:ext cx="14592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大脑的扫描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7575" y="305435"/>
            <a:ext cx="5276850" cy="3543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40460" y="4030345"/>
            <a:ext cx="99110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FOV(Field of View)是指扫描的那一块空间区域。例如在图中这块空间就是 192mm x 192mm，一般来说FOV我们是只讲某一层面图像的视野，比如192mm *192mm，没有第三维。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切片厚度(Slice thickness)指一层切片的厚度。同时一层图像在扫描时又会被分成很多体素(voxel)，图示中一层图像被分成了64x64个体素，所以它的分割尺寸(Matrix Size)是64x64。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其中每个体素的尺寸是3mm x 3mm x 3mm。这也是我们图像的最小单位了。当然也可以设计使用其他的尺寸。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80" y="1070610"/>
            <a:ext cx="9420860" cy="2576195"/>
          </a:xfrm>
        </p:spPr>
        <p:txBody>
          <a:bodyPr>
            <a:normAutofit/>
          </a:bodyPr>
          <a:p>
            <a:br>
              <a:rPr lang="zh-CN" altLang="en-US"/>
            </a:b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77610" y="785495"/>
            <a:ext cx="404304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fmri是在一段时间内多次测量测量大脑某块区域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每一个这些大脑区域大约包含100，000不同的voxels（体素）。体素是三维空间内的小立方体块块儿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465455"/>
            <a:ext cx="4488180" cy="2398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20" y="3303905"/>
            <a:ext cx="6121400" cy="2839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58240" y="3147695"/>
            <a:ext cx="42233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相当于把大脑放在一个有边界的盒子里，把盒子切成100,000相同体积的小块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这些小块是fmri分析的基石，他们被称为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体素(voxel)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或者(volume elements)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每个体素都有一个数字（在这里代表强度）和空间位置与之对应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在实验中，大约每2秒就要获得一个图像，可能一共需要获得几百个大脑图像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80" y="1070610"/>
            <a:ext cx="9420860" cy="2576195"/>
          </a:xfrm>
        </p:spPr>
        <p:txBody>
          <a:bodyPr>
            <a:normAutofit/>
          </a:bodyPr>
          <a:p>
            <a:br>
              <a:rPr lang="zh-CN" altLang="en-US"/>
            </a:b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3935" y="675005"/>
            <a:ext cx="1018413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脑成像主要分为两种：</a:t>
            </a: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结构性脑成像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</a:t>
            </a: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功能性脑成像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。并且存在一些不同的类别来执行每种类别的成像。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关于结构性脑成像：它涉及脑结构的研究，也涉及疾病和损伤的诊断。例如，如果你在一次事故中然后得了中风或类似的疾病，你可能会去做一个结构成像看看其影响。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执行方式包括:计算机轴向断层扫描(CAT)，磁共振成像(MRI)，正电子发射断层扫描(PET)。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3445510"/>
            <a:ext cx="5419725" cy="224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28975" y="594804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MRI成像举例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15810" y="3662045"/>
            <a:ext cx="364871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结构图像有着极其高的空间分辨率。我们可以通过它区分不同的组织。在这个图里面你可以分辨灰质和白质，也可以找出解剖上的边界等等各种结构上的微小细节。然而结构图像的时间分辨率却极其的低，事实上它就是一个静态的图像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80" y="1070610"/>
            <a:ext cx="9420860" cy="2576195"/>
          </a:xfrm>
        </p:spPr>
        <p:txBody>
          <a:bodyPr>
            <a:normAutofit/>
          </a:bodyPr>
          <a:p>
            <a:br>
              <a:rPr lang="zh-CN" altLang="en-US"/>
            </a:b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4905" y="785495"/>
            <a:ext cx="91757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关于功能性脑成像：它可用于研究认知和情感过程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执行方式包括：PET ,fMRI ,EEG ,MEG(其中fMRI是该课程重点)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2238375"/>
            <a:ext cx="3009900" cy="2657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6155" y="545338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fMRI成像举例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95185" y="2604770"/>
            <a:ext cx="385064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功能图像的时间分辨率相对很高。通过它我们可以研究不同时间段里大脑发生了什么变化，例如在这里有两个情况下扫描得到的“大脑功能图像序列”，情况A是用指头敲击，情况B是静息状态。这样我们就可以分析两种状态相比之下大脑的信号有什么区别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但其空间分辨率较低，相对结构图像来说很模糊。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25" y="2519680"/>
            <a:ext cx="30480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80" y="1070610"/>
            <a:ext cx="9420860" cy="2576195"/>
          </a:xfrm>
        </p:spPr>
        <p:txBody>
          <a:bodyPr>
            <a:normAutofit/>
          </a:bodyPr>
          <a:p>
            <a:br>
              <a:rPr lang="zh-CN" altLang="en-US"/>
            </a:b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4905" y="785495"/>
            <a:ext cx="9175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从FMRI数据到时间序列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387475"/>
            <a:ext cx="6438900" cy="1943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47970" y="693420"/>
            <a:ext cx="5462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实际应用中，我们更多的是利用大脑图像时间序列做研究分析，因为无法直接使用fmri数据做相关研究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466590" y="947420"/>
            <a:ext cx="655320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3467100"/>
            <a:ext cx="4447540" cy="31508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30340" y="3467100"/>
            <a:ext cx="48793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1、mask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所有的分析之中，第一步都是把四维fmri数据转换为二维矩阵，这个过程称为MASK。通俗的理解就是提取我们能利用的特征。通过mask得到的二维矩阵包含一维的时间和一维的特征，也就是将fmri数据中每一个时间片上的特征提取出来，再组在一起就是一个二维矩阵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、Timeseries分析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80" y="1070610"/>
            <a:ext cx="9420860" cy="2576195"/>
          </a:xfrm>
        </p:spPr>
        <p:txBody>
          <a:bodyPr>
            <a:normAutofit/>
          </a:bodyPr>
          <a:p>
            <a:br>
              <a:rPr lang="zh-CN" altLang="en-US"/>
            </a:b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990" y="693420"/>
            <a:ext cx="9175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从FMRI数据到时间序列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5340" y="693420"/>
            <a:ext cx="75514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在nilearn库中，提供了两个函数计算mask：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(1) nilearn.masking.compute_background_mask (2)nilearn.masking.compute_epi_mask for EPI images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2916555"/>
            <a:ext cx="3865245" cy="2744470"/>
          </a:xfrm>
          <a:prstGeom prst="rect">
            <a:avLst/>
          </a:prstGeom>
        </p:spPr>
      </p:pic>
      <p:pic>
        <p:nvPicPr>
          <p:cNvPr id="7" name="图片 6" descr="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40" y="2275205"/>
            <a:ext cx="7992110" cy="3786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4212</Words>
  <Application>WPS 演示</Application>
  <PresentationFormat>宽屏</PresentationFormat>
  <Paragraphs>199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黑体</vt:lpstr>
      <vt:lpstr>Arial Black</vt:lpstr>
      <vt:lpstr>微软雅黑</vt:lpstr>
      <vt:lpstr>Arial Unicode MS</vt:lpstr>
      <vt:lpstr>Calibri</vt:lpstr>
      <vt:lpstr>Times New Roman</vt:lpstr>
      <vt:lpstr>Office 主题​​</vt:lpstr>
      <vt:lpstr> FMRI数据介绍及应用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Jointly Discriminative and Generative Recurrent Neural Networks for Learning from fMRI</vt:lpstr>
      <vt:lpstr>模型架构LSTM-DG</vt:lpstr>
      <vt:lpstr>网络架构介绍  LSTM Block for Communities</vt:lpstr>
      <vt:lpstr>Discriminative Path</vt:lpstr>
      <vt:lpstr>Model Training</vt:lpstr>
      <vt:lpstr>Extraction of Functional Communities</vt:lpstr>
      <vt:lpstr>实验</vt:lpstr>
      <vt:lpstr>实验结果</vt:lpstr>
      <vt:lpstr>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yukki</dc:creator>
  <cp:lastModifiedBy>yukki</cp:lastModifiedBy>
  <cp:revision>20</cp:revision>
  <dcterms:created xsi:type="dcterms:W3CDTF">2019-11-20T00:52:54Z</dcterms:created>
  <dcterms:modified xsi:type="dcterms:W3CDTF">2019-11-20T00:52:54Z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