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59" r:id="rId4"/>
    <p:sldId id="260" r:id="rId5"/>
    <p:sldId id="261" r:id="rId6"/>
    <p:sldId id="263" r:id="rId7"/>
    <p:sldId id="262" r:id="rId8"/>
    <p:sldId id="265" r:id="rId9"/>
    <p:sldId id="266" r:id="rId10"/>
    <p:sldId id="264" r:id="rId11"/>
    <p:sldId id="267" r:id="rId12"/>
    <p:sldId id="268" r:id="rId13"/>
    <p:sldId id="270" r:id="rId14"/>
    <p:sldId id="271" r:id="rId15"/>
    <p:sldId id="272"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476" autoAdjust="0"/>
  </p:normalViewPr>
  <p:slideViewPr>
    <p:cSldViewPr snapToGrid="0">
      <p:cViewPr varScale="1">
        <p:scale>
          <a:sx n="66" d="100"/>
          <a:sy n="66"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88A05-4571-4704-A357-175DC8D77E68}" type="datetimeFigureOut">
              <a:rPr lang="zh-CN" altLang="en-US" smtClean="0"/>
              <a:t>2020/5/28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D86421-DDEE-45BA-A83D-9FF57B922513}" type="slidenum">
              <a:rPr lang="zh-CN" altLang="en-US" smtClean="0"/>
              <a:t>‹#›</a:t>
            </a:fld>
            <a:endParaRPr lang="zh-CN" altLang="en-US"/>
          </a:p>
        </p:txBody>
      </p:sp>
    </p:spTree>
    <p:extLst>
      <p:ext uri="{BB962C8B-B14F-4D97-AF65-F5344CB8AC3E}">
        <p14:creationId xmlns:p14="http://schemas.microsoft.com/office/powerpoint/2010/main" val="1749342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D86421-DDEE-45BA-A83D-9FF57B922513}" type="slidenum">
              <a:rPr lang="zh-CN" altLang="en-US" smtClean="0"/>
              <a:t>2</a:t>
            </a:fld>
            <a:endParaRPr lang="zh-CN" altLang="en-US"/>
          </a:p>
        </p:txBody>
      </p:sp>
    </p:spTree>
    <p:extLst>
      <p:ext uri="{BB962C8B-B14F-4D97-AF65-F5344CB8AC3E}">
        <p14:creationId xmlns:p14="http://schemas.microsoft.com/office/powerpoint/2010/main" val="2632836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D86421-DDEE-45BA-A83D-9FF57B922513}" type="slidenum">
              <a:rPr lang="zh-CN" altLang="en-US" smtClean="0"/>
              <a:t>5</a:t>
            </a:fld>
            <a:endParaRPr lang="zh-CN" altLang="en-US"/>
          </a:p>
        </p:txBody>
      </p:sp>
    </p:spTree>
    <p:extLst>
      <p:ext uri="{BB962C8B-B14F-4D97-AF65-F5344CB8AC3E}">
        <p14:creationId xmlns:p14="http://schemas.microsoft.com/office/powerpoint/2010/main" val="1229278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季节性波动的幅度或趋势周期成分变化不随时间变化，则使用加性模型</a:t>
            </a:r>
            <a:endParaRPr lang="en-US" altLang="zh-CN" dirty="0" smtClean="0"/>
          </a:p>
          <a:p>
            <a:r>
              <a:rPr lang="zh-CN" altLang="en-US" dirty="0" smtClean="0"/>
              <a:t>趋势周期成分随时间增加，使用乘法模型</a:t>
            </a:r>
            <a:endParaRPr lang="zh-CN" altLang="en-US" dirty="0"/>
          </a:p>
        </p:txBody>
      </p:sp>
      <p:sp>
        <p:nvSpPr>
          <p:cNvPr id="4" name="灯片编号占位符 3"/>
          <p:cNvSpPr>
            <a:spLocks noGrp="1"/>
          </p:cNvSpPr>
          <p:nvPr>
            <p:ph type="sldNum" sz="quarter" idx="10"/>
          </p:nvPr>
        </p:nvSpPr>
        <p:spPr/>
        <p:txBody>
          <a:bodyPr/>
          <a:lstStyle/>
          <a:p>
            <a:fld id="{FCD86421-DDEE-45BA-A83D-9FF57B922513}" type="slidenum">
              <a:rPr lang="zh-CN" altLang="en-US" smtClean="0"/>
              <a:t>7</a:t>
            </a:fld>
            <a:endParaRPr lang="zh-CN" altLang="en-US"/>
          </a:p>
        </p:txBody>
      </p:sp>
    </p:spTree>
    <p:extLst>
      <p:ext uri="{BB962C8B-B14F-4D97-AF65-F5344CB8AC3E}">
        <p14:creationId xmlns:p14="http://schemas.microsoft.com/office/powerpoint/2010/main" val="4045515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与残差序列相比，通过非线性模型已经非常准确地捕获了剩余分量。因此，分解比混合技术表现得更好。从表三可以看出，</a:t>
            </a:r>
            <a:r>
              <a:rPr lang="en-US" altLang="zh-CN" sz="1200" kern="1200" dirty="0" smtClean="0">
                <a:solidFill>
                  <a:schemeClr val="tx1"/>
                </a:solidFill>
                <a:effectLst/>
                <a:latin typeface="+mn-lt"/>
                <a:ea typeface="+mn-ea"/>
                <a:cs typeface="+mn-cs"/>
              </a:rPr>
              <a:t>STL</a:t>
            </a:r>
            <a:r>
              <a:rPr lang="zh-CN" altLang="zh-CN" sz="1200" kern="1200" dirty="0" smtClean="0">
                <a:solidFill>
                  <a:schemeClr val="tx1"/>
                </a:solidFill>
                <a:effectLst/>
                <a:latin typeface="+mn-lt"/>
                <a:ea typeface="+mn-ea"/>
                <a:cs typeface="+mn-cs"/>
              </a:rPr>
              <a:t>分解已经输出了所有的混合模型。</a:t>
            </a:r>
          </a:p>
          <a:p>
            <a:endParaRPr lang="zh-CN" altLang="en-US" dirty="0"/>
          </a:p>
        </p:txBody>
      </p:sp>
      <p:sp>
        <p:nvSpPr>
          <p:cNvPr id="4" name="灯片编号占位符 3"/>
          <p:cNvSpPr>
            <a:spLocks noGrp="1"/>
          </p:cNvSpPr>
          <p:nvPr>
            <p:ph type="sldNum" sz="quarter" idx="10"/>
          </p:nvPr>
        </p:nvSpPr>
        <p:spPr/>
        <p:txBody>
          <a:bodyPr/>
          <a:lstStyle/>
          <a:p>
            <a:fld id="{FCD86421-DDEE-45BA-A83D-9FF57B922513}" type="slidenum">
              <a:rPr lang="zh-CN" altLang="en-US" smtClean="0"/>
              <a:t>13</a:t>
            </a:fld>
            <a:endParaRPr lang="zh-CN" altLang="en-US"/>
          </a:p>
        </p:txBody>
      </p:sp>
    </p:spTree>
    <p:extLst>
      <p:ext uri="{BB962C8B-B14F-4D97-AF65-F5344CB8AC3E}">
        <p14:creationId xmlns:p14="http://schemas.microsoft.com/office/powerpoint/2010/main" val="3070463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7C36283A-41B7-4D03-A1E1-2E39912CD150}" type="datetimeFigureOut">
              <a:rPr lang="zh-CN" altLang="en-US" smtClean="0"/>
              <a:t>2020/5/28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9CE548-62EB-4E8A-BF9B-B70B2795EC68}" type="slidenum">
              <a:rPr lang="zh-CN" altLang="en-US" smtClean="0"/>
              <a:t>‹#›</a:t>
            </a:fld>
            <a:endParaRPr lang="zh-CN" altLang="en-US"/>
          </a:p>
        </p:txBody>
      </p:sp>
    </p:spTree>
    <p:extLst>
      <p:ext uri="{BB962C8B-B14F-4D97-AF65-F5344CB8AC3E}">
        <p14:creationId xmlns:p14="http://schemas.microsoft.com/office/powerpoint/2010/main" val="3386278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C36283A-41B7-4D03-A1E1-2E39912CD150}" type="datetimeFigureOut">
              <a:rPr lang="zh-CN" altLang="en-US" smtClean="0"/>
              <a:t>2020/5/28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9CE548-62EB-4E8A-BF9B-B70B2795EC68}" type="slidenum">
              <a:rPr lang="zh-CN" altLang="en-US" smtClean="0"/>
              <a:t>‹#›</a:t>
            </a:fld>
            <a:endParaRPr lang="zh-CN" altLang="en-US"/>
          </a:p>
        </p:txBody>
      </p:sp>
    </p:spTree>
    <p:extLst>
      <p:ext uri="{BB962C8B-B14F-4D97-AF65-F5344CB8AC3E}">
        <p14:creationId xmlns:p14="http://schemas.microsoft.com/office/powerpoint/2010/main" val="1713092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C36283A-41B7-4D03-A1E1-2E39912CD150}" type="datetimeFigureOut">
              <a:rPr lang="zh-CN" altLang="en-US" smtClean="0"/>
              <a:t>2020/5/28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9CE548-62EB-4E8A-BF9B-B70B2795EC68}" type="slidenum">
              <a:rPr lang="zh-CN" altLang="en-US" smtClean="0"/>
              <a:t>‹#›</a:t>
            </a:fld>
            <a:endParaRPr lang="zh-CN" altLang="en-US"/>
          </a:p>
        </p:txBody>
      </p:sp>
    </p:spTree>
    <p:extLst>
      <p:ext uri="{BB962C8B-B14F-4D97-AF65-F5344CB8AC3E}">
        <p14:creationId xmlns:p14="http://schemas.microsoft.com/office/powerpoint/2010/main" val="3630496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C36283A-41B7-4D03-A1E1-2E39912CD150}" type="datetimeFigureOut">
              <a:rPr lang="zh-CN" altLang="en-US" smtClean="0"/>
              <a:t>2020/5/28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9CE548-62EB-4E8A-BF9B-B70B2795EC68}" type="slidenum">
              <a:rPr lang="zh-CN" altLang="en-US" smtClean="0"/>
              <a:t>‹#›</a:t>
            </a:fld>
            <a:endParaRPr lang="zh-CN" altLang="en-US"/>
          </a:p>
        </p:txBody>
      </p:sp>
    </p:spTree>
    <p:extLst>
      <p:ext uri="{BB962C8B-B14F-4D97-AF65-F5344CB8AC3E}">
        <p14:creationId xmlns:p14="http://schemas.microsoft.com/office/powerpoint/2010/main" val="602029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7C36283A-41B7-4D03-A1E1-2E39912CD150}" type="datetimeFigureOut">
              <a:rPr lang="zh-CN" altLang="en-US" smtClean="0"/>
              <a:t>2020/5/28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9CE548-62EB-4E8A-BF9B-B70B2795EC68}" type="slidenum">
              <a:rPr lang="zh-CN" altLang="en-US" smtClean="0"/>
              <a:t>‹#›</a:t>
            </a:fld>
            <a:endParaRPr lang="zh-CN" altLang="en-US"/>
          </a:p>
        </p:txBody>
      </p:sp>
    </p:spTree>
    <p:extLst>
      <p:ext uri="{BB962C8B-B14F-4D97-AF65-F5344CB8AC3E}">
        <p14:creationId xmlns:p14="http://schemas.microsoft.com/office/powerpoint/2010/main" val="3140864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C36283A-41B7-4D03-A1E1-2E39912CD150}" type="datetimeFigureOut">
              <a:rPr lang="zh-CN" altLang="en-US" smtClean="0"/>
              <a:t>2020/5/28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9CE548-62EB-4E8A-BF9B-B70B2795EC68}" type="slidenum">
              <a:rPr lang="zh-CN" altLang="en-US" smtClean="0"/>
              <a:t>‹#›</a:t>
            </a:fld>
            <a:endParaRPr lang="zh-CN" altLang="en-US"/>
          </a:p>
        </p:txBody>
      </p:sp>
    </p:spTree>
    <p:extLst>
      <p:ext uri="{BB962C8B-B14F-4D97-AF65-F5344CB8AC3E}">
        <p14:creationId xmlns:p14="http://schemas.microsoft.com/office/powerpoint/2010/main" val="1229807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C36283A-41B7-4D03-A1E1-2E39912CD150}" type="datetimeFigureOut">
              <a:rPr lang="zh-CN" altLang="en-US" smtClean="0"/>
              <a:t>2020/5/28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C9CE548-62EB-4E8A-BF9B-B70B2795EC68}" type="slidenum">
              <a:rPr lang="zh-CN" altLang="en-US" smtClean="0"/>
              <a:t>‹#›</a:t>
            </a:fld>
            <a:endParaRPr lang="zh-CN" altLang="en-US"/>
          </a:p>
        </p:txBody>
      </p:sp>
    </p:spTree>
    <p:extLst>
      <p:ext uri="{BB962C8B-B14F-4D97-AF65-F5344CB8AC3E}">
        <p14:creationId xmlns:p14="http://schemas.microsoft.com/office/powerpoint/2010/main" val="2977761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C36283A-41B7-4D03-A1E1-2E39912CD150}" type="datetimeFigureOut">
              <a:rPr lang="zh-CN" altLang="en-US" smtClean="0"/>
              <a:t>2020/5/28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C9CE548-62EB-4E8A-BF9B-B70B2795EC68}" type="slidenum">
              <a:rPr lang="zh-CN" altLang="en-US" smtClean="0"/>
              <a:t>‹#›</a:t>
            </a:fld>
            <a:endParaRPr lang="zh-CN" altLang="en-US"/>
          </a:p>
        </p:txBody>
      </p:sp>
    </p:spTree>
    <p:extLst>
      <p:ext uri="{BB962C8B-B14F-4D97-AF65-F5344CB8AC3E}">
        <p14:creationId xmlns:p14="http://schemas.microsoft.com/office/powerpoint/2010/main" val="2259491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C36283A-41B7-4D03-A1E1-2E39912CD150}" type="datetimeFigureOut">
              <a:rPr lang="zh-CN" altLang="en-US" smtClean="0"/>
              <a:t>2020/5/28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C9CE548-62EB-4E8A-BF9B-B70B2795EC68}" type="slidenum">
              <a:rPr lang="zh-CN" altLang="en-US" smtClean="0"/>
              <a:t>‹#›</a:t>
            </a:fld>
            <a:endParaRPr lang="zh-CN" altLang="en-US"/>
          </a:p>
        </p:txBody>
      </p:sp>
    </p:spTree>
    <p:extLst>
      <p:ext uri="{BB962C8B-B14F-4D97-AF65-F5344CB8AC3E}">
        <p14:creationId xmlns:p14="http://schemas.microsoft.com/office/powerpoint/2010/main" val="1794081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C36283A-41B7-4D03-A1E1-2E39912CD150}" type="datetimeFigureOut">
              <a:rPr lang="zh-CN" altLang="en-US" smtClean="0"/>
              <a:t>2020/5/28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9CE548-62EB-4E8A-BF9B-B70B2795EC68}" type="slidenum">
              <a:rPr lang="zh-CN" altLang="en-US" smtClean="0"/>
              <a:t>‹#›</a:t>
            </a:fld>
            <a:endParaRPr lang="zh-CN" altLang="en-US"/>
          </a:p>
        </p:txBody>
      </p:sp>
    </p:spTree>
    <p:extLst>
      <p:ext uri="{BB962C8B-B14F-4D97-AF65-F5344CB8AC3E}">
        <p14:creationId xmlns:p14="http://schemas.microsoft.com/office/powerpoint/2010/main" val="1647638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C36283A-41B7-4D03-A1E1-2E39912CD150}" type="datetimeFigureOut">
              <a:rPr lang="zh-CN" altLang="en-US" smtClean="0"/>
              <a:t>2020/5/28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9CE548-62EB-4E8A-BF9B-B70B2795EC68}" type="slidenum">
              <a:rPr lang="zh-CN" altLang="en-US" smtClean="0"/>
              <a:t>‹#›</a:t>
            </a:fld>
            <a:endParaRPr lang="zh-CN" altLang="en-US"/>
          </a:p>
        </p:txBody>
      </p:sp>
    </p:spTree>
    <p:extLst>
      <p:ext uri="{BB962C8B-B14F-4D97-AF65-F5344CB8AC3E}">
        <p14:creationId xmlns:p14="http://schemas.microsoft.com/office/powerpoint/2010/main" val="3394728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36283A-41B7-4D03-A1E1-2E39912CD150}" type="datetimeFigureOut">
              <a:rPr lang="zh-CN" altLang="en-US" smtClean="0"/>
              <a:t>2020/5/28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9CE548-62EB-4E8A-BF9B-B70B2795EC68}" type="slidenum">
              <a:rPr lang="zh-CN" altLang="en-US" smtClean="0"/>
              <a:t>‹#›</a:t>
            </a:fld>
            <a:endParaRPr lang="zh-CN" altLang="en-US"/>
          </a:p>
        </p:txBody>
      </p:sp>
    </p:spTree>
    <p:extLst>
      <p:ext uri="{BB962C8B-B14F-4D97-AF65-F5344CB8AC3E}">
        <p14:creationId xmlns:p14="http://schemas.microsoft.com/office/powerpoint/2010/main" val="834899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9.tmp"/></Relationships>
</file>

<file path=ppt/slides/_rels/slide14.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tmp"/><Relationship Id="rId7" Type="http://schemas.openxmlformats.org/officeDocument/2006/relationships/image" Target="../media/image6.tmp"/><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tmp"/><Relationship Id="rId5" Type="http://schemas.openxmlformats.org/officeDocument/2006/relationships/image" Target="../media/image4.tmp"/><Relationship Id="rId4" Type="http://schemas.openxmlformats.org/officeDocument/2006/relationships/image" Target="../media/image3.tmp"/></Relationships>
</file>

<file path=ppt/slides/_rels/slide6.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tmp"/></Relationships>
</file>

<file path=ppt/slides/_rels/slide8.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时间序列混合预测模型</a:t>
            </a:r>
            <a:endParaRPr lang="zh-CN" altLang="en-US" dirty="0"/>
          </a:p>
        </p:txBody>
      </p:sp>
      <p:sp>
        <p:nvSpPr>
          <p:cNvPr id="3" name="副标题 2"/>
          <p:cNvSpPr>
            <a:spLocks noGrp="1"/>
          </p:cNvSpPr>
          <p:nvPr>
            <p:ph type="subTitle" idx="1"/>
          </p:nvPr>
        </p:nvSpPr>
        <p:spPr/>
        <p:txBody>
          <a:bodyPr/>
          <a:lstStyle/>
          <a:p>
            <a:r>
              <a:rPr lang="zh-CN" altLang="en-US" dirty="0" smtClean="0"/>
              <a:t>郑莹倩</a:t>
            </a:r>
            <a:endParaRPr lang="zh-CN" altLang="en-US" dirty="0"/>
          </a:p>
        </p:txBody>
      </p:sp>
    </p:spTree>
    <p:extLst>
      <p:ext uri="{BB962C8B-B14F-4D97-AF65-F5344CB8AC3E}">
        <p14:creationId xmlns:p14="http://schemas.microsoft.com/office/powerpoint/2010/main" val="3518651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Implementation &amp; Results </a:t>
            </a:r>
            <a:endParaRPr lang="zh-CN" altLang="en-US"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0362" y="1494971"/>
            <a:ext cx="4136951" cy="5129486"/>
          </a:xfrm>
        </p:spPr>
      </p:pic>
      <p:pic>
        <p:nvPicPr>
          <p:cNvPr id="5" name="图片 4" descr="屏幕剪辑"/>
          <p:cNvPicPr>
            <a:picLocks noChangeAspect="1"/>
          </p:cNvPicPr>
          <p:nvPr/>
        </p:nvPicPr>
        <p:blipFill rotWithShape="1">
          <a:blip r:embed="rId3">
            <a:extLst>
              <a:ext uri="{28A0092B-C50C-407E-A947-70E740481C1C}">
                <a14:useLocalDpi xmlns:a14="http://schemas.microsoft.com/office/drawing/2010/main" val="0"/>
              </a:ext>
            </a:extLst>
          </a:blip>
          <a:srcRect l="1131" b="2359"/>
          <a:stretch/>
        </p:blipFill>
        <p:spPr>
          <a:xfrm>
            <a:off x="6884545" y="365125"/>
            <a:ext cx="4794999" cy="6050189"/>
          </a:xfrm>
          <a:prstGeom prst="rect">
            <a:avLst/>
          </a:prstGeom>
        </p:spPr>
      </p:pic>
    </p:spTree>
    <p:extLst>
      <p:ext uri="{BB962C8B-B14F-4D97-AF65-F5344CB8AC3E}">
        <p14:creationId xmlns:p14="http://schemas.microsoft.com/office/powerpoint/2010/main" val="3042966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Performance Measure of different components of STL Decomposition </a:t>
            </a:r>
            <a:endParaRPr lang="zh-CN" altLang="en-US"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460020"/>
            <a:ext cx="4751214" cy="2432020"/>
          </a:xfr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0171" y="1888549"/>
            <a:ext cx="4217611" cy="3220130"/>
          </a:xfrm>
          <a:prstGeom prst="rect">
            <a:avLst/>
          </a:prstGeom>
        </p:spPr>
      </p:pic>
    </p:spTree>
    <p:extLst>
      <p:ext uri="{BB962C8B-B14F-4D97-AF65-F5344CB8AC3E}">
        <p14:creationId xmlns:p14="http://schemas.microsoft.com/office/powerpoint/2010/main" val="2344982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Analysis</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 </a:t>
            </a:r>
            <a:r>
              <a:rPr lang="en-US" altLang="zh-CN" dirty="0"/>
              <a:t>Forecasting </a:t>
            </a:r>
            <a:r>
              <a:rPr lang="en-US" altLang="zh-CN" dirty="0" smtClean="0"/>
              <a:t>Models</a:t>
            </a:r>
          </a:p>
          <a:p>
            <a:pPr lvl="1"/>
            <a:r>
              <a:rPr lang="en-US" altLang="zh-CN" dirty="0"/>
              <a:t>ARIMA</a:t>
            </a:r>
            <a:r>
              <a:rPr lang="zh-CN" altLang="zh-CN" dirty="0"/>
              <a:t>是提供良好短期预测的最佳线性模型之一。然而，当捕捉非线性时</a:t>
            </a:r>
            <a:r>
              <a:rPr lang="zh-CN" altLang="zh-CN" dirty="0" smtClean="0"/>
              <a:t>，</a:t>
            </a:r>
            <a:r>
              <a:rPr lang="zh-CN" altLang="en-US" dirty="0" smtClean="0"/>
              <a:t>性能不佳</a:t>
            </a:r>
            <a:endParaRPr lang="en-US" altLang="zh-CN" dirty="0" smtClean="0"/>
          </a:p>
          <a:p>
            <a:pPr lvl="1"/>
            <a:r>
              <a:rPr lang="en-US" altLang="zh-CN" dirty="0"/>
              <a:t>ARNN</a:t>
            </a:r>
            <a:r>
              <a:rPr lang="zh-CN" altLang="zh-CN" dirty="0"/>
              <a:t>优于所有其他模型，因为它具有捕捉复杂隐藏非线性关系的内在能力</a:t>
            </a:r>
            <a:endParaRPr lang="en-US" altLang="zh-CN" dirty="0" smtClean="0"/>
          </a:p>
          <a:p>
            <a:r>
              <a:rPr lang="en-US" altLang="zh-CN" dirty="0"/>
              <a:t> Hybrid </a:t>
            </a:r>
            <a:r>
              <a:rPr lang="en-US" altLang="zh-CN" dirty="0" smtClean="0"/>
              <a:t>Approach</a:t>
            </a:r>
          </a:p>
          <a:p>
            <a:pPr lvl="1"/>
            <a:r>
              <a:rPr lang="en-US" altLang="zh-CN" dirty="0" smtClean="0"/>
              <a:t>Hybrid approach better than any </a:t>
            </a:r>
            <a:r>
              <a:rPr lang="en-US" altLang="zh-CN" dirty="0"/>
              <a:t>o</a:t>
            </a:r>
            <a:r>
              <a:rPr lang="en-US" altLang="zh-CN" dirty="0" smtClean="0"/>
              <a:t>ther individual model</a:t>
            </a:r>
          </a:p>
          <a:p>
            <a:pPr lvl="1"/>
            <a:r>
              <a:rPr lang="en-US" altLang="zh-CN" dirty="0" smtClean="0"/>
              <a:t>ARNN&gt;ARIMA-ARNN </a:t>
            </a:r>
            <a:r>
              <a:rPr lang="zh-CN" altLang="en-US" dirty="0" smtClean="0"/>
              <a:t>原因：</a:t>
            </a:r>
            <a:r>
              <a:rPr lang="en-US" altLang="zh-CN" dirty="0"/>
              <a:t>ARNN</a:t>
            </a:r>
            <a:r>
              <a:rPr lang="zh-CN" altLang="zh-CN" dirty="0"/>
              <a:t>本身能够像混合模型一样准确地捕捉线性和非线性模式</a:t>
            </a:r>
            <a:r>
              <a:rPr lang="zh-CN" altLang="zh-CN" dirty="0" smtClean="0"/>
              <a:t>。</a:t>
            </a:r>
            <a:endParaRPr lang="en-US" altLang="zh-CN" dirty="0" smtClean="0"/>
          </a:p>
          <a:p>
            <a:pPr lvl="1"/>
            <a:r>
              <a:rPr lang="zh-CN" altLang="en-US" dirty="0" smtClean="0"/>
              <a:t>分析残差部分是</a:t>
            </a:r>
            <a:r>
              <a:rPr lang="zh-CN" altLang="zh-CN" dirty="0" smtClean="0"/>
              <a:t>非常</a:t>
            </a:r>
            <a:r>
              <a:rPr lang="zh-CN" altLang="zh-CN" dirty="0"/>
              <a:t>随机和非线性的。</a:t>
            </a:r>
            <a:endParaRPr lang="en-US" altLang="zh-CN" dirty="0" smtClean="0"/>
          </a:p>
          <a:p>
            <a:pPr lvl="1"/>
            <a:r>
              <a:rPr lang="en-US" altLang="zh-CN" dirty="0"/>
              <a:t>SVM</a:t>
            </a:r>
            <a:r>
              <a:rPr lang="zh-CN" altLang="zh-CN" dirty="0"/>
              <a:t>预测系列未能捕捉随机和非线性模式。因此，它的性能是所有三种混合模式中最差的，不应该使用。</a:t>
            </a:r>
          </a:p>
          <a:p>
            <a:pPr lvl="1"/>
            <a:r>
              <a:rPr lang="en-US" altLang="zh-CN" dirty="0"/>
              <a:t>ARNN</a:t>
            </a:r>
            <a:r>
              <a:rPr lang="zh-CN" altLang="zh-CN" dirty="0"/>
              <a:t>预测系列能够捕捉随机行走模式，但不能正确捕捉峰值</a:t>
            </a:r>
            <a:r>
              <a:rPr lang="zh-CN" altLang="zh-CN" dirty="0" smtClean="0"/>
              <a:t>。</a:t>
            </a:r>
            <a:endParaRPr lang="en-US" altLang="zh-CN" dirty="0" smtClean="0"/>
          </a:p>
          <a:p>
            <a:pPr lvl="1"/>
            <a:r>
              <a:rPr lang="en-US" altLang="zh-CN" dirty="0" err="1" smtClean="0"/>
              <a:t>XGBoost</a:t>
            </a:r>
            <a:r>
              <a:rPr lang="en-US" altLang="zh-CN" dirty="0" smtClean="0"/>
              <a:t> </a:t>
            </a:r>
            <a:r>
              <a:rPr lang="zh-CN" altLang="en-US" dirty="0" smtClean="0"/>
              <a:t>在拟合残差时最好</a:t>
            </a:r>
            <a:endParaRPr lang="en-US" altLang="zh-CN" dirty="0" smtClean="0"/>
          </a:p>
          <a:p>
            <a:endParaRPr lang="zh-CN" altLang="en-US" dirty="0"/>
          </a:p>
        </p:txBody>
      </p:sp>
    </p:spTree>
    <p:extLst>
      <p:ext uri="{BB962C8B-B14F-4D97-AF65-F5344CB8AC3E}">
        <p14:creationId xmlns:p14="http://schemas.microsoft.com/office/powerpoint/2010/main" val="492819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Analysis</a:t>
            </a:r>
            <a:endParaRPr lang="zh-CN" altLang="en-US" dirty="0"/>
          </a:p>
        </p:txBody>
      </p:sp>
      <p:sp>
        <p:nvSpPr>
          <p:cNvPr id="3" name="内容占位符 2"/>
          <p:cNvSpPr>
            <a:spLocks noGrp="1"/>
          </p:cNvSpPr>
          <p:nvPr>
            <p:ph idx="1"/>
          </p:nvPr>
        </p:nvSpPr>
        <p:spPr>
          <a:xfrm>
            <a:off x="693057" y="1428013"/>
            <a:ext cx="10515600" cy="4351338"/>
          </a:xfrm>
        </p:spPr>
        <p:txBody>
          <a:bodyPr/>
          <a:lstStyle/>
          <a:p>
            <a:r>
              <a:rPr lang="en-US" altLang="zh-CN" dirty="0"/>
              <a:t>Decomposition </a:t>
            </a:r>
            <a:r>
              <a:rPr lang="en-US" altLang="zh-CN" dirty="0" smtClean="0"/>
              <a:t>Technique</a:t>
            </a:r>
          </a:p>
          <a:p>
            <a:pPr lvl="1"/>
            <a:r>
              <a:rPr lang="zh-CN" altLang="zh-CN" dirty="0"/>
              <a:t>分解技术利用了最佳模型对组件的最佳拟合。因此，获得的结果肯定比单个模型更好</a:t>
            </a:r>
            <a:r>
              <a:rPr lang="zh-CN" altLang="zh-CN" dirty="0" smtClean="0"/>
              <a:t>。</a:t>
            </a:r>
            <a:endParaRPr lang="en-US" altLang="zh-CN" dirty="0" smtClean="0"/>
          </a:p>
          <a:p>
            <a:pPr lvl="1"/>
            <a:r>
              <a:rPr lang="zh-CN" altLang="zh-CN" dirty="0"/>
              <a:t>混合技术和分解技术的性能分别取决于时间序列中剩余分量和剩余分量的</a:t>
            </a:r>
            <a:r>
              <a:rPr lang="zh-CN" altLang="zh-CN" dirty="0" smtClean="0"/>
              <a:t>性质</a:t>
            </a:r>
            <a:endParaRPr lang="en-US" altLang="zh-CN" dirty="0" smtClean="0"/>
          </a:p>
          <a:p>
            <a:pPr lvl="1"/>
            <a:r>
              <a:rPr lang="en-US" altLang="zh-CN" dirty="0"/>
              <a:t>STL</a:t>
            </a:r>
            <a:r>
              <a:rPr lang="zh-CN" altLang="zh-CN" dirty="0"/>
              <a:t>拆模位置有季节和趋势窗口，这有助于它们调整季节和趋势分量的平滑度，这直接影响剩余分量。因此，</a:t>
            </a:r>
            <a:r>
              <a:rPr lang="en-US" altLang="zh-CN" dirty="0"/>
              <a:t>STL</a:t>
            </a:r>
            <a:r>
              <a:rPr lang="zh-CN" altLang="zh-CN" dirty="0"/>
              <a:t>对剩余的组件提供了更好的控制，这使它能够准确地捕获它。</a:t>
            </a:r>
            <a:endParaRPr lang="en-US" altLang="zh-CN" dirty="0"/>
          </a:p>
          <a:p>
            <a:endParaRPr lang="zh-CN" altLang="en-US" dirty="0"/>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9828" y="4353306"/>
            <a:ext cx="3590173" cy="2335964"/>
          </a:xfrm>
          <a:prstGeom prst="rect">
            <a:avLst/>
          </a:prstGeom>
        </p:spPr>
      </p:pic>
      <p:pic>
        <p:nvPicPr>
          <p:cNvPr id="5" name="图片 4"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5896" y="4097136"/>
            <a:ext cx="3933420" cy="2745103"/>
          </a:xfrm>
          <a:prstGeom prst="rect">
            <a:avLst/>
          </a:prstGeom>
        </p:spPr>
      </p:pic>
    </p:spTree>
    <p:extLst>
      <p:ext uri="{BB962C8B-B14F-4D97-AF65-F5344CB8AC3E}">
        <p14:creationId xmlns:p14="http://schemas.microsoft.com/office/powerpoint/2010/main" val="1580321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Analysis</a:t>
            </a:r>
            <a:endParaRPr lang="zh-CN" altLang="en-US" dirty="0"/>
          </a:p>
        </p:txBody>
      </p:sp>
      <p:sp>
        <p:nvSpPr>
          <p:cNvPr id="3" name="内容占位符 2"/>
          <p:cNvSpPr>
            <a:spLocks noGrp="1"/>
          </p:cNvSpPr>
          <p:nvPr>
            <p:ph idx="1"/>
          </p:nvPr>
        </p:nvSpPr>
        <p:spPr/>
        <p:txBody>
          <a:bodyPr/>
          <a:lstStyle/>
          <a:p>
            <a:r>
              <a:rPr lang="en-US" altLang="zh-CN" dirty="0"/>
              <a:t>Performance Analysis </a:t>
            </a:r>
            <a:endParaRPr lang="en-US" altLang="zh-CN"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462" y="2286554"/>
            <a:ext cx="5258534" cy="3429479"/>
          </a:xfrm>
          <a:prstGeom prst="rect">
            <a:avLst/>
          </a:prstGeom>
        </p:spPr>
      </p:pic>
      <p:sp>
        <p:nvSpPr>
          <p:cNvPr id="5" name="矩形 4"/>
          <p:cNvSpPr/>
          <p:nvPr/>
        </p:nvSpPr>
        <p:spPr>
          <a:xfrm>
            <a:off x="667658" y="2528360"/>
            <a:ext cx="6096000" cy="1656864"/>
          </a:xfrm>
          <a:prstGeom prst="rect">
            <a:avLst/>
          </a:prstGeom>
        </p:spPr>
        <p:txBody>
          <a:bodyPr>
            <a:spAutoFit/>
          </a:bodyPr>
          <a:lstStyle/>
          <a:p>
            <a:pPr>
              <a:spcAft>
                <a:spcPts val="1415"/>
              </a:spcAft>
            </a:pPr>
            <a:r>
              <a:rPr lang="zh-CN" altLang="zh-CN" kern="100" dirty="0">
                <a:latin typeface="Liberation Serif"/>
                <a:ea typeface="Source Han Sans Regular"/>
                <a:cs typeface="DejaVu Sans"/>
              </a:rPr>
              <a:t>图</a:t>
            </a:r>
            <a:r>
              <a:rPr lang="en-US" altLang="zh-CN" kern="100" dirty="0">
                <a:latin typeface="Liberation Serif"/>
                <a:ea typeface="Source Han Sans Regular"/>
                <a:cs typeface="DejaVu Sans"/>
              </a:rPr>
              <a:t>13</a:t>
            </a:r>
            <a:r>
              <a:rPr lang="zh-CN" altLang="zh-CN" kern="100" dirty="0">
                <a:latin typeface="Liberation Serif"/>
                <a:ea typeface="Source Han Sans Regular"/>
                <a:cs typeface="DejaVu Sans"/>
              </a:rPr>
              <a:t>描述了</a:t>
            </a:r>
            <a:r>
              <a:rPr lang="en-US" altLang="zh-CN" kern="100" dirty="0">
                <a:latin typeface="Liberation Serif"/>
                <a:ea typeface="Source Han Sans Regular"/>
                <a:cs typeface="DejaVu Sans"/>
              </a:rPr>
              <a:t>1</a:t>
            </a:r>
            <a:r>
              <a:rPr lang="zh-CN" altLang="zh-CN" kern="100" dirty="0">
                <a:latin typeface="Liberation Serif"/>
                <a:ea typeface="Source Han Sans Regular"/>
                <a:cs typeface="DejaVu Sans"/>
              </a:rPr>
              <a:t>周预测、</a:t>
            </a:r>
            <a:r>
              <a:rPr lang="en-US" altLang="zh-CN" kern="100" dirty="0">
                <a:latin typeface="Liberation Serif"/>
                <a:ea typeface="Source Han Sans Regular"/>
                <a:cs typeface="DejaVu Sans"/>
              </a:rPr>
              <a:t>2</a:t>
            </a:r>
            <a:r>
              <a:rPr lang="zh-CN" altLang="zh-CN" kern="100" dirty="0">
                <a:latin typeface="Liberation Serif"/>
                <a:ea typeface="Source Han Sans Regular"/>
                <a:cs typeface="DejaVu Sans"/>
              </a:rPr>
              <a:t>周预测等直到</a:t>
            </a:r>
            <a:r>
              <a:rPr lang="en-US" altLang="zh-CN" kern="100" dirty="0">
                <a:latin typeface="Liberation Serif"/>
                <a:ea typeface="Source Han Sans Regular"/>
                <a:cs typeface="DejaVu Sans"/>
              </a:rPr>
              <a:t>36</a:t>
            </a:r>
            <a:r>
              <a:rPr lang="zh-CN" altLang="zh-CN" kern="100" dirty="0">
                <a:latin typeface="Liberation Serif"/>
                <a:ea typeface="Source Han Sans Regular"/>
                <a:cs typeface="DejaVu Sans"/>
              </a:rPr>
              <a:t>周预测的</a:t>
            </a:r>
            <a:r>
              <a:rPr lang="en-US" altLang="zh-CN" kern="100" dirty="0">
                <a:latin typeface="Liberation Serif"/>
                <a:ea typeface="Source Han Sans Regular"/>
                <a:cs typeface="DejaVu Sans"/>
              </a:rPr>
              <a:t>STL</a:t>
            </a:r>
            <a:r>
              <a:rPr lang="zh-CN" altLang="zh-CN" kern="100" dirty="0">
                <a:latin typeface="Liberation Serif"/>
                <a:ea typeface="Source Han Sans Regular"/>
                <a:cs typeface="DejaVu Sans"/>
              </a:rPr>
              <a:t>分解的性能度量。</a:t>
            </a:r>
            <a:r>
              <a:rPr lang="en-US" altLang="zh-CN" kern="100" dirty="0">
                <a:latin typeface="Liberation Serif"/>
                <a:ea typeface="Source Han Sans Regular"/>
                <a:cs typeface="DejaVu Sans"/>
              </a:rPr>
              <a:t>x</a:t>
            </a:r>
            <a:r>
              <a:rPr lang="zh-CN" altLang="zh-CN" kern="100" dirty="0">
                <a:latin typeface="Liberation Serif"/>
                <a:ea typeface="Source Han Sans Regular"/>
                <a:cs typeface="DejaVu Sans"/>
              </a:rPr>
              <a:t>轴代表每周预测，</a:t>
            </a:r>
            <a:r>
              <a:rPr lang="en-US" altLang="zh-CN" kern="100" dirty="0">
                <a:latin typeface="Liberation Serif"/>
                <a:ea typeface="Source Han Sans Regular"/>
                <a:cs typeface="DejaVu Sans"/>
              </a:rPr>
              <a:t>Y</a:t>
            </a:r>
            <a:r>
              <a:rPr lang="zh-CN" altLang="zh-CN" kern="100" dirty="0">
                <a:latin typeface="Liberation Serif"/>
                <a:ea typeface="Source Han Sans Regular"/>
                <a:cs typeface="DejaVu Sans"/>
              </a:rPr>
              <a:t>轴代表以</a:t>
            </a:r>
            <a:r>
              <a:rPr lang="en-US" altLang="zh-CN" kern="100" dirty="0">
                <a:latin typeface="Liberation Serif"/>
                <a:ea typeface="Source Han Sans Regular"/>
                <a:cs typeface="DejaVu Sans"/>
              </a:rPr>
              <a:t>RMSE</a:t>
            </a:r>
            <a:r>
              <a:rPr lang="zh-CN" altLang="zh-CN" kern="100" dirty="0">
                <a:latin typeface="Liberation Serif"/>
                <a:ea typeface="Source Han Sans Regular"/>
                <a:cs typeface="DejaVu Sans"/>
              </a:rPr>
              <a:t>为单位的</a:t>
            </a:r>
            <a:r>
              <a:rPr lang="en-US" altLang="zh-CN" kern="100" dirty="0">
                <a:latin typeface="Liberation Serif"/>
                <a:ea typeface="Source Han Sans Regular"/>
                <a:cs typeface="DejaVu Sans"/>
              </a:rPr>
              <a:t>STL</a:t>
            </a:r>
            <a:r>
              <a:rPr lang="zh-CN" altLang="zh-CN" kern="100" dirty="0">
                <a:latin typeface="Liberation Serif"/>
                <a:ea typeface="Source Han Sans Regular"/>
                <a:cs typeface="DejaVu Sans"/>
              </a:rPr>
              <a:t>分解的绩效衡量。它的方程可以概括如下</a:t>
            </a:r>
            <a:r>
              <a:rPr lang="en-US" altLang="zh-CN" kern="100" dirty="0">
                <a:latin typeface="Liberation Serif"/>
                <a:ea typeface="Source Han Sans Regular"/>
                <a:cs typeface="DejaVu Sans"/>
              </a:rPr>
              <a:t>:</a:t>
            </a:r>
            <a:endParaRPr lang="zh-CN" altLang="zh-CN" kern="100" dirty="0">
              <a:latin typeface="Liberation Serif"/>
              <a:ea typeface="Source Han Sans Regular"/>
              <a:cs typeface="DejaVu Sans"/>
            </a:endParaRPr>
          </a:p>
          <a:p>
            <a:r>
              <a:rPr lang="zh-CN" altLang="zh-CN" dirty="0" smtClean="0">
                <a:latin typeface="Liberation Serif"/>
                <a:ea typeface="Source Han Sans Regular"/>
                <a:cs typeface="DejaVu Sans"/>
              </a:rPr>
              <a:t>随着</a:t>
            </a:r>
            <a:r>
              <a:rPr lang="zh-CN" altLang="zh-CN" dirty="0">
                <a:latin typeface="Liberation Serif"/>
                <a:ea typeface="Source Han Sans Regular"/>
                <a:cs typeface="DejaVu Sans"/>
              </a:rPr>
              <a:t>周预报的增加，短期预报分解的</a:t>
            </a:r>
            <a:r>
              <a:rPr lang="en-US" altLang="zh-CN" dirty="0">
                <a:latin typeface="Liberation Serif"/>
                <a:ea typeface="Source Han Sans Regular"/>
                <a:cs typeface="DejaVu Sans"/>
              </a:rPr>
              <a:t>RMSE</a:t>
            </a:r>
            <a:r>
              <a:rPr lang="zh-CN" altLang="zh-CN" dirty="0">
                <a:latin typeface="Liberation Serif"/>
                <a:ea typeface="Source Han Sans Regular"/>
                <a:cs typeface="DejaVu Sans"/>
              </a:rPr>
              <a:t>值降低，这意味着与短期预报相比，长期预报的短期预报分解精度将提高。</a:t>
            </a:r>
            <a:endParaRPr lang="zh-CN" altLang="en-US" dirty="0"/>
          </a:p>
        </p:txBody>
      </p:sp>
    </p:spTree>
    <p:extLst>
      <p:ext uri="{BB962C8B-B14F-4D97-AF65-F5344CB8AC3E}">
        <p14:creationId xmlns:p14="http://schemas.microsoft.com/office/powerpoint/2010/main" val="165161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smtClean="0"/>
              <a:t>THANKS</a:t>
            </a:r>
            <a:endParaRPr lang="zh-CN" altLang="en-US" dirty="0"/>
          </a:p>
        </p:txBody>
      </p:sp>
    </p:spTree>
    <p:extLst>
      <p:ext uri="{BB962C8B-B14F-4D97-AF65-F5344CB8AC3E}">
        <p14:creationId xmlns:p14="http://schemas.microsoft.com/office/powerpoint/2010/main" val="4033204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简介</a:t>
            </a:r>
          </a:p>
        </p:txBody>
      </p:sp>
      <p:sp>
        <p:nvSpPr>
          <p:cNvPr id="3" name="内容占位符 2"/>
          <p:cNvSpPr>
            <a:spLocks noGrp="1"/>
          </p:cNvSpPr>
          <p:nvPr>
            <p:ph idx="1"/>
          </p:nvPr>
        </p:nvSpPr>
        <p:spPr/>
        <p:txBody>
          <a:bodyPr>
            <a:normAutofit lnSpcReduction="10000"/>
          </a:bodyPr>
          <a:lstStyle/>
          <a:p>
            <a:r>
              <a:rPr lang="zh-CN" altLang="en-US" dirty="0" smtClean="0"/>
              <a:t>文章比较了</a:t>
            </a:r>
            <a:r>
              <a:rPr lang="en-US" altLang="zh-CN" dirty="0" err="1" smtClean="0"/>
              <a:t>ARNN,XGBoost</a:t>
            </a:r>
            <a:r>
              <a:rPr lang="zh-CN" altLang="en-US" dirty="0" smtClean="0"/>
              <a:t>、</a:t>
            </a:r>
            <a:r>
              <a:rPr lang="en-US" altLang="zh-CN" dirty="0" smtClean="0"/>
              <a:t>SVM</a:t>
            </a:r>
            <a:r>
              <a:rPr lang="zh-CN" altLang="en-US" dirty="0" smtClean="0"/>
              <a:t>、</a:t>
            </a:r>
            <a:r>
              <a:rPr lang="en-US" altLang="zh-CN" dirty="0" smtClean="0"/>
              <a:t>Hybrid</a:t>
            </a:r>
            <a:r>
              <a:rPr lang="zh-CN" altLang="en-US" dirty="0" smtClean="0"/>
              <a:t>模型</a:t>
            </a:r>
            <a:endParaRPr lang="en-US" altLang="zh-CN" dirty="0" smtClean="0"/>
          </a:p>
          <a:p>
            <a:r>
              <a:rPr lang="en-US" altLang="zh-CN" dirty="0" smtClean="0"/>
              <a:t>Hybrid</a:t>
            </a:r>
            <a:r>
              <a:rPr lang="zh-CN" altLang="en-US" dirty="0" smtClean="0"/>
              <a:t>模型</a:t>
            </a:r>
            <a:r>
              <a:rPr lang="zh-CN" altLang="en-US" dirty="0"/>
              <a:t>：</a:t>
            </a:r>
            <a:r>
              <a:rPr lang="zh-CN" altLang="en-US" dirty="0" smtClean="0"/>
              <a:t>混合</a:t>
            </a:r>
            <a:r>
              <a:rPr lang="en-US" altLang="zh-CN" dirty="0" smtClean="0"/>
              <a:t>ARIMA-ARNN</a:t>
            </a:r>
            <a:r>
              <a:rPr lang="zh-CN" altLang="en-US" dirty="0" smtClean="0"/>
              <a:t>、混合</a:t>
            </a:r>
            <a:r>
              <a:rPr lang="en-US" altLang="zh-CN" dirty="0" smtClean="0"/>
              <a:t>ARIMA-</a:t>
            </a:r>
            <a:r>
              <a:rPr lang="en-US" altLang="zh-CN" dirty="0" err="1" smtClean="0"/>
              <a:t>XGBoost</a:t>
            </a:r>
            <a:r>
              <a:rPr lang="zh-CN" altLang="en-US" dirty="0" smtClean="0"/>
              <a:t>、混合</a:t>
            </a:r>
            <a:r>
              <a:rPr lang="en-US" altLang="zh-CN" dirty="0" smtClean="0"/>
              <a:t>ARIMA-SVM</a:t>
            </a:r>
          </a:p>
          <a:p>
            <a:r>
              <a:rPr lang="zh-CN" altLang="en-US" dirty="0" smtClean="0"/>
              <a:t>最终模型：</a:t>
            </a:r>
            <a:r>
              <a:rPr lang="en-US" altLang="zh-CN" dirty="0" smtClean="0"/>
              <a:t>STL</a:t>
            </a:r>
            <a:r>
              <a:rPr lang="zh-CN" altLang="en-US" dirty="0" smtClean="0"/>
              <a:t>分解（使用</a:t>
            </a:r>
            <a:r>
              <a:rPr lang="en-US" altLang="zh-CN" dirty="0" smtClean="0"/>
              <a:t>ARIMA</a:t>
            </a:r>
            <a:r>
              <a:rPr lang="zh-CN" altLang="en-US" dirty="0" smtClean="0"/>
              <a:t>、</a:t>
            </a:r>
            <a:r>
              <a:rPr lang="en-US" altLang="zh-CN" dirty="0" err="1" smtClean="0"/>
              <a:t>Snavive</a:t>
            </a:r>
            <a:r>
              <a:rPr lang="zh-CN" altLang="en-US" dirty="0" smtClean="0"/>
              <a:t>、</a:t>
            </a:r>
            <a:r>
              <a:rPr lang="en-US" altLang="zh-CN" dirty="0" err="1" smtClean="0"/>
              <a:t>XGBoost</a:t>
            </a:r>
            <a:r>
              <a:rPr lang="zh-CN" altLang="en-US" dirty="0" smtClean="0"/>
              <a:t>）</a:t>
            </a:r>
            <a:r>
              <a:rPr lang="en-US" altLang="zh-CN" dirty="0" smtClean="0"/>
              <a:t>                                                                                                                                                                                                                                                                                                                                                                                                                                                                                                                                                                                                               </a:t>
            </a:r>
          </a:p>
          <a:p>
            <a:r>
              <a:rPr lang="zh-CN" altLang="en-US" dirty="0" smtClean="0"/>
              <a:t>预测问题：</a:t>
            </a:r>
            <a:r>
              <a:rPr lang="en-US" altLang="zh-CN" dirty="0" err="1" smtClean="0"/>
              <a:t>Rossman</a:t>
            </a:r>
            <a:r>
              <a:rPr lang="zh-CN" altLang="en-US" dirty="0" smtClean="0"/>
              <a:t>药店销售额</a:t>
            </a:r>
            <a:endParaRPr lang="en-US" altLang="zh-CN" dirty="0" smtClean="0"/>
          </a:p>
          <a:p>
            <a:r>
              <a:rPr lang="zh-CN" altLang="en-US" dirty="0" smtClean="0"/>
              <a:t>评价指标：</a:t>
            </a:r>
            <a:r>
              <a:rPr lang="en-US" altLang="zh-CN" dirty="0" smtClean="0"/>
              <a:t>MAE\RMSE</a:t>
            </a:r>
          </a:p>
          <a:p>
            <a:r>
              <a:rPr lang="zh-CN" altLang="en-US" dirty="0" smtClean="0"/>
              <a:t>文章评估和分析了为什么复合模型比单个模型更好的原因</a:t>
            </a:r>
            <a:r>
              <a:rPr lang="zh-CN" altLang="en-US" dirty="0"/>
              <a:t>，</a:t>
            </a:r>
            <a:r>
              <a:rPr lang="zh-CN" altLang="en-US" dirty="0" smtClean="0"/>
              <a:t>并指出分解技术比混合技术更适合这种应用</a:t>
            </a:r>
            <a:endParaRPr lang="en-US" altLang="zh-CN" dirty="0" smtClean="0"/>
          </a:p>
          <a:p>
            <a:r>
              <a:rPr lang="en-US" altLang="zh-CN" dirty="0" smtClean="0"/>
              <a:t>ARIMA</a:t>
            </a:r>
            <a:r>
              <a:rPr lang="zh-CN" altLang="en-US" dirty="0" smtClean="0"/>
              <a:t>只能处理线性，本文提出克服这个缺点的混合技术，并产生更可靠的预测。</a:t>
            </a:r>
          </a:p>
          <a:p>
            <a:endParaRPr lang="en-US" altLang="zh-CN" u="sng" dirty="0" smtClean="0"/>
          </a:p>
          <a:p>
            <a:pPr marL="0" indent="0">
              <a:buNone/>
            </a:pPr>
            <a:endParaRPr lang="zh-CN" altLang="en-US" dirty="0"/>
          </a:p>
        </p:txBody>
      </p:sp>
    </p:spTree>
    <p:extLst>
      <p:ext uri="{BB962C8B-B14F-4D97-AF65-F5344CB8AC3E}">
        <p14:creationId xmlns:p14="http://schemas.microsoft.com/office/powerpoint/2010/main" val="1472378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ARIMA</a:t>
            </a:r>
            <a:endParaRPr lang="zh-CN" altLang="en-US" dirty="0"/>
          </a:p>
        </p:txBody>
      </p:sp>
      <p:sp>
        <p:nvSpPr>
          <p:cNvPr id="3" name="内容占位符 2"/>
          <p:cNvSpPr>
            <a:spLocks noGrp="1"/>
          </p:cNvSpPr>
          <p:nvPr>
            <p:ph idx="1"/>
          </p:nvPr>
        </p:nvSpPr>
        <p:spPr/>
        <p:txBody>
          <a:bodyPr/>
          <a:lstStyle/>
          <a:p>
            <a:r>
              <a:rPr lang="zh-CN" altLang="en-US" dirty="0" smtClean="0"/>
              <a:t>包含三个部分：</a:t>
            </a:r>
            <a:r>
              <a:rPr lang="en-US" altLang="zh-CN" dirty="0" smtClean="0"/>
              <a:t>AR\MA\I</a:t>
            </a:r>
          </a:p>
          <a:p>
            <a:pPr lvl="1"/>
            <a:r>
              <a:rPr lang="zh-CN" altLang="en-US" dirty="0"/>
              <a:t>自</a:t>
            </a:r>
            <a:r>
              <a:rPr lang="zh-CN" altLang="en-US" dirty="0" smtClean="0"/>
              <a:t>回归</a:t>
            </a:r>
            <a:r>
              <a:rPr lang="en-US" altLang="zh-CN" dirty="0" smtClean="0"/>
              <a:t>AR</a:t>
            </a:r>
            <a:r>
              <a:rPr lang="zh-CN" altLang="en-US" dirty="0"/>
              <a:t>：</a:t>
            </a:r>
            <a:r>
              <a:rPr lang="zh-CN" altLang="en-US" dirty="0" smtClean="0"/>
              <a:t>用于提取过去值的影响来预测未来值</a:t>
            </a:r>
            <a:endParaRPr lang="en-US" altLang="zh-CN" dirty="0" smtClean="0"/>
          </a:p>
          <a:p>
            <a:pPr lvl="1"/>
            <a:r>
              <a:rPr lang="zh-CN" altLang="en-US" dirty="0" smtClean="0"/>
              <a:t>移动平均</a:t>
            </a:r>
            <a:r>
              <a:rPr lang="en-US" altLang="zh-CN" dirty="0" smtClean="0"/>
              <a:t>MA</a:t>
            </a:r>
            <a:r>
              <a:rPr lang="zh-CN" altLang="en-US" dirty="0" smtClean="0"/>
              <a:t>：用于提取过去误差的影响来预测未来值</a:t>
            </a:r>
            <a:endParaRPr lang="en-US" altLang="zh-CN" dirty="0" smtClean="0"/>
          </a:p>
          <a:p>
            <a:pPr lvl="1"/>
            <a:r>
              <a:rPr lang="zh-CN" altLang="en-US" dirty="0" smtClean="0"/>
              <a:t>综合</a:t>
            </a:r>
            <a:r>
              <a:rPr lang="en-US" altLang="zh-CN" dirty="0" smtClean="0"/>
              <a:t>I</a:t>
            </a:r>
            <a:r>
              <a:rPr lang="zh-CN" altLang="en-US" dirty="0" smtClean="0"/>
              <a:t>：对时间序列进行差分（减去滞后时间序列以提取趋势），是序列平稳</a:t>
            </a:r>
            <a:endParaRPr lang="en-US" altLang="zh-CN" dirty="0"/>
          </a:p>
          <a:p>
            <a:pPr lvl="1"/>
            <a:r>
              <a:rPr lang="en-US" altLang="zh-CN" dirty="0" smtClean="0"/>
              <a:t>ARIMA</a:t>
            </a:r>
            <a:r>
              <a:rPr lang="zh-CN" altLang="en-US" dirty="0" smtClean="0"/>
              <a:t>顺序，即</a:t>
            </a:r>
            <a:r>
              <a:rPr lang="en-US" altLang="zh-CN" dirty="0" smtClean="0"/>
              <a:t>p\d\q</a:t>
            </a:r>
            <a:r>
              <a:rPr lang="zh-CN" altLang="en-US" dirty="0" smtClean="0"/>
              <a:t>，借助</a:t>
            </a:r>
            <a:r>
              <a:rPr lang="en-US" altLang="zh-CN" dirty="0" smtClean="0"/>
              <a:t>ACF</a:t>
            </a:r>
            <a:r>
              <a:rPr lang="zh-CN" altLang="en-US" dirty="0" smtClean="0"/>
              <a:t>和</a:t>
            </a:r>
            <a:r>
              <a:rPr lang="en-US" altLang="zh-CN" dirty="0" smtClean="0"/>
              <a:t>PACF</a:t>
            </a:r>
            <a:r>
              <a:rPr lang="zh-CN" altLang="en-US" dirty="0" smtClean="0"/>
              <a:t>确定</a:t>
            </a:r>
            <a:endParaRPr lang="en-US" altLang="zh-CN" dirty="0" smtClean="0"/>
          </a:p>
          <a:p>
            <a:pPr lvl="1"/>
            <a:r>
              <a:rPr lang="zh-CN" altLang="en-US" dirty="0" smtClean="0"/>
              <a:t>确定顺序后，使用最小二乘估计、</a:t>
            </a:r>
            <a:r>
              <a:rPr lang="en-US" altLang="zh-CN" dirty="0" smtClean="0"/>
              <a:t>Yule-Walker estimation</a:t>
            </a:r>
            <a:r>
              <a:rPr lang="zh-CN" altLang="en-US" dirty="0" smtClean="0"/>
              <a:t>和最大似人估计确定参数</a:t>
            </a:r>
            <a:endParaRPr lang="en-US" altLang="zh-CN" dirty="0" smtClean="0"/>
          </a:p>
          <a:p>
            <a:pPr lvl="1"/>
            <a:endParaRPr lang="en-US" altLang="zh-CN" dirty="0" smtClean="0"/>
          </a:p>
        </p:txBody>
      </p:sp>
    </p:spTree>
    <p:extLst>
      <p:ext uri="{BB962C8B-B14F-4D97-AF65-F5344CB8AC3E}">
        <p14:creationId xmlns:p14="http://schemas.microsoft.com/office/powerpoint/2010/main" val="2655720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ARNN</a:t>
            </a:r>
            <a:endParaRPr lang="zh-CN" altLang="en-US"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0428" y="1825625"/>
            <a:ext cx="5631143" cy="4351338"/>
          </a:xfrm>
        </p:spPr>
      </p:pic>
    </p:spTree>
    <p:extLst>
      <p:ext uri="{BB962C8B-B14F-4D97-AF65-F5344CB8AC3E}">
        <p14:creationId xmlns:p14="http://schemas.microsoft.com/office/powerpoint/2010/main" val="4048872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Hybrid Approach </a:t>
            </a:r>
            <a:endParaRPr lang="zh-CN" altLang="en-US" dirty="0"/>
          </a:p>
        </p:txBody>
      </p:sp>
      <p:sp>
        <p:nvSpPr>
          <p:cNvPr id="3" name="内容占位符 2"/>
          <p:cNvSpPr>
            <a:spLocks noGrp="1"/>
          </p:cNvSpPr>
          <p:nvPr>
            <p:ph idx="1"/>
          </p:nvPr>
        </p:nvSpPr>
        <p:spPr/>
        <p:txBody>
          <a:bodyPr>
            <a:normAutofit/>
          </a:bodyPr>
          <a:lstStyle/>
          <a:p>
            <a:r>
              <a:rPr lang="zh-CN" altLang="en-US" dirty="0" smtClean="0"/>
              <a:t>需求：线性模型不能准确捕捉非线性模式，为了提高预测结果，残差（包含非线性模式）由非线性模型预测。该预测结果加到线性模型获得的预测中，以便获得时间序列合成预测</a:t>
            </a:r>
            <a:endParaRPr lang="en-US" altLang="zh-CN" dirty="0"/>
          </a:p>
          <a:p>
            <a:pPr marL="0" indent="0">
              <a:buNone/>
            </a:pPr>
            <a:r>
              <a:rPr lang="en-US" altLang="zh-CN" dirty="0" smtClean="0"/>
              <a:t>	</a:t>
            </a:r>
            <a:r>
              <a:rPr lang="en-US" altLang="zh-CN" dirty="0"/>
              <a:t>	</a:t>
            </a:r>
            <a:r>
              <a:rPr lang="en-US" altLang="zh-CN" sz="2000" dirty="0" err="1" smtClean="0"/>
              <a:t>Yt</a:t>
            </a:r>
            <a:r>
              <a:rPr lang="en-US" altLang="zh-CN" sz="2000" dirty="0" smtClean="0"/>
              <a:t>-</a:t>
            </a:r>
            <a:r>
              <a:rPr lang="zh-CN" altLang="en-US" sz="2000" dirty="0" smtClean="0"/>
              <a:t>时间序列，</a:t>
            </a:r>
            <a:r>
              <a:rPr lang="en-US" altLang="zh-CN" sz="2000" dirty="0" smtClean="0"/>
              <a:t>Lt-</a:t>
            </a:r>
            <a:r>
              <a:rPr lang="zh-CN" altLang="en-US" sz="2000" dirty="0" smtClean="0"/>
              <a:t>线性分量，</a:t>
            </a:r>
            <a:r>
              <a:rPr lang="en-US" altLang="zh-CN" sz="2000" dirty="0" err="1" smtClean="0"/>
              <a:t>Nt</a:t>
            </a:r>
            <a:r>
              <a:rPr lang="en-US" altLang="zh-CN" sz="2000" dirty="0" smtClean="0"/>
              <a:t>-</a:t>
            </a:r>
            <a:r>
              <a:rPr lang="zh-CN" altLang="en-US" sz="2000" dirty="0" smtClean="0"/>
              <a:t>非线性分量</a:t>
            </a:r>
            <a:endParaRPr lang="en-US" altLang="zh-CN" sz="2000" dirty="0" smtClean="0"/>
          </a:p>
          <a:p>
            <a:pPr marL="0" indent="0">
              <a:buNone/>
            </a:pPr>
            <a:r>
              <a:rPr lang="zh-CN" altLang="en-US" dirty="0" smtClean="0"/>
              <a:t>①</a:t>
            </a:r>
            <a:r>
              <a:rPr lang="en-US" altLang="zh-CN" dirty="0" smtClean="0"/>
              <a:t>		</a:t>
            </a:r>
            <a:r>
              <a:rPr lang="zh-CN" altLang="en-US" sz="1800" dirty="0" smtClean="0"/>
              <a:t>基于</a:t>
            </a:r>
            <a:r>
              <a:rPr lang="en-US" altLang="zh-CN" sz="1800" dirty="0" smtClean="0"/>
              <a:t>ARIMA</a:t>
            </a:r>
            <a:r>
              <a:rPr lang="zh-CN" altLang="en-US" sz="1800" dirty="0" smtClean="0"/>
              <a:t>生成预测</a:t>
            </a:r>
            <a:r>
              <a:rPr lang="en-US" altLang="zh-CN" sz="1800" dirty="0" smtClean="0"/>
              <a:t>Y</a:t>
            </a:r>
          </a:p>
          <a:p>
            <a:pPr marL="0" indent="0">
              <a:buNone/>
            </a:pPr>
            <a:r>
              <a:rPr lang="zh-CN" altLang="en-US" dirty="0" smtClean="0"/>
              <a:t>② </a:t>
            </a:r>
            <a:r>
              <a:rPr lang="en-US" altLang="zh-CN" dirty="0" smtClean="0"/>
              <a:t>			</a:t>
            </a:r>
            <a:r>
              <a:rPr lang="en-US" altLang="zh-CN" sz="1800" dirty="0" smtClean="0"/>
              <a:t>Et</a:t>
            </a:r>
            <a:r>
              <a:rPr lang="zh-CN" altLang="en-US" sz="1800" dirty="0" smtClean="0"/>
              <a:t>是残差</a:t>
            </a:r>
            <a:r>
              <a:rPr lang="en-US" altLang="zh-CN" sz="1800" dirty="0" smtClean="0"/>
              <a:t>, </a:t>
            </a:r>
            <a:r>
              <a:rPr lang="en-US" altLang="zh-CN" sz="1800" dirty="0" err="1" smtClean="0"/>
              <a:t>Yt</a:t>
            </a:r>
            <a:r>
              <a:rPr lang="zh-CN" altLang="en-US" sz="1800" dirty="0" smtClean="0"/>
              <a:t>是训练集实际值，</a:t>
            </a:r>
            <a:r>
              <a:rPr lang="en-US" altLang="zh-CN" sz="1800" dirty="0" err="1" smtClean="0"/>
              <a:t>F’Yt</a:t>
            </a:r>
            <a:r>
              <a:rPr lang="zh-CN" altLang="en-US" sz="1800" dirty="0" smtClean="0"/>
              <a:t>是训练集预测值</a:t>
            </a:r>
            <a:endParaRPr lang="en-US" altLang="zh-CN" sz="2400" dirty="0" smtClean="0"/>
          </a:p>
          <a:p>
            <a:pPr marL="0" indent="0">
              <a:buNone/>
            </a:pPr>
            <a:r>
              <a:rPr lang="zh-CN" altLang="en-US" dirty="0" smtClean="0"/>
              <a:t>③ </a:t>
            </a:r>
            <a:r>
              <a:rPr lang="en-US" altLang="zh-CN" dirty="0" smtClean="0"/>
              <a:t>		</a:t>
            </a:r>
            <a:r>
              <a:rPr lang="zh-CN" altLang="en-US" sz="1800" dirty="0" smtClean="0"/>
              <a:t>用</a:t>
            </a:r>
            <a:r>
              <a:rPr lang="en-US" altLang="zh-CN" sz="1800" dirty="0" smtClean="0"/>
              <a:t>NN\</a:t>
            </a:r>
            <a:r>
              <a:rPr lang="en-US" altLang="zh-CN" sz="1800" dirty="0" err="1" smtClean="0"/>
              <a:t>XGBoost</a:t>
            </a:r>
            <a:r>
              <a:rPr lang="en-US" altLang="zh-CN" sz="1800" dirty="0" smtClean="0"/>
              <a:t>\SVM</a:t>
            </a:r>
            <a:r>
              <a:rPr lang="zh-CN" altLang="en-US" sz="1800" dirty="0" smtClean="0"/>
              <a:t>，获取非线性部分预测结果</a:t>
            </a:r>
            <a:endParaRPr lang="en-US" altLang="zh-CN" sz="1800" dirty="0" smtClean="0"/>
          </a:p>
          <a:p>
            <a:pPr marL="0" indent="0">
              <a:buNone/>
            </a:pPr>
            <a:r>
              <a:rPr lang="zh-CN" altLang="en-US" dirty="0" smtClean="0"/>
              <a:t>④</a:t>
            </a:r>
            <a:endParaRPr lang="zh-CN" altLang="en-US" dirty="0"/>
          </a:p>
        </p:txBody>
      </p:sp>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3851" y="3124426"/>
            <a:ext cx="1409897" cy="352474"/>
          </a:xfrm>
          <a:prstGeom prst="rect">
            <a:avLst/>
          </a:prstGeom>
        </p:spPr>
      </p:pic>
      <p:pic>
        <p:nvPicPr>
          <p:cNvPr id="6" name="图片 5" descr="屏幕剪辑"/>
          <p:cNvPicPr>
            <a:picLocks noChangeAspect="1"/>
          </p:cNvPicPr>
          <p:nvPr/>
        </p:nvPicPr>
        <p:blipFill rotWithShape="1">
          <a:blip r:embed="rId4">
            <a:extLst>
              <a:ext uri="{28A0092B-C50C-407E-A947-70E740481C1C}">
                <a14:useLocalDpi xmlns:a14="http://schemas.microsoft.com/office/drawing/2010/main" val="0"/>
              </a:ext>
            </a:extLst>
          </a:blip>
          <a:srcRect l="5763" t="9612" r="4487" b="11893"/>
          <a:stretch/>
        </p:blipFill>
        <p:spPr>
          <a:xfrm>
            <a:off x="1554993" y="3753853"/>
            <a:ext cx="786250" cy="335011"/>
          </a:xfrm>
          <a:prstGeom prst="rect">
            <a:avLst/>
          </a:prstGeom>
        </p:spPr>
      </p:pic>
      <p:pic>
        <p:nvPicPr>
          <p:cNvPr id="8" name="图片 7"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2630" y="4092264"/>
            <a:ext cx="1486107" cy="428685"/>
          </a:xfrm>
          <a:prstGeom prst="rect">
            <a:avLst/>
          </a:prstGeom>
        </p:spPr>
      </p:pic>
      <p:pic>
        <p:nvPicPr>
          <p:cNvPr id="10" name="图片 9"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98830" y="4801397"/>
            <a:ext cx="743054" cy="266737"/>
          </a:xfrm>
          <a:prstGeom prst="rect">
            <a:avLst/>
          </a:prstGeom>
        </p:spPr>
      </p:pic>
      <p:pic>
        <p:nvPicPr>
          <p:cNvPr id="11" name="图片 10"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22630" y="5203071"/>
            <a:ext cx="2725666" cy="463047"/>
          </a:xfrm>
          <a:prstGeom prst="rect">
            <a:avLst/>
          </a:prstGeom>
        </p:spPr>
      </p:pic>
    </p:spTree>
    <p:extLst>
      <p:ext uri="{BB962C8B-B14F-4D97-AF65-F5344CB8AC3E}">
        <p14:creationId xmlns:p14="http://schemas.microsoft.com/office/powerpoint/2010/main" val="227879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Hybrid Approach </a:t>
            </a:r>
            <a:endParaRPr lang="zh-CN" altLang="en-US" dirty="0"/>
          </a:p>
        </p:txBody>
      </p:sp>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6910" y="1825625"/>
            <a:ext cx="5278179" cy="4351338"/>
          </a:xfrm>
        </p:spPr>
      </p:pic>
    </p:spTree>
    <p:extLst>
      <p:ext uri="{BB962C8B-B14F-4D97-AF65-F5344CB8AC3E}">
        <p14:creationId xmlns:p14="http://schemas.microsoft.com/office/powerpoint/2010/main" val="441681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Time series decomposition using STL</a:t>
            </a:r>
            <a:endParaRPr lang="zh-CN" altLang="en-US" dirty="0"/>
          </a:p>
        </p:txBody>
      </p:sp>
      <p:sp>
        <p:nvSpPr>
          <p:cNvPr id="3" name="内容占位符 2"/>
          <p:cNvSpPr>
            <a:spLocks noGrp="1"/>
          </p:cNvSpPr>
          <p:nvPr>
            <p:ph idx="1"/>
          </p:nvPr>
        </p:nvSpPr>
        <p:spPr/>
        <p:txBody>
          <a:bodyPr/>
          <a:lstStyle/>
          <a:p>
            <a:r>
              <a:rPr lang="en-US" altLang="zh-CN" dirty="0" smtClean="0"/>
              <a:t>Trend: long-term increase or decrease in data </a:t>
            </a:r>
          </a:p>
          <a:p>
            <a:r>
              <a:rPr lang="en-US" altLang="zh-CN" dirty="0" smtClean="0"/>
              <a:t>Cyclic: rise and fall of data that are not of fixed period</a:t>
            </a:r>
          </a:p>
          <a:p>
            <a:r>
              <a:rPr lang="en-US" altLang="zh-CN" dirty="0" smtClean="0"/>
              <a:t>Season: a specific pattern that reoccurs after fixed time period </a:t>
            </a:r>
          </a:p>
          <a:p>
            <a:r>
              <a:rPr lang="en-US" altLang="zh-CN" dirty="0" smtClean="0"/>
              <a:t>Remainder: does not exhibit any specific behavior</a:t>
            </a:r>
            <a:endParaRPr lang="zh-CN" altLang="en-US" dirty="0"/>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975" y="4144293"/>
            <a:ext cx="3867690" cy="1200318"/>
          </a:xfrm>
          <a:prstGeom prst="rect">
            <a:avLst/>
          </a:prstGeom>
        </p:spPr>
      </p:pic>
      <p:pic>
        <p:nvPicPr>
          <p:cNvPr id="7" name="图片 6"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1480" y="4409938"/>
            <a:ext cx="6223505" cy="669027"/>
          </a:xfrm>
          <a:prstGeom prst="rect">
            <a:avLst/>
          </a:prstGeom>
        </p:spPr>
      </p:pic>
      <p:sp>
        <p:nvSpPr>
          <p:cNvPr id="8" name="文本框 7"/>
          <p:cNvSpPr txBox="1"/>
          <p:nvPr/>
        </p:nvSpPr>
        <p:spPr>
          <a:xfrm>
            <a:off x="4532665" y="5344611"/>
            <a:ext cx="1244021" cy="369332"/>
          </a:xfrm>
          <a:prstGeom prst="rect">
            <a:avLst/>
          </a:prstGeom>
          <a:noFill/>
        </p:spPr>
        <p:txBody>
          <a:bodyPr wrap="square" rtlCol="0">
            <a:spAutoFit/>
          </a:bodyPr>
          <a:lstStyle/>
          <a:p>
            <a:r>
              <a:rPr lang="zh-CN" altLang="en-US" dirty="0" smtClean="0"/>
              <a:t>预测目标</a:t>
            </a:r>
            <a:endParaRPr lang="zh-CN" altLang="en-US" dirty="0"/>
          </a:p>
        </p:txBody>
      </p:sp>
      <p:sp>
        <p:nvSpPr>
          <p:cNvPr id="9" name="文本框 8"/>
          <p:cNvSpPr txBox="1"/>
          <p:nvPr/>
        </p:nvSpPr>
        <p:spPr>
          <a:xfrm>
            <a:off x="6557408" y="5344611"/>
            <a:ext cx="1410646" cy="646331"/>
          </a:xfrm>
          <a:prstGeom prst="rect">
            <a:avLst/>
          </a:prstGeom>
          <a:noFill/>
        </p:spPr>
        <p:txBody>
          <a:bodyPr wrap="square" rtlCol="0">
            <a:spAutoFit/>
          </a:bodyPr>
          <a:lstStyle/>
          <a:p>
            <a:r>
              <a:rPr lang="en-US" altLang="zh-CN" dirty="0" smtClean="0"/>
              <a:t>Seasonal component</a:t>
            </a:r>
            <a:endParaRPr lang="zh-CN" altLang="en-US" dirty="0"/>
          </a:p>
        </p:txBody>
      </p:sp>
      <p:sp>
        <p:nvSpPr>
          <p:cNvPr id="10" name="文本框 9"/>
          <p:cNvSpPr txBox="1"/>
          <p:nvPr/>
        </p:nvSpPr>
        <p:spPr>
          <a:xfrm>
            <a:off x="8227130" y="5344610"/>
            <a:ext cx="1503097" cy="646331"/>
          </a:xfrm>
          <a:prstGeom prst="rect">
            <a:avLst/>
          </a:prstGeom>
          <a:noFill/>
        </p:spPr>
        <p:txBody>
          <a:bodyPr wrap="square" rtlCol="0">
            <a:spAutoFit/>
          </a:bodyPr>
          <a:lstStyle/>
          <a:p>
            <a:r>
              <a:rPr lang="en-US" altLang="zh-CN" dirty="0" smtClean="0"/>
              <a:t>Trend component</a:t>
            </a:r>
            <a:endParaRPr lang="zh-CN" altLang="en-US" dirty="0"/>
          </a:p>
        </p:txBody>
      </p:sp>
      <p:sp>
        <p:nvSpPr>
          <p:cNvPr id="11" name="文本框 10"/>
          <p:cNvSpPr txBox="1"/>
          <p:nvPr/>
        </p:nvSpPr>
        <p:spPr>
          <a:xfrm>
            <a:off x="9730227" y="5344611"/>
            <a:ext cx="1324758" cy="646331"/>
          </a:xfrm>
          <a:prstGeom prst="rect">
            <a:avLst/>
          </a:prstGeom>
          <a:noFill/>
        </p:spPr>
        <p:txBody>
          <a:bodyPr wrap="square" rtlCol="0">
            <a:spAutoFit/>
          </a:bodyPr>
          <a:lstStyle/>
          <a:p>
            <a:r>
              <a:rPr lang="en-US" altLang="zh-CN" dirty="0" smtClean="0"/>
              <a:t>Reminder component</a:t>
            </a:r>
            <a:endParaRPr lang="zh-CN" altLang="en-US" dirty="0"/>
          </a:p>
        </p:txBody>
      </p:sp>
    </p:spTree>
    <p:extLst>
      <p:ext uri="{BB962C8B-B14F-4D97-AF65-F5344CB8AC3E}">
        <p14:creationId xmlns:p14="http://schemas.microsoft.com/office/powerpoint/2010/main" val="51319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Individual model</a:t>
            </a:r>
            <a:endParaRPr lang="zh-CN" altLang="en-US" dirty="0"/>
          </a:p>
        </p:txBody>
      </p:sp>
      <p:sp>
        <p:nvSpPr>
          <p:cNvPr id="3" name="内容占位符 2"/>
          <p:cNvSpPr>
            <a:spLocks noGrp="1"/>
          </p:cNvSpPr>
          <p:nvPr>
            <p:ph idx="1"/>
          </p:nvPr>
        </p:nvSpPr>
        <p:spPr/>
        <p:txBody>
          <a:bodyPr/>
          <a:lstStyle/>
          <a:p>
            <a:r>
              <a:rPr lang="en-US" altLang="zh-CN" dirty="0"/>
              <a:t> ARIMA, ARNN, </a:t>
            </a:r>
            <a:r>
              <a:rPr lang="en-US" altLang="zh-CN" dirty="0" err="1"/>
              <a:t>XGBoost</a:t>
            </a:r>
            <a:r>
              <a:rPr lang="en-US" altLang="zh-CN" dirty="0"/>
              <a:t> and SVM</a:t>
            </a:r>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933" y="2547798"/>
            <a:ext cx="5278035" cy="3098622"/>
          </a:xfrm>
          <a:prstGeom prst="rect">
            <a:avLst/>
          </a:prstGeom>
        </p:spPr>
      </p:pic>
      <p:pic>
        <p:nvPicPr>
          <p:cNvPr id="6" name="图片 5"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0548" y="2382947"/>
            <a:ext cx="4689412" cy="3673169"/>
          </a:xfrm>
          <a:prstGeom prst="rect">
            <a:avLst/>
          </a:prstGeom>
        </p:spPr>
      </p:pic>
    </p:spTree>
    <p:extLst>
      <p:ext uri="{BB962C8B-B14F-4D97-AF65-F5344CB8AC3E}">
        <p14:creationId xmlns:p14="http://schemas.microsoft.com/office/powerpoint/2010/main" val="665580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Individual model</a:t>
            </a:r>
            <a:endParaRPr lang="zh-CN" altLang="en-US" dirty="0"/>
          </a:p>
        </p:txBody>
      </p:sp>
      <p:pic>
        <p:nvPicPr>
          <p:cNvPr id="5" name="内容占位符 4"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2792013"/>
            <a:ext cx="4442460" cy="1949483"/>
          </a:xfrm>
          <a:prstGeom prst="rect">
            <a:avLst/>
          </a:prstGeom>
        </p:spPr>
      </p:pic>
      <p:sp>
        <p:nvSpPr>
          <p:cNvPr id="6" name="矩形 5"/>
          <p:cNvSpPr/>
          <p:nvPr/>
        </p:nvSpPr>
        <p:spPr>
          <a:xfrm>
            <a:off x="838200" y="1690688"/>
            <a:ext cx="3589444" cy="369332"/>
          </a:xfrm>
          <a:prstGeom prst="rect">
            <a:avLst/>
          </a:prstGeom>
        </p:spPr>
        <p:txBody>
          <a:bodyPr wrap="none">
            <a:spAutoFit/>
          </a:bodyPr>
          <a:lstStyle/>
          <a:p>
            <a:r>
              <a:rPr lang="en-US" altLang="zh-CN" dirty="0"/>
              <a:t> ARIMA, ARNN, </a:t>
            </a:r>
            <a:r>
              <a:rPr lang="en-US" altLang="zh-CN" dirty="0" err="1"/>
              <a:t>XGBoost</a:t>
            </a:r>
            <a:r>
              <a:rPr lang="en-US" altLang="zh-CN" dirty="0"/>
              <a:t> and SVM</a:t>
            </a:r>
            <a:endParaRPr lang="zh-CN" altLang="en-US" dirty="0"/>
          </a:p>
        </p:txBody>
      </p:sp>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8854" y="69414"/>
            <a:ext cx="3225285" cy="6755995"/>
          </a:xfrm>
          <a:prstGeom prst="rect">
            <a:avLst/>
          </a:prstGeom>
        </p:spPr>
      </p:pic>
    </p:spTree>
    <p:extLst>
      <p:ext uri="{BB962C8B-B14F-4D97-AF65-F5344CB8AC3E}">
        <p14:creationId xmlns:p14="http://schemas.microsoft.com/office/powerpoint/2010/main" val="68719018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TotalTime>
  <Words>681</Words>
  <Application>Microsoft Office PowerPoint</Application>
  <PresentationFormat>宽屏</PresentationFormat>
  <Paragraphs>69</Paragraphs>
  <Slides>15</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DejaVu Sans</vt:lpstr>
      <vt:lpstr>Liberation Serif</vt:lpstr>
      <vt:lpstr>Source Han Sans Regular</vt:lpstr>
      <vt:lpstr>等线</vt:lpstr>
      <vt:lpstr>等线 Light</vt:lpstr>
      <vt:lpstr>Arial</vt:lpstr>
      <vt:lpstr>Office 主题​​</vt:lpstr>
      <vt:lpstr>时间序列混合预测模型</vt:lpstr>
      <vt:lpstr>简介</vt:lpstr>
      <vt:lpstr>ARIMA</vt:lpstr>
      <vt:lpstr>ARNN</vt:lpstr>
      <vt:lpstr>Hybrid Approach </vt:lpstr>
      <vt:lpstr>Hybrid Approach </vt:lpstr>
      <vt:lpstr>Time series decomposition using STL</vt:lpstr>
      <vt:lpstr>Individual model</vt:lpstr>
      <vt:lpstr>Individual model</vt:lpstr>
      <vt:lpstr>Implementation &amp; Results </vt:lpstr>
      <vt:lpstr>Performance Measure of different components of STL Decomposition </vt:lpstr>
      <vt:lpstr>Analysis</vt:lpstr>
      <vt:lpstr>Analysis</vt:lpstr>
      <vt:lpstr>Analysis</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时间序列混合预测模型</dc:title>
  <dc:creator>Administrator</dc:creator>
  <cp:lastModifiedBy>zheng morningglory</cp:lastModifiedBy>
  <cp:revision>20</cp:revision>
  <dcterms:created xsi:type="dcterms:W3CDTF">2020-05-28T09:20:56Z</dcterms:created>
  <dcterms:modified xsi:type="dcterms:W3CDTF">2020-05-28T16:26:39Z</dcterms:modified>
</cp:coreProperties>
</file>