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5" r:id="rId5"/>
    <p:sldId id="269" r:id="rId6"/>
    <p:sldId id="270" r:id="rId7"/>
    <p:sldId id="271" r:id="rId8"/>
    <p:sldId id="272" r:id="rId9"/>
    <p:sldId id="267" r:id="rId10"/>
    <p:sldId id="268" r:id="rId11"/>
    <p:sldId id="264" r:id="rId12"/>
    <p:sldId id="276" r:id="rId13"/>
    <p:sldId id="273" r:id="rId14"/>
    <p:sldId id="274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E73D-5FE5-413E-ADA1-0F29CA3065E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F4246-7649-48D1-8101-C49E3469B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sfocus.net/xai-trusted-security-intelligenc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相关链接：</a:t>
            </a:r>
            <a:r>
              <a:rPr lang="en-US" altLang="zh-CN" dirty="0">
                <a:hlinkClick r:id="rId3"/>
              </a:rPr>
              <a:t>http://blog.nsfocus.net/xai-trusted-security-intelligence/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4F93-7D4E-4E21-A43F-530E63CFE1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2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TREE SHAP</a:t>
            </a:r>
            <a:r>
              <a:rPr lang="zh-CN" altLang="en-US" dirty="0"/>
              <a:t>算法快速计算</a:t>
            </a:r>
            <a:r>
              <a:rPr lang="en-US" altLang="zh-CN" dirty="0"/>
              <a:t>=&gt;</a:t>
            </a:r>
            <a:r>
              <a:rPr lang="zh-CN" altLang="en-US" dirty="0"/>
              <a:t>在</a:t>
            </a:r>
            <a:r>
              <a:rPr lang="en-US" altLang="zh-CN" dirty="0"/>
              <a:t>O(TL2^M)</a:t>
            </a:r>
            <a:r>
              <a:rPr lang="zh-CN" altLang="en-US" dirty="0"/>
              <a:t>时间内直接估计 </a:t>
            </a:r>
            <a:r>
              <a:rPr lang="en-US" altLang="zh-CN" dirty="0"/>
              <a:t>=&gt; O(TLD^2)</a:t>
            </a:r>
            <a:r>
              <a:rPr lang="zh-CN" altLang="en-US" dirty="0"/>
              <a:t>时间内直接估计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树的数量，</a:t>
            </a:r>
            <a:r>
              <a:rPr lang="en-US" altLang="zh-CN" dirty="0"/>
              <a:t>L</a:t>
            </a:r>
            <a:r>
              <a:rPr lang="zh-CN" altLang="en-US" dirty="0"/>
              <a:t>是所有树种最大节点数量</a:t>
            </a:r>
            <a:r>
              <a:rPr lang="en-US" altLang="zh-CN" dirty="0"/>
              <a:t>.M</a:t>
            </a:r>
            <a:r>
              <a:rPr lang="zh-CN" altLang="en-US" dirty="0"/>
              <a:t>是特征的数量，</a:t>
            </a:r>
            <a:r>
              <a:rPr lang="en-US" altLang="zh-CN" dirty="0"/>
              <a:t>D</a:t>
            </a:r>
            <a:r>
              <a:rPr lang="zh-CN" altLang="en-US" dirty="0"/>
              <a:t>是所有树的最大深度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4F93-7D4E-4E21-A43F-530E63CFE1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3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83A9B-C969-42C8-A1C5-BF9ADB0D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B0C09E-247C-4D3D-A04D-C83C0A50B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F8F77-5DA6-40B5-8F82-0C9DEB19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93DE7-EC61-44D2-9BF5-7C0030A8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75618-783D-4C05-9AA9-F9028903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92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F25C4-DD44-4764-BACB-823C64F4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2E33EB-658F-4A81-8DC0-6D7307D5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66217-C11A-4DDE-92CF-2DD4272D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CBC76-6AF6-4193-89FE-9B040F47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C5987-24DA-4540-AC32-EF933F95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9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71247E-0A32-446C-AA00-83B49E667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B4B5B-39E0-4D7F-8F29-97F48F88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99891-6EA7-4EA1-8B21-B30B0257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B957A-1581-46C0-98CD-3E413CA7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C424E-52A3-4E1D-859A-E46D8306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0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9C417-1519-46E7-84BE-803A9E32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BEE10-6075-4DAE-812C-6014978E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6EAEF-8A38-47C9-A805-E1363CB5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4F178-6937-44F7-B30D-58036D08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B1C0C-F6E9-41D9-A403-BAE49C9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9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E5A7B-A1F7-4F4A-8590-70E47D0D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3C8A8-CB92-4061-BA9D-6014F811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7707A-1FC1-47C5-80E0-B0219E1B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A91A1-446B-46B5-B984-F8260D56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D11EE-CA2C-4564-8E80-BDDD5B66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0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84036-CA87-408C-BF33-B397D1B0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9F495-F93C-4E3C-A361-DC8735D97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7E1CF-0B07-4283-887F-2572C0BE1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831A8-5EAF-4479-B348-98E13ECC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1202F-3CD4-4233-A4FE-E17AAB5E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0671-153A-4E89-992E-894092A7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8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F8273-29B6-476E-8A65-A3860998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0FE5E-DA88-48FA-ABBA-A6A53A792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2F5B25-FDE5-4761-A197-9DF17A46C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3E408-C76B-427A-9EC9-03509712D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E6321-20E1-4E72-B78F-6CF4812E6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47C0EB-2A60-4733-B54D-9FCD0F5C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84605E-60FE-44F9-B953-92E7904C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DE1837-7ADB-45D5-AAEE-CD65AB57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4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02990-73F8-4CEB-8555-3DB99E05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A77D07-C02D-49B2-BB28-6D6583CC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9D9CB4-92D9-42E8-9B26-38B79FDB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302FB0-AF27-4688-A3B2-D645CA33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2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BE337F-7D33-4C53-8741-AC3FF36E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14386F-1DEC-458D-BBE9-286D0DA5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E9DF12-C0A6-4D44-9973-AAF4424C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7079D-7611-456F-842A-1F4B6CB2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22897-BEB2-4B37-A403-F28080BD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09363-90E5-43A6-B4A6-6F38713D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E9A85-8722-4DBB-A2D4-295D103F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2C630-1500-4577-B72E-2AF5DA2D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77456-142A-4EA3-8C27-9DE45475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6E7BE-5C95-454D-9FF0-70E52C30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0E3EA3-2E61-4CF3-AEC5-C204F2391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61B9A-A5DB-42A8-A9AE-FA0D37462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A0689-AA7E-4D9B-A20B-98289E8C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DC6AA1-9E03-4551-86B5-AA9CBB3B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46972-BB44-4337-BCB0-42DCE8B4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58A5AD-8FFF-487E-AF64-4CA1C883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5549A-E0B4-4654-AF2D-7AF16314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CB360-7FC1-4BDB-9282-5382DF8A7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BCE4-67FD-4CB0-BC62-48A088915D8C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FE191-1B6A-47E6-8954-25FC64897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540E4-ABC4-4EF5-9660-DCEAB0FF1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D9944-88AB-4A17-8D8F-704ED4E61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9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1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7F02C-C9D5-409E-AFF9-670F432E5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SHAP</a:t>
            </a:r>
            <a:r>
              <a:rPr lang="zh-CN" altLang="en-US" dirty="0"/>
              <a:t>的预测可视分析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F24309-605F-487C-9477-D6B9450FF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郑莹倩</a:t>
            </a:r>
          </a:p>
        </p:txBody>
      </p:sp>
    </p:spTree>
    <p:extLst>
      <p:ext uri="{BB962C8B-B14F-4D97-AF65-F5344CB8AC3E}">
        <p14:creationId xmlns:p14="http://schemas.microsoft.com/office/powerpoint/2010/main" val="95803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1F8C5-F326-4F7A-A77B-5C434319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SHAP</a:t>
            </a:r>
            <a:r>
              <a:rPr lang="zh-CN" altLang="en-US" dirty="0"/>
              <a:t>值的计算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33072C-F817-4A77-BBA9-6A92DD7BA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模型是非线性或输入特征不是独立时，</a:t>
                </a:r>
                <a:r>
                  <a:rPr lang="en-US" altLang="zh-CN" dirty="0"/>
                  <a:t>SHAP</a:t>
                </a:r>
                <a:r>
                  <a:rPr lang="zh-CN" altLang="en-US" dirty="0"/>
                  <a:t>需要对所有可能的特征排序计算加权平均值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{x1,…,</a:t>
                </a:r>
                <a:r>
                  <a:rPr lang="en-US" altLang="zh-CN" dirty="0" err="1"/>
                  <a:t>xp</a:t>
                </a:r>
                <a:r>
                  <a:rPr lang="en-US" altLang="zh-CN" dirty="0"/>
                  <a:t>}</a:t>
                </a:r>
                <a:r>
                  <a:rPr lang="zh-CN" altLang="en-US" dirty="0"/>
                  <a:t>：输入特征集合，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为所有输入特征数目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{x1,…,</a:t>
                </a:r>
                <a:r>
                  <a:rPr lang="en-US" altLang="zh-CN" dirty="0" err="1"/>
                  <a:t>xp</a:t>
                </a:r>
                <a:r>
                  <a:rPr lang="en-US" altLang="zh-CN" dirty="0"/>
                  <a:t>}\{</a:t>
                </a:r>
                <a:r>
                  <a:rPr lang="en-US" altLang="zh-CN" dirty="0" err="1"/>
                  <a:t>xj</a:t>
                </a:r>
                <a:r>
                  <a:rPr lang="en-US" altLang="zh-CN" dirty="0"/>
                  <a:t>}</a:t>
                </a:r>
                <a:r>
                  <a:rPr lang="zh-CN" altLang="en-US" dirty="0"/>
                  <a:t>：不包括</a:t>
                </a:r>
                <a:r>
                  <a:rPr lang="en-US" altLang="zh-CN" dirty="0"/>
                  <a:t>{</a:t>
                </a:r>
                <a:r>
                  <a:rPr lang="en-US" altLang="zh-CN" dirty="0" err="1"/>
                  <a:t>xj</a:t>
                </a:r>
                <a:r>
                  <a:rPr lang="en-US" altLang="zh-CN" dirty="0"/>
                  <a:t>}</a:t>
                </a:r>
                <a:r>
                  <a:rPr lang="zh-CN" altLang="en-US" dirty="0"/>
                  <a:t>所有输入特征可能的集合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特征</m:t>
                    </m:r>
                  </m:oMath>
                </a14:m>
                <a:r>
                  <a:rPr lang="zh-CN" altLang="en-US" dirty="0"/>
                  <a:t>子集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的预测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33072C-F817-4A77-BBA9-6A92DD7BA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25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8690A99-3254-42D9-BE8A-6147FBFE2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364" y="2715063"/>
            <a:ext cx="5525271" cy="9145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12AE47-4EA1-435A-AB61-0381DFFB700E}"/>
              </a:ext>
            </a:extLst>
          </p:cNvPr>
          <p:cNvSpPr txBox="1"/>
          <p:nvPr/>
        </p:nvSpPr>
        <p:spPr>
          <a:xfrm>
            <a:off x="3934326" y="6123543"/>
            <a:ext cx="432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个特征在任意排序下的</a:t>
            </a:r>
            <a:r>
              <a:rPr lang="en-US" altLang="zh-CN" dirty="0"/>
              <a:t>p!</a:t>
            </a:r>
            <a:r>
              <a:rPr lang="zh-CN" altLang="en-US" dirty="0"/>
              <a:t>种组合情况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B88245-4A09-4360-AA21-3EBDC7E13490}"/>
                  </a:ext>
                </a:extLst>
              </p:cNvPr>
              <p:cNvSpPr txBox="1"/>
              <p:nvPr/>
            </p:nvSpPr>
            <p:spPr>
              <a:xfrm>
                <a:off x="8257673" y="4001294"/>
                <a:ext cx="3677653" cy="237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子集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的特征组合情况占比，所有可能的子集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的特征组合情况占比和为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确定子集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后，特征集应为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,….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}, </a:t>
                </a:r>
                <a:r>
                  <a:rPr lang="zh-CN" altLang="en-US" dirty="0"/>
                  <a:t>子集</a:t>
                </a:r>
                <a:r>
                  <a:rPr lang="en-US" altLang="zh-CN" dirty="0"/>
                  <a:t>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,….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本身有</a:t>
                </a:r>
                <a:r>
                  <a:rPr lang="en-US" altLang="zh-CN" dirty="0"/>
                  <a:t>|S|!</a:t>
                </a:r>
                <a:r>
                  <a:rPr lang="zh-CN" altLang="en-US" dirty="0"/>
                  <a:t>种顺序组合，剩余特征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则有</a:t>
                </a:r>
                <a:r>
                  <a:rPr lang="en-US" altLang="zh-CN" dirty="0"/>
                  <a:t>(p-|S|-1)!</a:t>
                </a:r>
                <a:r>
                  <a:rPr lang="zh-CN" altLang="en-US" dirty="0"/>
                  <a:t>种组合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B88245-4A09-4360-AA21-3EBDC7E1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73" y="4001294"/>
                <a:ext cx="3677653" cy="2379498"/>
              </a:xfrm>
              <a:prstGeom prst="rect">
                <a:avLst/>
              </a:prstGeom>
              <a:blipFill>
                <a:blip r:embed="rId8"/>
                <a:stretch>
                  <a:fillRect l="-1493" t="-1279" b="-3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3EF89B-800C-4C91-8C1C-00E1343F4BEE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5935579" y="5662863"/>
            <a:ext cx="160421" cy="46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C08D9A9-0397-414E-8E79-DF19D117E2CB}"/>
              </a:ext>
            </a:extLst>
          </p:cNvPr>
          <p:cNvCxnSpPr/>
          <p:nvPr/>
        </p:nvCxnSpPr>
        <p:spPr>
          <a:xfrm flipH="1" flipV="1">
            <a:off x="7267074" y="4957011"/>
            <a:ext cx="990599" cy="2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5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1F829-4ECF-48D7-814A-50620527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应用类型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3B0F6351-53D7-4B0D-927B-783E414C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TreeExplainer</a:t>
            </a:r>
            <a:endParaRPr lang="en-US" altLang="zh-CN" dirty="0"/>
          </a:p>
          <a:p>
            <a:r>
              <a:rPr lang="en-US" altLang="zh-CN" dirty="0" err="1"/>
              <a:t>DeepExplainer</a:t>
            </a:r>
            <a:r>
              <a:rPr lang="zh-CN" altLang="en-US" dirty="0"/>
              <a:t>（</a:t>
            </a:r>
            <a:r>
              <a:rPr lang="en-US" altLang="zh-CN" dirty="0" err="1"/>
              <a:t>DeepLIFT+shapley</a:t>
            </a:r>
            <a:r>
              <a:rPr lang="en-US" altLang="zh-CN" dirty="0"/>
              <a:t> value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GradientExplainer</a:t>
            </a:r>
            <a:endParaRPr lang="en-US" altLang="zh-CN" dirty="0"/>
          </a:p>
          <a:p>
            <a:r>
              <a:rPr lang="en-US" altLang="zh-CN" dirty="0" err="1"/>
              <a:t>KernelExplainer</a:t>
            </a:r>
            <a:r>
              <a:rPr lang="en-US" altLang="zh-CN" dirty="0"/>
              <a:t>(Linear LIME + Shapley values) </a:t>
            </a:r>
          </a:p>
          <a:p>
            <a:r>
              <a:rPr lang="en-US" altLang="zh-CN" dirty="0" err="1"/>
              <a:t>LinerExplaier</a:t>
            </a:r>
            <a:endParaRPr lang="en-US" altLang="zh-CN" dirty="0"/>
          </a:p>
          <a:p>
            <a:r>
              <a:rPr lang="en-US" altLang="zh-CN" dirty="0" err="1"/>
              <a:t>PartitionExplainer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63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EF5A5-EA15-4120-AA5A-28D65764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Towards a Rigorous Evaluation of XAI Methods on Time Series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01A386-DCC2-469C-A571-1A2BD55C6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48" y="1690687"/>
            <a:ext cx="6858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A1C7DB-2590-49CD-9FF4-F2065A8BB882}"/>
              </a:ext>
            </a:extLst>
          </p:cNvPr>
          <p:cNvSpPr/>
          <p:nvPr/>
        </p:nvSpPr>
        <p:spPr>
          <a:xfrm>
            <a:off x="684898" y="1755564"/>
            <a:ext cx="45696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该篇文章概述了截至</a:t>
            </a: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年比较主流的几种可解释性算法，为技术选型提供了一定的理论支撑。</a:t>
            </a:r>
            <a:endParaRPr lang="en-US" altLang="zh-CN" dirty="0">
              <a:solidFill>
                <a:srgbClr val="49494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该篇文章提出了两种扰动时间序列的方法，为评估可解释性算法在时序数据上的效果提供了思路。</a:t>
            </a:r>
            <a:endParaRPr lang="en-US" altLang="zh-CN" dirty="0">
              <a:solidFill>
                <a:srgbClr val="49494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该篇文章中</a:t>
            </a:r>
            <a:r>
              <a:rPr lang="en-US" altLang="zh-CN" dirty="0" err="1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deeplift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解析</a:t>
            </a:r>
            <a:r>
              <a:rPr lang="en-US" altLang="zh-CN" dirty="0" err="1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的效果是</a:t>
            </a: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，这个结果有待验证。</a:t>
            </a:r>
            <a:endParaRPr lang="en-US" altLang="zh-CN" dirty="0">
              <a:solidFill>
                <a:srgbClr val="49494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该篇文章在</a:t>
            </a: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swap time points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方法中</a:t>
            </a:r>
            <a:r>
              <a:rPr lang="en-US" altLang="zh-CN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ns</a:t>
            </a:r>
            <a:r>
              <a:rPr lang="zh-CN" altLang="en-US" dirty="0">
                <a:solidFill>
                  <a:srgbClr val="49494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参数并未给出严谨的取值范围。</a:t>
            </a:r>
            <a:endParaRPr lang="zh-CN" altLang="en-US" sz="1600" dirty="0">
              <a:solidFill>
                <a:srgbClr val="494949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27B7FCC-11EF-4BDF-BEFA-6631DEA7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75" y="4682763"/>
            <a:ext cx="6858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341F1D-7B9B-4841-BB10-57CA724736F3}"/>
              </a:ext>
            </a:extLst>
          </p:cNvPr>
          <p:cNvSpPr/>
          <p:nvPr/>
        </p:nvSpPr>
        <p:spPr>
          <a:xfrm>
            <a:off x="7040451" y="4287725"/>
            <a:ext cx="51515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494949"/>
                </a:solidFill>
              </a:rPr>
              <a:t>同一模型，不同算法的效果：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494949"/>
                </a:solidFill>
              </a:rPr>
              <a:t>CNN</a:t>
            </a:r>
            <a:r>
              <a:rPr lang="zh-CN" altLang="en-US" sz="1400" dirty="0">
                <a:solidFill>
                  <a:srgbClr val="494949"/>
                </a:solidFill>
              </a:rPr>
              <a:t>： </a:t>
            </a:r>
            <a:r>
              <a:rPr lang="en-US" altLang="zh-CN" sz="1400" dirty="0">
                <a:solidFill>
                  <a:srgbClr val="494949"/>
                </a:solidFill>
              </a:rPr>
              <a:t>LRP</a:t>
            </a:r>
            <a:r>
              <a:rPr lang="zh-CN" altLang="en-US" sz="1400" dirty="0">
                <a:solidFill>
                  <a:srgbClr val="494949"/>
                </a:solidFill>
              </a:rPr>
              <a:t>和</a:t>
            </a:r>
            <a:r>
              <a:rPr lang="en-US" altLang="zh-CN" sz="1400" dirty="0" err="1">
                <a:solidFill>
                  <a:srgbClr val="494949"/>
                </a:solidFill>
              </a:rPr>
              <a:t>DeepLIFT</a:t>
            </a:r>
            <a:r>
              <a:rPr lang="zh-CN" altLang="en-US" sz="1400" dirty="0">
                <a:solidFill>
                  <a:srgbClr val="494949"/>
                </a:solidFill>
              </a:rPr>
              <a:t>效果好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494949"/>
                </a:solidFill>
              </a:rPr>
              <a:t>RNN</a:t>
            </a:r>
            <a:r>
              <a:rPr lang="zh-CN" altLang="en-US" sz="1400" dirty="0">
                <a:solidFill>
                  <a:srgbClr val="494949"/>
                </a:solidFill>
              </a:rPr>
              <a:t>：</a:t>
            </a:r>
            <a:r>
              <a:rPr lang="en-US" altLang="zh-CN" sz="1400" dirty="0">
                <a:solidFill>
                  <a:srgbClr val="494949"/>
                </a:solidFill>
              </a:rPr>
              <a:t>Saliency</a:t>
            </a:r>
            <a:r>
              <a:rPr lang="zh-CN" altLang="en-US" sz="1400" dirty="0">
                <a:solidFill>
                  <a:srgbClr val="494949"/>
                </a:solidFill>
              </a:rPr>
              <a:t>和</a:t>
            </a:r>
            <a:r>
              <a:rPr lang="en-US" altLang="zh-CN" sz="1400" dirty="0">
                <a:solidFill>
                  <a:srgbClr val="494949"/>
                </a:solidFill>
              </a:rPr>
              <a:t>SHAP</a:t>
            </a:r>
            <a:r>
              <a:rPr lang="zh-CN" altLang="en-US" sz="1400" dirty="0">
                <a:solidFill>
                  <a:srgbClr val="494949"/>
                </a:solidFill>
              </a:rPr>
              <a:t>效果好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err="1">
                <a:solidFill>
                  <a:srgbClr val="494949"/>
                </a:solidFill>
              </a:rPr>
              <a:t>RestNet</a:t>
            </a:r>
            <a:r>
              <a:rPr lang="zh-CN" altLang="en-US" sz="1400" dirty="0">
                <a:solidFill>
                  <a:srgbClr val="494949"/>
                </a:solidFill>
              </a:rPr>
              <a:t>：</a:t>
            </a:r>
            <a:r>
              <a:rPr lang="en-US" altLang="zh-CN" sz="1400" dirty="0">
                <a:solidFill>
                  <a:srgbClr val="494949"/>
                </a:solidFill>
              </a:rPr>
              <a:t>SHA</a:t>
            </a:r>
            <a:r>
              <a:rPr lang="zh-CN" altLang="en-US" sz="1400" dirty="0">
                <a:solidFill>
                  <a:srgbClr val="494949"/>
                </a:solidFill>
              </a:rPr>
              <a:t>效果好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494949"/>
                </a:solidFill>
              </a:rPr>
              <a:t>结论：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494949"/>
                </a:solidFill>
              </a:rPr>
              <a:t>① </a:t>
            </a:r>
            <a:r>
              <a:rPr lang="en-US" altLang="zh-CN" sz="1400" dirty="0">
                <a:solidFill>
                  <a:srgbClr val="494949"/>
                </a:solidFill>
              </a:rPr>
              <a:t>SHAP</a:t>
            </a:r>
            <a:r>
              <a:rPr lang="zh-CN" altLang="en-US" sz="1400" dirty="0">
                <a:solidFill>
                  <a:srgbClr val="494949"/>
                </a:solidFill>
              </a:rPr>
              <a:t>算法鲁棒性最强，在解释各种模型时有较好的效果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494949"/>
                </a:solidFill>
              </a:rPr>
              <a:t>②基于</a:t>
            </a:r>
            <a:r>
              <a:rPr lang="en-US" altLang="zh-CN" sz="1400" dirty="0">
                <a:solidFill>
                  <a:srgbClr val="494949"/>
                </a:solidFill>
              </a:rPr>
              <a:t>LRP</a:t>
            </a:r>
            <a:r>
              <a:rPr lang="zh-CN" altLang="en-US" sz="1400" dirty="0">
                <a:solidFill>
                  <a:srgbClr val="494949"/>
                </a:solidFill>
              </a:rPr>
              <a:t>和</a:t>
            </a:r>
            <a:r>
              <a:rPr lang="en-US" altLang="zh-CN" sz="1400" dirty="0" err="1">
                <a:solidFill>
                  <a:srgbClr val="494949"/>
                </a:solidFill>
              </a:rPr>
              <a:t>DeepLIFT</a:t>
            </a:r>
            <a:r>
              <a:rPr lang="zh-CN" altLang="en-US" sz="1400" dirty="0">
                <a:solidFill>
                  <a:srgbClr val="494949"/>
                </a:solidFill>
              </a:rPr>
              <a:t>这类反向回传的可解释性算法在</a:t>
            </a:r>
            <a:r>
              <a:rPr lang="en-US" altLang="zh-CN" sz="1400" dirty="0">
                <a:solidFill>
                  <a:srgbClr val="494949"/>
                </a:solidFill>
              </a:rPr>
              <a:t>CNN</a:t>
            </a:r>
            <a:r>
              <a:rPr lang="zh-CN" altLang="en-US" sz="1400" dirty="0">
                <a:solidFill>
                  <a:srgbClr val="494949"/>
                </a:solidFill>
              </a:rPr>
              <a:t>模型表现更好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494949"/>
                </a:solidFill>
              </a:rPr>
              <a:t>③ </a:t>
            </a:r>
            <a:r>
              <a:rPr lang="en-US" altLang="zh-CN" sz="1400" dirty="0">
                <a:solidFill>
                  <a:srgbClr val="494949"/>
                </a:solidFill>
              </a:rPr>
              <a:t>LIME</a:t>
            </a:r>
            <a:r>
              <a:rPr lang="zh-CN" altLang="en-US" sz="1400" dirty="0">
                <a:solidFill>
                  <a:srgbClr val="494949"/>
                </a:solidFill>
              </a:rPr>
              <a:t>表现最差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494949"/>
                </a:solidFill>
              </a:rPr>
              <a:t>④ 使用</a:t>
            </a:r>
            <a:r>
              <a:rPr lang="en-US" altLang="zh-CN" sz="1400" dirty="0">
                <a:solidFill>
                  <a:srgbClr val="494949"/>
                </a:solidFill>
              </a:rPr>
              <a:t>swap</a:t>
            </a:r>
            <a:r>
              <a:rPr lang="zh-CN" altLang="en-US" sz="1400" dirty="0">
                <a:solidFill>
                  <a:srgbClr val="494949"/>
                </a:solidFill>
              </a:rPr>
              <a:t>和</a:t>
            </a:r>
            <a:r>
              <a:rPr lang="en-US" altLang="zh-CN" sz="1400" dirty="0">
                <a:solidFill>
                  <a:srgbClr val="494949"/>
                </a:solidFill>
              </a:rPr>
              <a:t>mean</a:t>
            </a:r>
            <a:r>
              <a:rPr lang="zh-CN" altLang="en-US" sz="1400" dirty="0">
                <a:solidFill>
                  <a:srgbClr val="494949"/>
                </a:solidFill>
              </a:rPr>
              <a:t>扰动时，能区分随机扰动和选择性扰动的效果</a:t>
            </a:r>
          </a:p>
        </p:txBody>
      </p:sp>
    </p:spTree>
    <p:extLst>
      <p:ext uri="{BB962C8B-B14F-4D97-AF65-F5344CB8AC3E}">
        <p14:creationId xmlns:p14="http://schemas.microsoft.com/office/powerpoint/2010/main" val="396848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6E356-755F-4E97-BF59-BFAD332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E0D6C-5FCF-41A1-8493-C1CEBA97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、通过建立</a:t>
            </a:r>
            <a:r>
              <a:rPr lang="en-US" altLang="zh-CN" dirty="0"/>
              <a:t>explainer</a:t>
            </a:r>
            <a:r>
              <a:rPr lang="zh-CN" altLang="en-US" dirty="0"/>
              <a:t>来得到实例数</a:t>
            </a:r>
            <a:r>
              <a:rPr lang="en-US" altLang="zh-CN" dirty="0"/>
              <a:t>x</a:t>
            </a:r>
            <a:r>
              <a:rPr lang="zh-CN" altLang="en-US" dirty="0"/>
              <a:t>特征数的</a:t>
            </a:r>
            <a:r>
              <a:rPr lang="en-US" altLang="zh-CN" dirty="0" err="1"/>
              <a:t>shap_value</a:t>
            </a:r>
            <a:r>
              <a:rPr lang="zh-CN" altLang="en-US" dirty="0"/>
              <a:t>矩阵，通过分析矩阵对模型进行解释。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local </a:t>
            </a:r>
            <a:r>
              <a:rPr lang="en-US" altLang="zh-CN" dirty="0" err="1"/>
              <a:t>interper</a:t>
            </a:r>
            <a:r>
              <a:rPr lang="zh-CN" altLang="en-US" dirty="0"/>
              <a:t>角度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Local</a:t>
            </a:r>
            <a:r>
              <a:rPr lang="zh-CN" altLang="en-US" dirty="0"/>
              <a:t>可解释性提供了预测的细节，侧重于解释单个预测是如何生成的。它可以帮助决策者信任模型，并且解释各个特征是如何影响模型单次的决策。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已有可视化方法：</a:t>
            </a:r>
            <a:r>
              <a:rPr lang="en-US" altLang="zh-CN" dirty="0" err="1"/>
              <a:t>shap.force_plot</a:t>
            </a:r>
            <a:r>
              <a:rPr lang="zh-CN" altLang="en-US" dirty="0"/>
              <a:t>（单个实例特征贡献可视化），</a:t>
            </a:r>
            <a:r>
              <a:rPr lang="en-US" altLang="zh-CN" dirty="0" err="1"/>
              <a:t>shap.force_plot</a:t>
            </a:r>
            <a:r>
              <a:rPr lang="zh-CN" altLang="en-US" dirty="0"/>
              <a:t>（全部实例特征贡献分布可视化</a:t>
            </a:r>
            <a:r>
              <a:rPr lang="en-US" altLang="zh-CN" dirty="0"/>
              <a:t>——</a:t>
            </a:r>
            <a:r>
              <a:rPr lang="zh-CN" altLang="en-US" dirty="0"/>
              <a:t>前者的集成）</a:t>
            </a:r>
          </a:p>
        </p:txBody>
      </p:sp>
    </p:spTree>
    <p:extLst>
      <p:ext uri="{BB962C8B-B14F-4D97-AF65-F5344CB8AC3E}">
        <p14:creationId xmlns:p14="http://schemas.microsoft.com/office/powerpoint/2010/main" val="246125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3472-8221-4384-A26E-B191060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SHAP</a:t>
            </a:r>
            <a:r>
              <a:rPr lang="zh-CN" altLang="en-US" dirty="0"/>
              <a:t>解释</a:t>
            </a:r>
            <a:r>
              <a:rPr lang="en-US" altLang="zh-CN" dirty="0"/>
              <a:t>tree boosting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2329D-B762-4B62-AB44-C8914143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global </a:t>
            </a:r>
            <a:r>
              <a:rPr lang="en-US" altLang="zh-CN" sz="1600" dirty="0" err="1"/>
              <a:t>interper</a:t>
            </a:r>
            <a:r>
              <a:rPr lang="zh-CN" altLang="en-US" sz="1600" dirty="0"/>
              <a:t>角度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Global</a:t>
            </a:r>
            <a:r>
              <a:rPr lang="zh-CN" altLang="en-US" sz="1600" dirty="0"/>
              <a:t>可解释性：寻求理解模型的</a:t>
            </a:r>
            <a:r>
              <a:rPr lang="en-US" altLang="zh-CN" sz="1600" dirty="0"/>
              <a:t>overall structure(</a:t>
            </a:r>
            <a:r>
              <a:rPr lang="zh-CN" altLang="en-US" sz="1600" dirty="0"/>
              <a:t>总体结构</a:t>
            </a:r>
            <a:r>
              <a:rPr lang="en-US" altLang="zh-CN" sz="1600" dirty="0"/>
              <a:t>)</a:t>
            </a:r>
            <a:r>
              <a:rPr lang="zh-CN" altLang="en-US" sz="1600" dirty="0"/>
              <a:t>。这往往比解释单个预测困难得多，因为它涉及到对模型的一般工作原理作出说明，而不仅仅是一个预测。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/>
              <a:t>已有可视化方法：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summary plot</a:t>
            </a:r>
            <a:r>
              <a:rPr lang="zh-CN" altLang="en-US" sz="1600" dirty="0"/>
              <a:t> 为每个样本绘制其每个特征的</a:t>
            </a:r>
            <a:r>
              <a:rPr lang="en-US" altLang="zh-CN" sz="1600" dirty="0"/>
              <a:t>SHAP</a:t>
            </a:r>
            <a:r>
              <a:rPr lang="zh-CN" altLang="en-US" sz="1600" dirty="0"/>
              <a:t>值，这可以更好地理解整体模式，并允许发现预测异常值。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Feature Importance</a:t>
            </a:r>
            <a:r>
              <a:rPr lang="zh-CN" altLang="en-US" sz="1600" dirty="0"/>
              <a:t>：取每个特征的</a:t>
            </a:r>
            <a:r>
              <a:rPr lang="en-US" altLang="zh-CN" sz="1600" dirty="0"/>
              <a:t>SHAP</a:t>
            </a:r>
            <a:r>
              <a:rPr lang="zh-CN" altLang="en-US" sz="1600" dirty="0"/>
              <a:t>值的绝对值的平均值作为该特征的重要性，得到一个标准的条形图</a:t>
            </a:r>
            <a:r>
              <a:rPr lang="en-US" altLang="zh-CN" sz="1600" dirty="0"/>
              <a:t>(multi-class</a:t>
            </a:r>
            <a:r>
              <a:rPr lang="zh-CN" altLang="en-US" sz="1600" dirty="0"/>
              <a:t>则生成堆叠的条形图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/>
              <a:t>interaction value</a:t>
            </a:r>
            <a:r>
              <a:rPr lang="zh-CN" altLang="en-US" sz="1600" dirty="0"/>
              <a:t>是将</a:t>
            </a:r>
            <a:r>
              <a:rPr lang="en-US" altLang="zh-CN" sz="1600" dirty="0"/>
              <a:t>SHAP</a:t>
            </a:r>
            <a:r>
              <a:rPr lang="zh-CN" altLang="en-US" sz="1600" dirty="0"/>
              <a:t>值推广到更高阶交互的一种方法。树模型实现了快速、精确的两两交互计算，这将为每个预测返回一个矩阵，其中主要影响在对角线上，交互影响在对角线外。这些数值往往揭示了有趣的隐藏关系</a:t>
            </a:r>
            <a:r>
              <a:rPr lang="en-US" altLang="zh-CN" sz="1600" dirty="0"/>
              <a:t>(</a:t>
            </a:r>
            <a:r>
              <a:rPr lang="zh-CN" altLang="en-US" sz="1600" dirty="0"/>
              <a:t>交互作用</a:t>
            </a:r>
            <a:r>
              <a:rPr lang="en-US" altLang="zh-CN" sz="1600" dirty="0"/>
              <a:t>)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err="1"/>
              <a:t>dependence_plot</a:t>
            </a:r>
            <a:r>
              <a:rPr lang="zh-CN" altLang="en-US" sz="1600" dirty="0"/>
              <a:t>：为了理解单个</a:t>
            </a:r>
            <a:r>
              <a:rPr lang="en-US" altLang="zh-CN" sz="1600" dirty="0"/>
              <a:t>feature</a:t>
            </a:r>
            <a:r>
              <a:rPr lang="zh-CN" altLang="en-US" sz="1600" dirty="0"/>
              <a:t>如何影响模型的输出，我们可以将该</a:t>
            </a:r>
            <a:r>
              <a:rPr lang="en-US" altLang="zh-CN" sz="1600" dirty="0"/>
              <a:t>feature</a:t>
            </a:r>
            <a:r>
              <a:rPr lang="zh-CN" altLang="en-US" sz="1600" dirty="0"/>
              <a:t>的</a:t>
            </a:r>
            <a:r>
              <a:rPr lang="en-US" altLang="zh-CN" sz="1600" dirty="0"/>
              <a:t>SHAP</a:t>
            </a:r>
            <a:r>
              <a:rPr lang="zh-CN" altLang="en-US" sz="1600" dirty="0"/>
              <a:t>值与数据集中所有样本的</a:t>
            </a:r>
            <a:r>
              <a:rPr lang="en-US" altLang="zh-CN" sz="1600" dirty="0"/>
              <a:t>feature</a:t>
            </a:r>
            <a:r>
              <a:rPr lang="zh-CN" altLang="en-US" sz="1600" dirty="0"/>
              <a:t>值进行比较。</a:t>
            </a:r>
          </a:p>
        </p:txBody>
      </p:sp>
    </p:spTree>
    <p:extLst>
      <p:ext uri="{BB962C8B-B14F-4D97-AF65-F5344CB8AC3E}">
        <p14:creationId xmlns:p14="http://schemas.microsoft.com/office/powerpoint/2010/main" val="235586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829DD-1B41-41B2-AB4A-C8B1CD7C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78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B8040-07DC-402F-8414-A80DCCBC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63235-4F60-4179-AC1E-F212C982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背景：可加性特征归因方法</a:t>
            </a:r>
            <a:endParaRPr lang="en-US" altLang="zh-CN" dirty="0"/>
          </a:p>
          <a:p>
            <a:r>
              <a:rPr lang="en-US" altLang="zh-CN" dirty="0"/>
              <a:t>What is SHAP</a:t>
            </a:r>
          </a:p>
          <a:p>
            <a:r>
              <a:rPr lang="zh-CN" altLang="en-US" dirty="0"/>
              <a:t>可视分析方法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45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DE51C-E05D-4706-8E2B-65769BA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8E7B1ECA-FC8F-403F-BBC7-7AADB4377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7103" y="1886410"/>
            <a:ext cx="2953162" cy="56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C8C2CC4-4E90-40C3-ACE6-BDFF40ED8622}"/>
              </a:ext>
            </a:extLst>
          </p:cNvPr>
          <p:cNvSpPr txBox="1"/>
          <p:nvPr/>
        </p:nvSpPr>
        <p:spPr>
          <a:xfrm>
            <a:off x="7283115" y="1859383"/>
            <a:ext cx="458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X: </a:t>
            </a:r>
            <a:r>
              <a:rPr lang="zh-CN" altLang="en-US" dirty="0"/>
              <a:t>计算贡献的实例</a:t>
            </a:r>
            <a:endParaRPr lang="en-US" altLang="zh-CN" dirty="0"/>
          </a:p>
          <a:p>
            <a:r>
              <a:rPr lang="en-US" altLang="zh-CN" dirty="0" err="1"/>
              <a:t>xj</a:t>
            </a:r>
            <a:r>
              <a:rPr lang="en-US" altLang="zh-CN" dirty="0"/>
              <a:t>(j=1,…,p)</a:t>
            </a:r>
            <a:r>
              <a:rPr lang="zh-CN" altLang="en-US" dirty="0"/>
              <a:t>实例特征值</a:t>
            </a:r>
            <a:endParaRPr lang="en-US" altLang="zh-CN" dirty="0"/>
          </a:p>
          <a:p>
            <a:r>
              <a:rPr lang="el-GR" altLang="zh-CN" dirty="0"/>
              <a:t>Β</a:t>
            </a:r>
            <a:r>
              <a:rPr lang="en-US" altLang="zh-CN" dirty="0"/>
              <a:t>j</a:t>
            </a:r>
            <a:r>
              <a:rPr lang="zh-CN" altLang="en-US" dirty="0"/>
              <a:t>：与特征</a:t>
            </a:r>
            <a:r>
              <a:rPr lang="en-US" altLang="zh-CN" dirty="0"/>
              <a:t>j</a:t>
            </a:r>
            <a:r>
              <a:rPr lang="zh-CN" altLang="en-US" dirty="0"/>
              <a:t>对应的权重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DE6190E-EC2C-4CFA-AAD3-991BCE68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55" y="2644185"/>
            <a:ext cx="3639058" cy="55252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574D5FC-4CE4-42E8-AD02-741B2283B058}"/>
              </a:ext>
            </a:extLst>
          </p:cNvPr>
          <p:cNvSpPr txBox="1"/>
          <p:nvPr/>
        </p:nvSpPr>
        <p:spPr>
          <a:xfrm>
            <a:off x="7283115" y="2920448"/>
            <a:ext cx="2630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E(β</a:t>
            </a:r>
            <a:r>
              <a:rPr lang="en-US" altLang="zh-CN" dirty="0" err="1"/>
              <a:t>jXj</a:t>
            </a:r>
            <a:r>
              <a:rPr lang="en-US" altLang="zh-CN" dirty="0"/>
              <a:t>) </a:t>
            </a:r>
            <a:r>
              <a:rPr lang="zh-CN" altLang="en-US" dirty="0"/>
              <a:t>特征</a:t>
            </a:r>
            <a:r>
              <a:rPr lang="en-US" altLang="zh-CN" dirty="0"/>
              <a:t>j</a:t>
            </a:r>
            <a:r>
              <a:rPr lang="zh-CN" altLang="en-US" dirty="0"/>
              <a:t>的平均影响估计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4E969C8-3A56-4EC7-AF60-C52BD9214960}"/>
                  </a:ext>
                </a:extLst>
              </p:cNvPr>
              <p:cNvSpPr txBox="1"/>
              <p:nvPr/>
            </p:nvSpPr>
            <p:spPr>
              <a:xfrm>
                <a:off x="838200" y="2643449"/>
                <a:ext cx="2306053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定义第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个特征对预测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的贡献：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4E969C8-3A56-4EC7-AF60-C52BD921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43449"/>
                <a:ext cx="2306053" cy="679481"/>
              </a:xfrm>
              <a:prstGeom prst="rect">
                <a:avLst/>
              </a:prstGeom>
              <a:blipFill>
                <a:blip r:embed="rId4"/>
                <a:stretch>
                  <a:fillRect l="-2381" t="-5405" r="-2116" b="-1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959E2A8-DDB4-49F7-8D35-B5AEA12060EC}"/>
              </a:ext>
            </a:extLst>
          </p:cNvPr>
          <p:cNvSpPr txBox="1"/>
          <p:nvPr/>
        </p:nvSpPr>
        <p:spPr>
          <a:xfrm>
            <a:off x="838200" y="2024810"/>
            <a:ext cx="230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线性模型预测：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4CCE198-047E-4A75-AD5F-5790237FE0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50" y="3450474"/>
            <a:ext cx="3496163" cy="180047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2531A58-8FF1-4CA6-B38F-41C0EAEF05B7}"/>
              </a:ext>
            </a:extLst>
          </p:cNvPr>
          <p:cNvSpPr txBox="1"/>
          <p:nvPr/>
        </p:nvSpPr>
        <p:spPr>
          <a:xfrm>
            <a:off x="824446" y="3747890"/>
            <a:ext cx="291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一个实例的所有特征贡献</a:t>
            </a:r>
            <a:endParaRPr lang="en-US" altLang="zh-CN" dirty="0"/>
          </a:p>
          <a:p>
            <a:r>
              <a:rPr lang="en-US" altLang="zh-CN" dirty="0"/>
              <a:t>= </a:t>
            </a:r>
            <a:r>
              <a:rPr lang="zh-CN" altLang="en-US" dirty="0"/>
              <a:t>预测值</a:t>
            </a:r>
            <a:r>
              <a:rPr lang="en-US" altLang="zh-CN" dirty="0"/>
              <a:t>-</a:t>
            </a:r>
            <a:r>
              <a:rPr lang="zh-CN" altLang="en-US" dirty="0"/>
              <a:t>平均预测值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69244B3-F509-4A62-BBC0-143D832A5527}"/>
              </a:ext>
            </a:extLst>
          </p:cNvPr>
          <p:cNvSpPr txBox="1"/>
          <p:nvPr/>
        </p:nvSpPr>
        <p:spPr>
          <a:xfrm>
            <a:off x="994611" y="5759116"/>
            <a:ext cx="891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非线性模型没有类似权重，所以需要新的解决方案来得到单个预测的特征贡献</a:t>
            </a:r>
          </a:p>
        </p:txBody>
      </p:sp>
    </p:spTree>
    <p:extLst>
      <p:ext uri="{BB962C8B-B14F-4D97-AF65-F5344CB8AC3E}">
        <p14:creationId xmlns:p14="http://schemas.microsoft.com/office/powerpoint/2010/main" val="151123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F31BF-BF0E-4D77-A39E-836A1A09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可加特征归因方法</a:t>
            </a:r>
            <a:br>
              <a:rPr lang="en-US" altLang="zh-CN" dirty="0"/>
            </a:br>
            <a:r>
              <a:rPr lang="en-US" altLang="zh-CN" dirty="0"/>
              <a:t>additive feature attribution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50828-6B98-4361-99C8-FD28D7AB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将模型的预测值解释为每个输入特征的归因值之和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相关工作</a:t>
            </a:r>
            <a:endParaRPr lang="en-US" altLang="zh-CN" dirty="0"/>
          </a:p>
          <a:p>
            <a:pPr lvl="1"/>
            <a:r>
              <a:rPr lang="en-US" altLang="zh-CN" dirty="0"/>
              <a:t>LIME</a:t>
            </a:r>
          </a:p>
          <a:p>
            <a:pPr lvl="1"/>
            <a:r>
              <a:rPr lang="en-US" altLang="zh-CN" dirty="0" err="1"/>
              <a:t>DeepLIFT</a:t>
            </a:r>
            <a:endParaRPr lang="en-US" altLang="zh-CN" dirty="0"/>
          </a:p>
          <a:p>
            <a:pPr lvl="1"/>
            <a:r>
              <a:rPr lang="zh-CN" altLang="en-US" dirty="0"/>
              <a:t>分层传播</a:t>
            </a:r>
            <a:r>
              <a:rPr lang="en-US" altLang="zh-CN" dirty="0"/>
              <a:t>layer-wise relevance propagation</a:t>
            </a:r>
          </a:p>
          <a:p>
            <a:pPr lvl="1"/>
            <a:r>
              <a:rPr lang="en-US" altLang="zh-CN" dirty="0"/>
              <a:t>Shapley</a:t>
            </a:r>
            <a:r>
              <a:rPr lang="zh-CN" altLang="en-US" dirty="0"/>
              <a:t>回归值</a:t>
            </a:r>
            <a:endParaRPr lang="en-US" altLang="zh-CN" dirty="0"/>
          </a:p>
          <a:p>
            <a:pPr lvl="1"/>
            <a:r>
              <a:rPr lang="en-US" altLang="zh-CN" dirty="0"/>
              <a:t>Shapley</a:t>
            </a:r>
            <a:r>
              <a:rPr lang="zh-CN" altLang="en-US" dirty="0"/>
              <a:t>采样值</a:t>
            </a:r>
            <a:endParaRPr lang="en-US" altLang="zh-CN" dirty="0"/>
          </a:p>
          <a:p>
            <a:pPr lvl="1"/>
            <a:r>
              <a:rPr lang="zh-CN" altLang="en-US" dirty="0"/>
              <a:t>定量输入影响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768727-AB91-495C-B2BE-5E80E7F2237B}"/>
              </a:ext>
            </a:extLst>
          </p:cNvPr>
          <p:cNvSpPr txBox="1"/>
          <p:nvPr/>
        </p:nvSpPr>
        <p:spPr>
          <a:xfrm>
            <a:off x="4459705" y="2374232"/>
            <a:ext cx="59516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：解释模型</a:t>
            </a:r>
            <a:endParaRPr lang="en-US" altLang="zh-CN" dirty="0"/>
          </a:p>
          <a:p>
            <a:r>
              <a:rPr lang="en-US" altLang="zh-CN" dirty="0"/>
              <a:t>z’</a:t>
            </a:r>
            <a:r>
              <a:rPr lang="zh-CN" altLang="en-US" dirty="0"/>
              <a:t>∈</a:t>
            </a:r>
            <a:r>
              <a:rPr lang="en-US" altLang="zh-CN" dirty="0"/>
              <a:t>{0,1}^M </a:t>
            </a:r>
            <a:r>
              <a:rPr lang="zh-CN" altLang="en-US" dirty="0"/>
              <a:t>表示相应特征是否能被观察到（</a:t>
            </a:r>
            <a:r>
              <a:rPr lang="en-US" altLang="zh-CN" dirty="0"/>
              <a:t>0/1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：输入特征的数目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：每个特征的归因值</a:t>
            </a:r>
            <a:r>
              <a:rPr lang="en-US" altLang="zh-CN" dirty="0" err="1"/>
              <a:t>shapley</a:t>
            </a:r>
            <a:r>
              <a:rPr lang="en-US" altLang="zh-CN" dirty="0"/>
              <a:t> value</a:t>
            </a:r>
          </a:p>
          <a:p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34FA00-ED70-4282-B1C0-61615F9D7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76" y="3271815"/>
            <a:ext cx="695422" cy="3143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A8D3E1-9085-495F-A047-ED60D8615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76" y="3522423"/>
            <a:ext cx="5029902" cy="3524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C61FA2E-4F90-4078-BFF4-F606E6D2F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56" y="2391313"/>
            <a:ext cx="181952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6BBFE-E2A5-4CA2-8F9E-C9B8B538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1C63E-FAEB-48FA-A49E-50017C8F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通过扰动输入样本，判断特征存在与否，对输出结果有很大的影响。其中扰动必须是可以理解的。</a:t>
            </a:r>
          </a:p>
          <a:p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5E38867-4013-46D0-9E2B-0AE2FDB22C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39D92DF-54B1-41B3-B420-BDBB3BC5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497" y="2298114"/>
            <a:ext cx="46766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ADDBE29-33D9-406E-9B2E-A8F2967FA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703" y="3922767"/>
            <a:ext cx="5258391" cy="293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62F8EDC-892F-4BAD-9A26-ED04405E13E2}"/>
              </a:ext>
            </a:extLst>
          </p:cNvPr>
          <p:cNvSpPr/>
          <p:nvPr/>
        </p:nvSpPr>
        <p:spPr>
          <a:xfrm>
            <a:off x="1010653" y="27176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494949"/>
                </a:solidFill>
                <a:effectLst/>
              </a:rPr>
              <a:t>定义目标函数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ξ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，针对局部忠诚性和可解释性进行优化。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作为一个度量，描述如何通过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πx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在局部定义中，不忠诚的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（简单解释模型）如何逼近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（复杂模型），在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Ωg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足够低到可以被理解时，最小化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得到最优解。</a:t>
            </a:r>
            <a:endParaRPr lang="zh-CN" altLang="en-US" sz="1600" dirty="0">
              <a:solidFill>
                <a:srgbClr val="49494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572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EFE62-3823-4293-95A3-573631D8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LIME</a:t>
            </a:r>
            <a:r>
              <a:rPr lang="zh-CN" altLang="en-US" dirty="0"/>
              <a:t>伪代码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0029A-9A45-4DF8-85A4-0EE4EEFB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9821" y="1203158"/>
            <a:ext cx="5257800" cy="52897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首先要有一个好的分类器（复杂模型）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选定一个要解释的样本</a:t>
            </a:r>
            <a:r>
              <a:rPr lang="en-US" altLang="zh-CN" dirty="0"/>
              <a:t>x</a:t>
            </a:r>
            <a:r>
              <a:rPr lang="zh-CN" altLang="en-US" dirty="0"/>
              <a:t>，以及在可解释维度上的</a:t>
            </a:r>
            <a:r>
              <a:rPr lang="en-US" altLang="zh-CN" dirty="0"/>
              <a:t>x’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定义一个相似度计算方式，以及要选取的</a:t>
            </a:r>
            <a:r>
              <a:rPr lang="en-US" altLang="zh-CN" dirty="0"/>
              <a:t>K</a:t>
            </a:r>
            <a:r>
              <a:rPr lang="zh-CN" altLang="en-US" dirty="0"/>
              <a:t>个特征来解释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进行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perturb</a:t>
            </a:r>
            <a:r>
              <a:rPr lang="zh-CN" altLang="en-US" dirty="0"/>
              <a:t>扰动</a:t>
            </a:r>
          </a:p>
          <a:p>
            <a:r>
              <a:rPr lang="en-US" altLang="zh-CN" dirty="0"/>
              <a:t>5.zi’:</a:t>
            </a:r>
            <a:r>
              <a:rPr lang="zh-CN" altLang="en-US" dirty="0"/>
              <a:t>从</a:t>
            </a:r>
            <a:r>
              <a:rPr lang="en-US" altLang="zh-CN" dirty="0"/>
              <a:t>x‘</a:t>
            </a:r>
            <a:r>
              <a:rPr lang="zh-CN" altLang="en-US" dirty="0"/>
              <a:t>扰动而来（可解释的扰动）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将</a:t>
            </a:r>
            <a:r>
              <a:rPr lang="en-US" altLang="zh-CN" dirty="0"/>
              <a:t>z’</a:t>
            </a:r>
            <a:r>
              <a:rPr lang="zh-CN" altLang="en-US" dirty="0"/>
              <a:t>还原到</a:t>
            </a:r>
            <a:r>
              <a:rPr lang="en-US" altLang="zh-CN" dirty="0"/>
              <a:t>d</a:t>
            </a:r>
            <a:r>
              <a:rPr lang="zh-CN" altLang="en-US" dirty="0"/>
              <a:t>维度，并计算预测值</a:t>
            </a:r>
            <a:r>
              <a:rPr lang="en-US" altLang="zh-CN" dirty="0"/>
              <a:t>f(z)</a:t>
            </a:r>
            <a:r>
              <a:rPr lang="zh-CN" altLang="en-US" dirty="0"/>
              <a:t>以及相似度</a:t>
            </a:r>
          </a:p>
          <a:p>
            <a:r>
              <a:rPr lang="en-US" altLang="zh-CN" dirty="0"/>
              <a:t>7.</a:t>
            </a:r>
            <a:r>
              <a:rPr lang="zh-CN" altLang="en-US" dirty="0"/>
              <a:t>收集到</a:t>
            </a:r>
            <a:r>
              <a:rPr lang="en-US" altLang="zh-CN" dirty="0"/>
              <a:t>N</a:t>
            </a:r>
            <a:r>
              <a:rPr lang="zh-CN" altLang="en-US" dirty="0"/>
              <a:t>次扰动后的样本后，利用</a:t>
            </a:r>
            <a:r>
              <a:rPr lang="en-US" altLang="zh-CN" dirty="0"/>
              <a:t>Lasso regression</a:t>
            </a:r>
            <a:r>
              <a:rPr lang="zh-CN" altLang="en-US" dirty="0"/>
              <a:t>取得对这个样本有影响力的系数</a:t>
            </a:r>
          </a:p>
          <a:p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BB77B3A-61F0-4399-BC9F-301A386B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6854157" cy="359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B7D3B-6264-4024-BE7A-781E7F0A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DeepLIFT</a:t>
            </a:r>
            <a:r>
              <a:rPr lang="en-US" altLang="zh-CN" b="1" dirty="0"/>
              <a:t> (Deep Learning Important Features)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71925-F4E9-41DA-8561-980B997C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通过反向传播的形式起作用：它获取输出，然后尝试通过“读取”已形成原始输出的各种神经元来将其分开。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68710E-7486-440F-B63A-FF819725B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9" y="3032710"/>
            <a:ext cx="47244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E5F4F9-617E-4B0B-826A-C273C3A1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828" y="3961576"/>
            <a:ext cx="37909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A73130-CED2-46A5-8D35-2774D3E023D7}"/>
              </a:ext>
            </a:extLst>
          </p:cNvPr>
          <p:cNvSpPr/>
          <p:nvPr/>
        </p:nvSpPr>
        <p:spPr>
          <a:xfrm>
            <a:off x="4864769" y="26873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494949"/>
                </a:solidFill>
              </a:rPr>
              <a:t>对于关注神经元</a:t>
            </a:r>
            <a:r>
              <a:rPr lang="en-US" altLang="zh-CN" dirty="0">
                <a:solidFill>
                  <a:srgbClr val="494949"/>
                </a:solidFill>
              </a:rPr>
              <a:t>t</a:t>
            </a:r>
            <a:r>
              <a:rPr lang="zh-CN" altLang="en-US" dirty="0">
                <a:solidFill>
                  <a:srgbClr val="494949"/>
                </a:solidFill>
              </a:rPr>
              <a:t>，</a:t>
            </a:r>
            <a:r>
              <a:rPr lang="en-US" altLang="zh-CN" dirty="0">
                <a:solidFill>
                  <a:srgbClr val="494949"/>
                </a:solidFill>
              </a:rPr>
              <a:t>t0</a:t>
            </a:r>
            <a:r>
              <a:rPr lang="zh-CN" altLang="en-US" dirty="0">
                <a:solidFill>
                  <a:srgbClr val="494949"/>
                </a:solidFill>
              </a:rPr>
              <a:t>表示神经元</a:t>
            </a:r>
            <a:r>
              <a:rPr lang="en-US" altLang="zh-CN" dirty="0">
                <a:solidFill>
                  <a:srgbClr val="494949"/>
                </a:solidFill>
              </a:rPr>
              <a:t>t</a:t>
            </a:r>
            <a:r>
              <a:rPr lang="zh-CN" altLang="en-US" dirty="0">
                <a:solidFill>
                  <a:srgbClr val="494949"/>
                </a:solidFill>
              </a:rPr>
              <a:t>被激活的阈值，</a:t>
            </a:r>
            <a:r>
              <a:rPr lang="en-US" altLang="zh-CN" dirty="0">
                <a:solidFill>
                  <a:srgbClr val="494949"/>
                </a:solidFill>
              </a:rPr>
              <a:t>x1,x2,...,</a:t>
            </a:r>
            <a:r>
              <a:rPr lang="en-US" altLang="zh-CN" dirty="0" err="1">
                <a:solidFill>
                  <a:srgbClr val="494949"/>
                </a:solidFill>
              </a:rPr>
              <a:t>xn</a:t>
            </a:r>
            <a:r>
              <a:rPr lang="zh-CN" altLang="en-US" dirty="0">
                <a:solidFill>
                  <a:srgbClr val="494949"/>
                </a:solidFill>
              </a:rPr>
              <a:t>表示要得到</a:t>
            </a:r>
            <a:r>
              <a:rPr lang="en-US" altLang="zh-CN" dirty="0">
                <a:solidFill>
                  <a:srgbClr val="494949"/>
                </a:solidFill>
              </a:rPr>
              <a:t>t</a:t>
            </a:r>
            <a:r>
              <a:rPr lang="zh-CN" altLang="en-US" dirty="0">
                <a:solidFill>
                  <a:srgbClr val="494949"/>
                </a:solidFill>
              </a:rPr>
              <a:t>必须要经过的下一层神经元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494949"/>
                </a:solidFill>
              </a:rPr>
              <a:t>△</a:t>
            </a:r>
            <a:r>
              <a:rPr lang="en-US" altLang="zh-CN" dirty="0">
                <a:solidFill>
                  <a:srgbClr val="494949"/>
                </a:solidFill>
              </a:rPr>
              <a:t>t = t-t0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494949"/>
                </a:solidFill>
              </a:rPr>
              <a:t>△x :</a:t>
            </a:r>
            <a:r>
              <a:rPr lang="zh-CN" altLang="en-US" dirty="0">
                <a:solidFill>
                  <a:srgbClr val="494949"/>
                </a:solidFill>
              </a:rPr>
              <a:t>神经元</a:t>
            </a:r>
            <a:r>
              <a:rPr lang="en-US" altLang="zh-CN" dirty="0">
                <a:solidFill>
                  <a:srgbClr val="494949"/>
                </a:solidFill>
              </a:rPr>
              <a:t>x</a:t>
            </a:r>
            <a:r>
              <a:rPr lang="zh-CN" altLang="en-US" dirty="0">
                <a:solidFill>
                  <a:srgbClr val="494949"/>
                </a:solidFill>
              </a:rPr>
              <a:t>处的激活量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BA257E1-116D-490B-A6A8-19A39CB0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569" y="54601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得分Cxi和△t满足如下关系：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5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  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这样即使导数为0，得分也不为0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5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  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利用链式法则：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输入为xi，隐藏层为yi，输出为t，则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zh-CN" altLang="zh-CN" sz="37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               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6477578-DF42-4C03-8243-B9BA1A99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69" y="4233039"/>
            <a:ext cx="17621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33505E25-5A21-4669-96A9-FE6D5CCD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69" y="5177602"/>
            <a:ext cx="17526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9C14F0B-FE65-4C5E-B830-61B017B74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69" y="6290440"/>
            <a:ext cx="29718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86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33B8-3010-4AC0-A8BB-78C4B5B3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Layer-wise relevance 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2BD9E-9612-4410-AC55-9F077B55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820" y="1554020"/>
            <a:ext cx="4936957" cy="4351338"/>
          </a:xfrm>
        </p:spPr>
        <p:txBody>
          <a:bodyPr/>
          <a:lstStyle/>
          <a:p>
            <a:r>
              <a:rPr lang="zh-CN" altLang="en-US" dirty="0"/>
              <a:t>从输出向后工作，识别出神经网络中最相关的神经元，直到您返回到输入（例如，图像）为止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B18368-AFA9-4B56-95CB-9C3BE545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99" y="1373753"/>
            <a:ext cx="4685422" cy="532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2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3528B-2DB3-41A3-9D99-D069E46B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SHAP</a:t>
            </a:r>
            <a:r>
              <a:rPr lang="zh-CN" altLang="en-US" dirty="0"/>
              <a:t>值的计算（单一特征排序）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73A1D3-D85A-4520-91A2-A9EAEAC0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781424" cy="31436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BE6062-8CFB-4E4A-B2B0-5FB7629C07F3}"/>
              </a:ext>
            </a:extLst>
          </p:cNvPr>
          <p:cNvSpPr txBox="1"/>
          <p:nvPr/>
        </p:nvSpPr>
        <p:spPr>
          <a:xfrm>
            <a:off x="3208421" y="1443789"/>
            <a:ext cx="657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zh-CN" altLang="en-US" dirty="0"/>
              <a:t>：输入特征子集和</a:t>
            </a:r>
            <a:endParaRPr lang="en-US" altLang="zh-CN" dirty="0"/>
          </a:p>
          <a:p>
            <a:r>
              <a:rPr lang="en-US" altLang="zh-CN" dirty="0"/>
              <a:t>E[f(x)|</a:t>
            </a:r>
            <a:r>
              <a:rPr lang="en-US" altLang="zh-CN" dirty="0" err="1"/>
              <a:t>xS</a:t>
            </a:r>
            <a:r>
              <a:rPr lang="en-US" altLang="zh-CN" dirty="0"/>
              <a:t>]</a:t>
            </a:r>
            <a:r>
              <a:rPr lang="zh-CN" altLang="en-US" dirty="0"/>
              <a:t>：输入特征的子集</a:t>
            </a:r>
            <a:r>
              <a:rPr lang="en-US" altLang="zh-CN" dirty="0"/>
              <a:t>S</a:t>
            </a:r>
            <a:r>
              <a:rPr lang="zh-CN" altLang="en-US" dirty="0"/>
              <a:t>的条件期望值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2CDFB9-C674-417B-8AC2-049BA7C9A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24" y="2256154"/>
            <a:ext cx="6296904" cy="1219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49489E-EE5C-4312-8824-8203951BFFC1}"/>
                  </a:ext>
                </a:extLst>
              </p:cNvPr>
              <p:cNvSpPr txBox="1"/>
              <p:nvPr/>
            </p:nvSpPr>
            <p:spPr>
              <a:xfrm>
                <a:off x="838200" y="3378746"/>
                <a:ext cx="10230853" cy="3719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模型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，样本</a:t>
                </a:r>
                <a:r>
                  <a:rPr lang="en-US" altLang="zh-CN" dirty="0"/>
                  <a:t>{x1=a1,x2=a2,x3=a3,x4=a4} </a:t>
                </a:r>
                <a:r>
                  <a:rPr lang="zh-CN" altLang="en-US" dirty="0"/>
                  <a:t>预测解释为引入条件期望的每个特征的影响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总和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首先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为空寂，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其中</a:t>
                </a:r>
                <a:r>
                  <a:rPr lang="en-US" altLang="zh-CN" dirty="0"/>
                  <a:t>E[f(x)]</a:t>
                </a:r>
                <a:r>
                  <a:rPr lang="zh-CN" altLang="en-US" dirty="0"/>
                  <a:t>为模型预测的期望，可用训练样本的模型预测值的平均值近似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接下来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顺序加入特征</a:t>
                </a:r>
                <a:r>
                  <a:rPr lang="en-US" altLang="zh-CN" dirty="0"/>
                  <a:t>x1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{x1=a1} </a:t>
                </a:r>
                <a:r>
                  <a:rPr lang="zh-CN" altLang="en-US" dirty="0"/>
                  <a:t>的模型预测值的期望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模型预测值的期望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然后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顺序加入特征</a:t>
                </a:r>
                <a:r>
                  <a:rPr lang="en-US" altLang="zh-CN" dirty="0"/>
                  <a:t>x2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2}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{x1=a1,x2=a2} </a:t>
                </a:r>
                <a:r>
                  <a:rPr lang="zh-CN" altLang="en-US" dirty="0"/>
                  <a:t>的模型预测值的期望</a:t>
                </a:r>
                <a:r>
                  <a:rPr lang="en-US" altLang="zh-CN" dirty="0"/>
                  <a:t>-{x1=a1}</a:t>
                </a:r>
                <a:r>
                  <a:rPr lang="zh-CN" altLang="en-US" dirty="0"/>
                  <a:t>模型预测值的期望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……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最后加入</a:t>
                </a:r>
                <a:r>
                  <a:rPr lang="en-US" altLang="zh-CN" dirty="0"/>
                  <a:t>x4,</a:t>
                </a:r>
                <a:r>
                  <a:rPr lang="zh-CN" altLang="en-US" dirty="0"/>
                  <a:t>此时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4}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3]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{x1=a1,x2=a2,x3=a3,x4=a4} </a:t>
                </a:r>
                <a:r>
                  <a:rPr lang="zh-CN" altLang="en-US" dirty="0"/>
                  <a:t>的模型预测值的期望</a:t>
                </a:r>
                <a:r>
                  <a:rPr lang="en-US" altLang="zh-CN" dirty="0"/>
                  <a:t>- {x1=a1,x2=a2,x3=a3,}</a:t>
                </a:r>
                <a:r>
                  <a:rPr lang="zh-CN" altLang="en-US" dirty="0"/>
                  <a:t>模型预测值的期望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49489E-EE5C-4312-8824-8203951B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78746"/>
                <a:ext cx="10230853" cy="3719031"/>
              </a:xfrm>
              <a:prstGeom prst="rect">
                <a:avLst/>
              </a:prstGeom>
              <a:blipFill>
                <a:blip r:embed="rId9"/>
                <a:stretch>
                  <a:fillRect l="-536" t="-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89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1577</Words>
  <Application>Microsoft Office PowerPoint</Application>
  <PresentationFormat>宽屏</PresentationFormat>
  <Paragraphs>121</Paragraphs>
  <Slides>15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Cambria Math</vt:lpstr>
      <vt:lpstr>Office 主题​​</vt:lpstr>
      <vt:lpstr>基于SHAP的预测可视分析</vt:lpstr>
      <vt:lpstr>目录</vt:lpstr>
      <vt:lpstr>线性模型</vt:lpstr>
      <vt:lpstr>可加特征归因方法 additive feature attribution methods</vt:lpstr>
      <vt:lpstr>Lime</vt:lpstr>
      <vt:lpstr>LIME伪代码</vt:lpstr>
      <vt:lpstr>DeepLIFT (Deep Learning Important Features)</vt:lpstr>
      <vt:lpstr>Layer-wise relevance propagation</vt:lpstr>
      <vt:lpstr>SHAP值的计算（单一特征排序）</vt:lpstr>
      <vt:lpstr>SHAP值的计算</vt:lpstr>
      <vt:lpstr>应用类型</vt:lpstr>
      <vt:lpstr>Towards a Rigorous Evaluation of XAI Methods on Time Series</vt:lpstr>
      <vt:lpstr>可视化方法</vt:lpstr>
      <vt:lpstr>SHAP解释tree boosting模型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毕设思路</dc:title>
  <dc:creator>shengsheng yan</dc:creator>
  <cp:lastModifiedBy>shengsheng yan</cp:lastModifiedBy>
  <cp:revision>12</cp:revision>
  <dcterms:created xsi:type="dcterms:W3CDTF">2020-03-11T12:40:45Z</dcterms:created>
  <dcterms:modified xsi:type="dcterms:W3CDTF">2020-03-17T15:27:31Z</dcterms:modified>
</cp:coreProperties>
</file>