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3" r:id="rId9"/>
    <p:sldId id="265" r:id="rId10"/>
    <p:sldId id="266" r:id="rId11"/>
    <p:sldId id="286" r:id="rId12"/>
    <p:sldId id="267" r:id="rId13"/>
    <p:sldId id="268" r:id="rId14"/>
    <p:sldId id="269" r:id="rId15"/>
    <p:sldId id="270" r:id="rId16"/>
    <p:sldId id="271" r:id="rId17"/>
    <p:sldId id="287" r:id="rId18"/>
    <p:sldId id="272" r:id="rId19"/>
    <p:sldId id="274" r:id="rId20"/>
    <p:sldId id="275" r:id="rId21"/>
    <p:sldId id="288" r:id="rId22"/>
    <p:sldId id="277" r:id="rId23"/>
    <p:sldId id="278" r:id="rId24"/>
    <p:sldId id="279" r:id="rId25"/>
    <p:sldId id="280" r:id="rId26"/>
    <p:sldId id="281" r:id="rId27"/>
    <p:sldId id="282" r:id="rId28"/>
    <p:sldId id="289" r:id="rId29"/>
    <p:sldId id="283" r:id="rId30"/>
    <p:sldId id="290" r:id="rId31"/>
    <p:sldId id="285" r:id="rId32"/>
    <p:sldId id="284" r:id="rId33"/>
    <p:sldId id="291" r:id="rId34"/>
    <p:sldId id="292" r:id="rId35"/>
    <p:sldId id="294" r:id="rId36"/>
    <p:sldId id="293" r:id="rId37"/>
    <p:sldId id="295" r:id="rId38"/>
    <p:sldId id="296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2" autoAdjust="0"/>
    <p:restoredTop sz="86641" autoAdjust="0"/>
  </p:normalViewPr>
  <p:slideViewPr>
    <p:cSldViewPr snapToGrid="0">
      <p:cViewPr varScale="1">
        <p:scale>
          <a:sx n="70" d="100"/>
          <a:sy n="70" d="100"/>
        </p:scale>
        <p:origin x="758" y="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fld id="{B102484B-F9C0-4569-B920-05E67DEBFDB3}" type="datetimeFigureOut">
              <a:rPr lang="zh-CN" altLang="en-US" smtClean="0"/>
              <a:pPr/>
              <a:t>2020/5/15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fld id="{C7F195C4-ABFD-4313-81CD-F99B2094C30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16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706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352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684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510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162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3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923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051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290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520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308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752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451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6630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764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27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3071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790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2937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682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9994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71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1310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3220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7314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9475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028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25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903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0584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945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434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24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781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43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212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570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95C4-ABFD-4313-81CD-F99B2094C30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2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7611-76A2-4FCF-9D67-F6FAF44A6F91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A03B-5A65-4D6E-901A-12EE7E279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01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7611-76A2-4FCF-9D67-F6FAF44A6F91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A03B-5A65-4D6E-901A-12EE7E279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1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7611-76A2-4FCF-9D67-F6FAF44A6F91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A03B-5A65-4D6E-901A-12EE7E279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93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7611-76A2-4FCF-9D67-F6FAF44A6F91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A03B-5A65-4D6E-901A-12EE7E279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6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7611-76A2-4FCF-9D67-F6FAF44A6F91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A03B-5A65-4D6E-901A-12EE7E279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62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7611-76A2-4FCF-9D67-F6FAF44A6F91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A03B-5A65-4D6E-901A-12EE7E279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99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7611-76A2-4FCF-9D67-F6FAF44A6F91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A03B-5A65-4D6E-901A-12EE7E279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49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7611-76A2-4FCF-9D67-F6FAF44A6F91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A03B-5A65-4D6E-901A-12EE7E279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28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7611-76A2-4FCF-9D67-F6FAF44A6F91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A03B-5A65-4D6E-901A-12EE7E279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7611-76A2-4FCF-9D67-F6FAF44A6F91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A03B-5A65-4D6E-901A-12EE7E279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1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7611-76A2-4FCF-9D67-F6FAF44A6F91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A03B-5A65-4D6E-901A-12EE7E279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2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fld id="{2A7A7611-76A2-4FCF-9D67-F6FAF44A6F91}" type="datetimeFigureOut">
              <a:rPr lang="zh-CN" altLang="en-US" smtClean="0"/>
              <a:pPr/>
              <a:t>2020/5/15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fld id="{CB14A03B-5A65-4D6E-901A-12EE7E27966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24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6.0267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hihu.com/question/338066667" TargetMode="External"/><Relationship Id="rId5" Type="http://schemas.openxmlformats.org/officeDocument/2006/relationships/hyperlink" Target="https://www.dlology.com/blog/bag-of-tricks-for-image-classification-with-convolutional-neural-networks-in-keras" TargetMode="External"/><Relationship Id="rId4" Type="http://schemas.openxmlformats.org/officeDocument/2006/relationships/hyperlink" Target="https://arxiv.org/abs/1706.02677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www.dlology.com/blog/bag-of-tricks-for-image-classification-with-convolutional-neural-networks-in-keras/" TargetMode="Externa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7.11205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blog.csdn.net/program_developer/article/details/80867468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arxiv.org/pdf/1710.03740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512.03385.pd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arxiv.org/pdf/1608.03983.pdf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towardsdatascience.com/https-medium-com-reina-wang-tw-stochastic-gradient-descent-with-restarts-5f511975163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Rethinking%20the%20inception%20architecture%20for%20computer%20vision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s://software.intel.com/content/www/us/en/develop/articles/knowledge-distillation-with-keras.html" TargetMode="External"/><Relationship Id="rId4" Type="http://schemas.openxmlformats.org/officeDocument/2006/relationships/hyperlink" Target="https://arxiv.org/abs/1503.0253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knowledge-distillation-dark-knowledge-of-neural-network-9c1dfb418e6a?source=false---------0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hyperlink" Target="https://arxiv.org/abs/1710.09412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6692" y="406596"/>
            <a:ext cx="9951308" cy="1780016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r>
              <a:rPr lang="en-US" altLang="zh-CN" sz="3600" b="1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Bag of Tricks for Image Classification with Convolutional Neural Networks</a:t>
            </a:r>
            <a:endParaRPr lang="zh-CN" altLang="en-US" sz="3600" b="1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20346" y="2726474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Tong He </a:t>
            </a:r>
            <a:r>
              <a:rPr lang="en-US" altLang="zh-CN" sz="1800" dirty="0" err="1" smtClean="0">
                <a:latin typeface="Arial" panose="020B0604020202020204" pitchFamily="34" charset="0"/>
                <a:ea typeface="等线 Light" panose="02010600030101010101" pitchFamily="2" charset="-122"/>
              </a:rPr>
              <a:t>Zhi</a:t>
            </a:r>
            <a:r>
              <a:rPr lang="en-US" altLang="zh-CN" sz="18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 Zhang Hang Zhang </a:t>
            </a:r>
            <a:r>
              <a:rPr lang="en-US" altLang="zh-CN" sz="1800" dirty="0" err="1" smtClean="0">
                <a:latin typeface="Arial" panose="020B0604020202020204" pitchFamily="34" charset="0"/>
                <a:ea typeface="等线 Light" panose="02010600030101010101" pitchFamily="2" charset="-122"/>
              </a:rPr>
              <a:t>Zhongyue</a:t>
            </a:r>
            <a:r>
              <a:rPr lang="en-US" altLang="zh-CN" sz="18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 Zhang </a:t>
            </a:r>
            <a:r>
              <a:rPr lang="en-US" altLang="zh-CN" sz="1800" dirty="0" err="1" smtClean="0">
                <a:latin typeface="Arial" panose="020B0604020202020204" pitchFamily="34" charset="0"/>
                <a:ea typeface="等线 Light" panose="02010600030101010101" pitchFamily="2" charset="-122"/>
              </a:rPr>
              <a:t>Junyuan</a:t>
            </a:r>
            <a:r>
              <a:rPr lang="en-US" altLang="zh-CN" sz="18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 </a:t>
            </a:r>
            <a:r>
              <a:rPr lang="en-US" altLang="zh-CN" sz="1800" dirty="0" err="1" smtClean="0">
                <a:latin typeface="Arial" panose="020B0604020202020204" pitchFamily="34" charset="0"/>
                <a:ea typeface="等线 Light" panose="02010600030101010101" pitchFamily="2" charset="-122"/>
              </a:rPr>
              <a:t>Xie</a:t>
            </a:r>
            <a:r>
              <a:rPr lang="en-US" altLang="zh-CN" sz="18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 Mu Li</a:t>
            </a:r>
          </a:p>
          <a:p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CVPR 2019</a:t>
            </a:r>
            <a:endParaRPr lang="zh-CN" altLang="en-US" sz="2000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24" y="3782955"/>
            <a:ext cx="4835087" cy="293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5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190" y="3752902"/>
            <a:ext cx="10515600" cy="1325563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3. Efficient Training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16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3. Efficient Training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8545643" cy="4351338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3.1. Large-batch training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ea typeface="等线 Light" panose="02010600030101010101" pitchFamily="2" charset="-122"/>
              </a:rPr>
              <a:t>Linear scaling learning </a:t>
            </a:r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rate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ea typeface="等线 Light" panose="02010600030101010101" pitchFamily="2" charset="-122"/>
              </a:rPr>
              <a:t>Learning rate </a:t>
            </a:r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warmup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ea typeface="等线 Light" panose="02010600030101010101" pitchFamily="2" charset="-122"/>
              </a:rPr>
              <a:t>Zero </a:t>
            </a:r>
            <a:r>
              <a:rPr lang="el-GR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γ</a:t>
            </a:r>
            <a:endParaRPr lang="en-US" altLang="zh-CN" dirty="0" smtClean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pPr lvl="1"/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No bias decay.</a:t>
            </a:r>
          </a:p>
          <a:p>
            <a:pPr lvl="1"/>
            <a:endParaRPr lang="en-US" altLang="zh-CN" dirty="0" smtClean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等线 Light" panose="02010600030101010101" pitchFamily="2" charset="-122"/>
              </a:rPr>
              <a:t>3.2. Low-precision </a:t>
            </a:r>
            <a:r>
              <a:rPr lang="en-US" altLang="zh-CN" dirty="0" smtClean="0">
                <a:solidFill>
                  <a:prstClr val="black"/>
                </a:solidFill>
                <a:latin typeface="Arial" panose="020B0604020202020204" pitchFamily="34" charset="0"/>
                <a:ea typeface="等线 Light" panose="02010600030101010101" pitchFamily="2" charset="-122"/>
              </a:rPr>
              <a:t>training</a:t>
            </a:r>
          </a:p>
          <a:p>
            <a:pPr lvl="0"/>
            <a:endParaRPr lang="en-US" altLang="zh-CN" sz="2000" dirty="0">
              <a:solidFill>
                <a:prstClr val="black"/>
              </a:solidFill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pPr lvl="0"/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3.3. Experiment Results</a:t>
            </a:r>
          </a:p>
          <a:p>
            <a:pPr marL="457200" lvl="1" indent="0">
              <a:buNone/>
            </a:pPr>
            <a:endParaRPr lang="en-US" altLang="zh-CN" dirty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pPr lvl="1"/>
            <a:endParaRPr lang="en-US" altLang="zh-CN" dirty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pPr lvl="1"/>
            <a:endParaRPr lang="en-US" altLang="zh-CN" dirty="0" smtClean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pPr lvl="1"/>
            <a:endParaRPr lang="en-US" altLang="zh-CN" dirty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endParaRPr lang="en-US" altLang="zh-CN" dirty="0" smtClean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endParaRPr lang="en-US" altLang="zh-CN" dirty="0" smtClean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endParaRPr lang="en-US" altLang="zh-CN" dirty="0" smtClean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70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3.1. Large-batch training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545643" cy="4351338"/>
          </a:xfrm>
        </p:spPr>
        <p:txBody>
          <a:bodyPr>
            <a:no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Mini-batch SGD groups multiple samples to a mini-batch to increase parallelism and decrease communication costs. </a:t>
            </a:r>
          </a:p>
          <a:p>
            <a:endParaRPr lang="en-US" altLang="zh-CN" sz="2000" dirty="0" smtClean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Using large batch size, however, may slow down the training progress. </a:t>
            </a:r>
          </a:p>
          <a:p>
            <a:endParaRPr lang="en-US" altLang="zh-CN" sz="2000" dirty="0" smtClean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For the same number of epochs, training with a large batch size results in a model with degraded validation accuracy compared to the ones trained with smaller batch sizes.</a:t>
            </a:r>
          </a:p>
          <a:p>
            <a:endParaRPr lang="en-US" altLang="zh-CN" sz="2000" dirty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In the following paragraphs, we will examine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等线 Light" panose="02010600030101010101" pitchFamily="2" charset="-122"/>
              </a:rPr>
              <a:t>four</a:t>
            </a:r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 heuristics that help scale the batch size up for single machine training.</a:t>
            </a:r>
          </a:p>
        </p:txBody>
      </p:sp>
    </p:spTree>
    <p:extLst>
      <p:ext uri="{BB962C8B-B14F-4D97-AF65-F5344CB8AC3E}">
        <p14:creationId xmlns:p14="http://schemas.microsoft.com/office/powerpoint/2010/main" val="27509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3.1. Large-batch training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7687"/>
            <a:ext cx="9070298" cy="4351338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Linear scaling learning rate</a:t>
            </a:r>
            <a:endParaRPr lang="en-US" altLang="zh-CN" sz="2400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16105" y="6092169"/>
            <a:ext cx="41937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Accurate, large minibatch SGD: training imagenet in 1 hour</a:t>
            </a:r>
            <a:endParaRPr lang="en-US" altLang="zh-CN" sz="1200" dirty="0" smtClean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r>
              <a:rPr lang="en-US" altLang="zh-CN" sz="1200" dirty="0" smtClean="0">
                <a:latin typeface="Arial" panose="020B0604020202020204" pitchFamily="34" charset="0"/>
                <a:ea typeface="等线 Light" panose="02010600030101010101" pitchFamily="2" charset="-122"/>
                <a:hlinkClick r:id="rId3"/>
              </a:rPr>
              <a:t>https://arxiv.org/abs/1706.02677</a:t>
            </a:r>
            <a:endParaRPr lang="zh-CN" altLang="en-US" sz="1200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054" y="2091239"/>
            <a:ext cx="5410273" cy="31357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/>
          <p:cNvSpPr txBox="1"/>
          <p:nvPr/>
        </p:nvSpPr>
        <p:spPr>
          <a:xfrm>
            <a:off x="8197469" y="2640084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Initial learning rate: 0.1</a:t>
            </a:r>
          </a:p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Batch size: 256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9414309" y="3395662"/>
            <a:ext cx="0" cy="52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236632" y="3991388"/>
            <a:ext cx="3246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Initial learning rate: 0.1×b/256</a:t>
            </a:r>
          </a:p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Batch size: b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8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3.1. Large-batch training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8545643" cy="4351338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Learning rate warmup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37" y="2203706"/>
            <a:ext cx="6151104" cy="27368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矩形 5"/>
          <p:cNvSpPr/>
          <p:nvPr/>
        </p:nvSpPr>
        <p:spPr>
          <a:xfrm>
            <a:off x="3297594" y="5864266"/>
            <a:ext cx="1047555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Accurate, large minibatch SGD: training imagenet in 1 hour</a:t>
            </a:r>
            <a:endParaRPr lang="en-US" altLang="zh-CN" sz="1200" dirty="0" smtClean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r>
              <a:rPr lang="en-US" altLang="zh-CN" sz="1200" dirty="0" smtClean="0">
                <a:latin typeface="Arial" panose="020B0604020202020204" pitchFamily="34" charset="0"/>
                <a:ea typeface="等线 Light" panose="02010600030101010101" pitchFamily="2" charset="-122"/>
                <a:hlinkClick r:id="rId4"/>
              </a:rPr>
              <a:t>https://arxiv.org/abs/1706.02677</a:t>
            </a:r>
            <a:endParaRPr lang="en-US" altLang="zh-CN" sz="1200" dirty="0" smtClean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r>
              <a:rPr lang="en-US" altLang="zh-CN" sz="1200" dirty="0" smtClean="0">
                <a:latin typeface="Arial" panose="020B0604020202020204" pitchFamily="34" charset="0"/>
                <a:ea typeface="等线 Light" panose="02010600030101010101" pitchFamily="2" charset="-122"/>
                <a:hlinkClick r:id="rId5"/>
              </a:rPr>
              <a:t>https://www.dlology.com/blog/bag-of-tricks-for-image-classification-with-convolutional-neural-networks-in-keras</a:t>
            </a:r>
            <a:endParaRPr lang="en-US" altLang="zh-CN" sz="1200" dirty="0" smtClean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r>
              <a:rPr lang="zh-CN" altLang="en-US" sz="1200" dirty="0">
                <a:latin typeface="Arial" panose="020B0604020202020204" pitchFamily="34" charset="0"/>
                <a:ea typeface="等线 Light" panose="02010600030101010101" pitchFamily="2" charset="-122"/>
              </a:rPr>
              <a:t>神经网络中 </a:t>
            </a:r>
            <a:r>
              <a:rPr lang="en-US" altLang="zh-CN" sz="1200" dirty="0">
                <a:latin typeface="Arial" panose="020B0604020202020204" pitchFamily="34" charset="0"/>
                <a:ea typeface="等线 Light" panose="02010600030101010101" pitchFamily="2" charset="-122"/>
              </a:rPr>
              <a:t>warmup </a:t>
            </a:r>
            <a:r>
              <a:rPr lang="zh-CN" altLang="en-US" sz="1200" dirty="0">
                <a:latin typeface="Arial" panose="020B0604020202020204" pitchFamily="34" charset="0"/>
                <a:ea typeface="等线 Light" panose="02010600030101010101" pitchFamily="2" charset="-122"/>
              </a:rPr>
              <a:t>策略为什么</a:t>
            </a:r>
            <a:r>
              <a:rPr lang="zh-CN" altLang="en-US" sz="12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有效：</a:t>
            </a:r>
            <a:r>
              <a:rPr lang="en-US" altLang="zh-CN" sz="1200" dirty="0">
                <a:latin typeface="Arial" panose="020B0604020202020204" pitchFamily="34" charset="0"/>
                <a:ea typeface="等线 Light" panose="02010600030101010101" pitchFamily="2" charset="-122"/>
                <a:hlinkClick r:id="rId6"/>
              </a:rPr>
              <a:t>https://www.zhihu.com/question/338066667</a:t>
            </a:r>
            <a:endParaRPr lang="zh-CN" altLang="en-US" sz="1200" dirty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141" y="1710614"/>
            <a:ext cx="4389445" cy="29757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267" y="4745246"/>
            <a:ext cx="4197192" cy="8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2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3.1. Large-batch training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9592"/>
            <a:ext cx="8545643" cy="4521358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Zero </a:t>
            </a:r>
            <a:r>
              <a:rPr lang="el-GR" altLang="zh-CN" sz="24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γ</a:t>
            </a:r>
            <a:endParaRPr lang="en-US" altLang="zh-CN" sz="2400" dirty="0" smtClean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pPr lvl="1"/>
            <a:r>
              <a:rPr lang="en-US" altLang="zh-CN" sz="16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All residual blocks just return their inputs, mimics network that has less number of layers and is easier to train at the initial stage.</a:t>
            </a:r>
          </a:p>
          <a:p>
            <a:endParaRPr lang="en-US" altLang="zh-CN" sz="2400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882" y="2331619"/>
            <a:ext cx="4803921" cy="37461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96" y="3910798"/>
            <a:ext cx="6302286" cy="20101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41740" y="6183081"/>
            <a:ext cx="7708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Arial" panose="020B0604020202020204" pitchFamily="34" charset="0"/>
                <a:ea typeface="等线 Light" panose="02010600030101010101" pitchFamily="2" charset="-122"/>
                <a:hlinkClick r:id="rId5"/>
              </a:rPr>
              <a:t>https://blog.csdn.net/donkey_1993/article/details/81871132</a:t>
            </a:r>
          </a:p>
          <a:p>
            <a:r>
              <a:rPr lang="en-US" altLang="zh-CN" sz="1200" dirty="0" smtClean="0">
                <a:latin typeface="Arial" panose="020B0604020202020204" pitchFamily="34" charset="0"/>
                <a:ea typeface="等线 Light" panose="02010600030101010101" pitchFamily="2" charset="-122"/>
                <a:hlinkClick r:id="rId5"/>
              </a:rPr>
              <a:t>https://www.dlology.com/blog/bag-of-tricks-for-image-classification-with-convolutional-neural-networks-in-keras/</a:t>
            </a:r>
            <a:endParaRPr lang="zh-CN" altLang="en-US" sz="1200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99" y="2635850"/>
            <a:ext cx="5440680" cy="116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3.1. Large-batch training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8572" y="1562735"/>
            <a:ext cx="8545643" cy="4351338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No bias decay.</a:t>
            </a:r>
            <a:endParaRPr lang="en-US" altLang="zh-CN" sz="2000" dirty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pPr lvl="1"/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L2 regularization: to all parameters, often.</a:t>
            </a:r>
          </a:p>
          <a:p>
            <a:pPr lvl="1"/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No bias decay</a:t>
            </a:r>
          </a:p>
          <a:p>
            <a:pPr lvl="2"/>
            <a:r>
              <a:rPr lang="en-US" altLang="zh-CN" sz="16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Only apply the regularization to weights</a:t>
            </a:r>
          </a:p>
          <a:p>
            <a:pPr lvl="2"/>
            <a:r>
              <a:rPr lang="en-US" altLang="zh-CN" sz="16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Not for biases, γ and β in BN layers</a:t>
            </a:r>
          </a:p>
        </p:txBody>
      </p:sp>
      <p:sp>
        <p:nvSpPr>
          <p:cNvPr id="4" name="矩形 3"/>
          <p:cNvSpPr/>
          <p:nvPr/>
        </p:nvSpPr>
        <p:spPr>
          <a:xfrm>
            <a:off x="3088822" y="5395695"/>
            <a:ext cx="10761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Highly scalable deep learning training system with mixed-precision: Training imagenet in four minutes.</a:t>
            </a:r>
            <a:endParaRPr lang="en-US" altLang="zh-CN" sz="1200" dirty="0" smtClean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r>
              <a:rPr lang="en-US" altLang="zh-CN" sz="1200" dirty="0" smtClean="0">
                <a:latin typeface="Arial" panose="020B0604020202020204" pitchFamily="34" charset="0"/>
                <a:ea typeface="等线 Light" panose="02010600030101010101" pitchFamily="2" charset="-122"/>
                <a:hlinkClick r:id="rId3"/>
              </a:rPr>
              <a:t>https://arxiv.org/pdf/1807.11205.pdf</a:t>
            </a:r>
            <a:endParaRPr lang="en-US" altLang="zh-CN" sz="1200" dirty="0" smtClean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r>
              <a:rPr lang="en-US" altLang="zh-CN" sz="1200" dirty="0">
                <a:latin typeface="Arial" panose="020B0604020202020204" pitchFamily="34" charset="0"/>
                <a:ea typeface="等线 Light" panose="02010600030101010101" pitchFamily="2" charset="-122"/>
                <a:hlinkClick r:id="rId4"/>
              </a:rPr>
              <a:t>https://blog.csdn.net/program_developer/article/details/80867468</a:t>
            </a:r>
            <a:endParaRPr lang="en-US" altLang="zh-CN" sz="1200" dirty="0" smtClean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013" y="1690688"/>
            <a:ext cx="5285836" cy="287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2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3.2. Low-precision training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94" y="1954416"/>
            <a:ext cx="6234566" cy="3088533"/>
          </a:xfrm>
        </p:spPr>
      </p:pic>
      <p:sp>
        <p:nvSpPr>
          <p:cNvPr id="4" name="矩形 3"/>
          <p:cNvSpPr/>
          <p:nvPr/>
        </p:nvSpPr>
        <p:spPr>
          <a:xfrm>
            <a:off x="4529002" y="6125618"/>
            <a:ext cx="10761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Mixed precision training</a:t>
            </a:r>
            <a:endParaRPr lang="en-US" altLang="zh-CN" sz="1200" dirty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r>
              <a:rPr lang="en-US" altLang="zh-CN" sz="1200" dirty="0" smtClean="0">
                <a:latin typeface="Arial" panose="020B0604020202020204" pitchFamily="34" charset="0"/>
                <a:ea typeface="等线 Light" panose="02010600030101010101" pitchFamily="2" charset="-122"/>
                <a:hlinkClick r:id="rId4"/>
              </a:rPr>
              <a:t>https://arxiv.org/pdf/1710.03740.pdf</a:t>
            </a:r>
            <a:endParaRPr lang="en-US" altLang="zh-CN" sz="1200" dirty="0" smtClean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endParaRPr lang="zh-CN" altLang="en-US" sz="1200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86591" y="2147888"/>
            <a:ext cx="33650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Weights, activations,</a:t>
            </a:r>
          </a:p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     Gradients:FP16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Master weights updated</a:t>
            </a:r>
          </a:p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     During optimizer step: FP32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535" y="4454818"/>
            <a:ext cx="5218296" cy="152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8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3.3. Experiment Results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41" y="1447618"/>
            <a:ext cx="7715525" cy="225570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723" y="3821331"/>
            <a:ext cx="5162416" cy="282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1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190" y="3752902"/>
            <a:ext cx="10515600" cy="1325563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等线 Light" panose="02010600030101010101" pitchFamily="2" charset="-122"/>
              </a:rPr>
              <a:t>4</a:t>
            </a:r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. Model Tweaks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19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Contents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8828" y="1690688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Abstract</a:t>
            </a:r>
          </a:p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Introduction</a:t>
            </a:r>
          </a:p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Training Procedures</a:t>
            </a:r>
            <a:r>
              <a:rPr lang="zh-CN" altLang="en-US" dirty="0">
                <a:latin typeface="Arial" panose="020B0604020202020204" pitchFamily="34" charset="0"/>
                <a:ea typeface="等线 Light" panose="02010600030101010101" pitchFamily="2" charset="-122"/>
              </a:rPr>
              <a:t>（</a:t>
            </a:r>
            <a:r>
              <a:rPr lang="zh-CN" altLang="en-US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训练</a:t>
            </a:r>
            <a:r>
              <a:rPr lang="zh-CN" altLang="en-US" dirty="0">
                <a:latin typeface="Arial" panose="020B0604020202020204" pitchFamily="34" charset="0"/>
                <a:ea typeface="等线 Light" panose="02010600030101010101" pitchFamily="2" charset="-122"/>
              </a:rPr>
              <a:t>过程</a:t>
            </a:r>
            <a:r>
              <a:rPr lang="zh-CN" altLang="en-US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）</a:t>
            </a:r>
            <a:endParaRPr lang="en-US" altLang="zh-CN" dirty="0" smtClean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Efficient Training</a:t>
            </a:r>
            <a:r>
              <a:rPr lang="zh-CN" altLang="en-US" dirty="0">
                <a:latin typeface="Arial" panose="020B0604020202020204" pitchFamily="34" charset="0"/>
                <a:ea typeface="等线 Light" panose="02010600030101010101" pitchFamily="2" charset="-122"/>
              </a:rPr>
              <a:t>（高效的训练）</a:t>
            </a:r>
            <a:endParaRPr lang="en-US" altLang="zh-CN" dirty="0" smtClean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Model Tweaks</a:t>
            </a:r>
            <a:r>
              <a:rPr lang="zh-CN" altLang="en-US" dirty="0">
                <a:latin typeface="Arial" panose="020B0604020202020204" pitchFamily="34" charset="0"/>
                <a:ea typeface="等线 Light" panose="02010600030101010101" pitchFamily="2" charset="-122"/>
              </a:rPr>
              <a:t>（模型调整）</a:t>
            </a:r>
            <a:endParaRPr lang="en-US" altLang="zh-CN" dirty="0" smtClean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Training Refinements</a:t>
            </a:r>
            <a:r>
              <a:rPr lang="zh-CN" altLang="en-US" dirty="0">
                <a:latin typeface="Arial" panose="020B0604020202020204" pitchFamily="34" charset="0"/>
                <a:ea typeface="等线 Light" panose="02010600030101010101" pitchFamily="2" charset="-122"/>
              </a:rPr>
              <a:t>（训练改进）</a:t>
            </a:r>
            <a:endParaRPr lang="en-US" altLang="zh-CN" dirty="0" smtClean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Transfer Learning</a:t>
            </a:r>
            <a:r>
              <a:rPr lang="zh-CN" altLang="en-US" dirty="0">
                <a:latin typeface="Arial" panose="020B0604020202020204" pitchFamily="34" charset="0"/>
                <a:ea typeface="等线 Light" panose="02010600030101010101" pitchFamily="2" charset="-122"/>
              </a:rPr>
              <a:t>（迁移学习）</a:t>
            </a:r>
            <a:endParaRPr lang="en-US" altLang="zh-CN" dirty="0" smtClean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Conclusion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81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4.1. ResNet Architecture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57" y="1462666"/>
            <a:ext cx="4468249" cy="4385041"/>
          </a:xfrm>
        </p:spPr>
      </p:pic>
      <p:sp>
        <p:nvSpPr>
          <p:cNvPr id="11" name="矩形 10"/>
          <p:cNvSpPr/>
          <p:nvPr/>
        </p:nvSpPr>
        <p:spPr>
          <a:xfrm>
            <a:off x="4095750" y="605103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Deep residual learning for image recognition.</a:t>
            </a:r>
            <a:endParaRPr lang="en-US" altLang="zh-CN" sz="1200" dirty="0" smtClean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r>
              <a:rPr lang="en-US" altLang="zh-CN" sz="1200" dirty="0" smtClean="0">
                <a:latin typeface="Arial" panose="020B0604020202020204" pitchFamily="34" charset="0"/>
                <a:ea typeface="等线 Light" panose="02010600030101010101" pitchFamily="2" charset="-122"/>
                <a:hlinkClick r:id="rId4"/>
              </a:rPr>
              <a:t>https://arxiv.org/pdf/1512.03385.pdf</a:t>
            </a:r>
            <a:r>
              <a:rPr lang="zh-CN" altLang="en-US" sz="1200" dirty="0" smtClean="0">
                <a:latin typeface="Arial" panose="020B0604020202020204" pitchFamily="34" charset="0"/>
                <a:ea typeface="等线 Light" panose="02010600030101010101" pitchFamily="2" charset="-122"/>
                <a:hlinkClick r:id="rId4"/>
              </a:rPr>
              <a:t> </a:t>
            </a:r>
            <a:endParaRPr lang="zh-CN" altLang="en-US" sz="1200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395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4.1. ResNet Tweaks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Minor Adjustment to the ResNet-50 Network</a:t>
            </a:r>
            <a:endParaRPr lang="zh-CN" altLang="en-US" sz="2400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940" y="2349157"/>
            <a:ext cx="8511390" cy="420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5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4.3. Experiment Results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03" y="1915478"/>
            <a:ext cx="7111191" cy="333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4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190" y="3752902"/>
            <a:ext cx="10515600" cy="1325563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5. Training Refinements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94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5. Training Refinements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2530" y="1825625"/>
            <a:ext cx="8545643" cy="4351338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5.1. Cosine Learning Rate Decay</a:t>
            </a:r>
          </a:p>
          <a:p>
            <a:r>
              <a:rPr lang="en-US" altLang="zh-CN" sz="24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5.2. Label Smoothing</a:t>
            </a:r>
          </a:p>
          <a:p>
            <a:r>
              <a:rPr lang="en-US" altLang="zh-CN" sz="24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5.3. Knowledge Distillation</a:t>
            </a:r>
          </a:p>
          <a:p>
            <a:r>
              <a:rPr lang="en-US" altLang="zh-CN" sz="24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5.4. </a:t>
            </a:r>
            <a:r>
              <a:rPr lang="en-US" altLang="zh-CN" sz="2400" dirty="0" err="1" smtClean="0">
                <a:latin typeface="Arial" panose="020B0604020202020204" pitchFamily="34" charset="0"/>
                <a:ea typeface="等线 Light" panose="02010600030101010101" pitchFamily="2" charset="-122"/>
              </a:rPr>
              <a:t>Mixup</a:t>
            </a:r>
            <a:r>
              <a:rPr lang="en-US" altLang="zh-CN" sz="24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 Training</a:t>
            </a:r>
          </a:p>
        </p:txBody>
      </p:sp>
    </p:spTree>
    <p:extLst>
      <p:ext uri="{BB962C8B-B14F-4D97-AF65-F5344CB8AC3E}">
        <p14:creationId xmlns:p14="http://schemas.microsoft.com/office/powerpoint/2010/main" val="149147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5.1. Cosine Learning Rate Decay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20240" y="5977235"/>
            <a:ext cx="10271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SGDR: stochastic gradient descent with restarts</a:t>
            </a:r>
          </a:p>
          <a:p>
            <a:r>
              <a:rPr lang="en-US" altLang="zh-CN" sz="1200" dirty="0" smtClean="0">
                <a:latin typeface="Arial" panose="020B0604020202020204" pitchFamily="34" charset="0"/>
                <a:ea typeface="等线 Light" panose="02010600030101010101" pitchFamily="2" charset="-122"/>
                <a:hlinkClick r:id="rId3"/>
              </a:rPr>
              <a:t>https://arxiv.org/pdf/1608.03983.pdf</a:t>
            </a:r>
            <a:endParaRPr lang="en-US" altLang="zh-CN" sz="1200" dirty="0" smtClean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r>
              <a:rPr lang="zh-CN" altLang="en-US" sz="1200" dirty="0" smtClean="0">
                <a:latin typeface="Arial" panose="020B0604020202020204" pitchFamily="34" charset="0"/>
                <a:ea typeface="等线 Light" panose="02010600030101010101" pitchFamily="2" charset="-122"/>
                <a:hlinkClick r:id="rId4"/>
              </a:rPr>
              <a:t>https://towardsdatascience.com/https-medium-com-reina-wang-tw-stochastic-gradient-descent-with-restarts-5f511975163</a:t>
            </a:r>
            <a:endParaRPr lang="zh-CN" altLang="en-US" sz="1200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2" y="2047907"/>
            <a:ext cx="2920877" cy="21651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116" y="1548873"/>
            <a:ext cx="3634221" cy="24316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364" y="4010898"/>
            <a:ext cx="3165723" cy="21027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13" y="1923936"/>
            <a:ext cx="2888016" cy="266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3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5.1. Cosine Learning Rate Decay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1" y="3847934"/>
            <a:ext cx="5680282" cy="2333191"/>
          </a:xfrm>
          <a:prstGeom prst="rect">
            <a:avLst/>
          </a:prstGeom>
        </p:spPr>
      </p:pic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92" y="1690688"/>
            <a:ext cx="5307508" cy="2174397"/>
          </a:xfr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847934"/>
            <a:ext cx="6110405" cy="231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5.2. Label Smoothing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q = </a:t>
            </a:r>
            <a:r>
              <a:rPr lang="en-US" altLang="zh-CN" sz="2000" dirty="0" err="1" smtClean="0">
                <a:latin typeface="Arial" panose="020B0604020202020204" pitchFamily="34" charset="0"/>
                <a:ea typeface="等线 Light" panose="02010600030101010101" pitchFamily="2" charset="-122"/>
              </a:rPr>
              <a:t>softmax</a:t>
            </a:r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(z)			        the negative cross entropy loss</a:t>
            </a:r>
          </a:p>
          <a:p>
            <a:endParaRPr lang="en-US" altLang="zh-CN" dirty="0" smtClean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endParaRPr lang="en-US" altLang="zh-CN" dirty="0" smtClean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endParaRPr lang="en-US" altLang="zh-CN" sz="2000" dirty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 One hot: (0, 1, 0, 0, 0)</a:t>
            </a:r>
          </a:p>
          <a:p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 Smoothed: (0.01, 0.96, 0.01, 0.01,0.01)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等线 Light" panose="02010600030101010101" pitchFamily="2" charset="-122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Prevent overfitting!</a:t>
            </a:r>
          </a:p>
          <a:p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88" y="2194412"/>
            <a:ext cx="4387693" cy="12649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16" y="2194412"/>
            <a:ext cx="3491264" cy="125214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77" y="3459332"/>
            <a:ext cx="3278414" cy="60355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093689" y="5786244"/>
            <a:ext cx="40046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Rethinking the inception architecture for computer vision</a:t>
            </a:r>
          </a:p>
          <a:p>
            <a:r>
              <a:rPr lang="zh-CN" altLang="en-US" sz="1200" dirty="0" smtClean="0">
                <a:latin typeface="Arial" panose="020B0604020202020204" pitchFamily="34" charset="0"/>
                <a:ea typeface="等线 Light" panose="02010600030101010101" pitchFamily="2" charset="-122"/>
                <a:hlinkClick r:id="rId6" action="ppaction://hlinkfile"/>
              </a:rPr>
              <a:t>https://arxiv.org/abs/1512.00567</a:t>
            </a:r>
            <a:endParaRPr lang="zh-CN" altLang="en-US" sz="1200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4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5.2. Label Smoothing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87" y="1295485"/>
            <a:ext cx="5883252" cy="5562515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86" y="1690688"/>
            <a:ext cx="5062314" cy="4160806"/>
          </a:xfrm>
        </p:spPr>
      </p:pic>
    </p:spTree>
    <p:extLst>
      <p:ext uri="{BB962C8B-B14F-4D97-AF65-F5344CB8AC3E}">
        <p14:creationId xmlns:p14="http://schemas.microsoft.com/office/powerpoint/2010/main" val="415634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5.3. Knowledge Distillation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88" y="1976966"/>
            <a:ext cx="5795184" cy="2271712"/>
          </a:xfrm>
        </p:spPr>
      </p:pic>
      <p:sp>
        <p:nvSpPr>
          <p:cNvPr id="4" name="矩形 3"/>
          <p:cNvSpPr/>
          <p:nvPr/>
        </p:nvSpPr>
        <p:spPr>
          <a:xfrm>
            <a:off x="3031282" y="5621622"/>
            <a:ext cx="69140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Distilling the knowledge in a neural network</a:t>
            </a:r>
          </a:p>
          <a:p>
            <a:r>
              <a:rPr lang="zh-CN" altLang="en-US" sz="1200" dirty="0" smtClean="0">
                <a:latin typeface="Arial" panose="020B0604020202020204" pitchFamily="34" charset="0"/>
                <a:ea typeface="等线 Light" panose="02010600030101010101" pitchFamily="2" charset="-122"/>
                <a:hlinkClick r:id="rId4"/>
              </a:rPr>
              <a:t>https://arxiv.org/abs/1503.02531</a:t>
            </a:r>
            <a:endParaRPr lang="en-US" altLang="zh-CN" sz="1200" dirty="0" smtClean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r>
              <a:rPr lang="en-US" altLang="zh-CN" sz="1200" dirty="0" smtClean="0">
                <a:latin typeface="Arial" panose="020B0604020202020204" pitchFamily="34" charset="0"/>
                <a:ea typeface="等线 Light" panose="02010600030101010101" pitchFamily="2" charset="-122"/>
                <a:hlinkClick r:id="rId5"/>
              </a:rPr>
              <a:t>https://software.intel.com/content/www/us/en/develop/articles/knowledge-distillation-with-keras.html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211" y="1690688"/>
            <a:ext cx="5474226" cy="32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8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等线 Light" panose="02010600030101010101" pitchFamily="2" charset="-122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Abstract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7754007" cy="4351338"/>
          </a:xfrm>
        </p:spPr>
        <p:txBody>
          <a:bodyPr>
            <a:no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Much of the recent progress made in image classification research can be credited to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等线 Light" panose="02010600030101010101" pitchFamily="2" charset="-122"/>
              </a:rPr>
              <a:t>training procedure refinements</a:t>
            </a:r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, such as changes in data augmentations and optimization methods</a:t>
            </a:r>
          </a:p>
          <a:p>
            <a:endParaRPr lang="en-US" altLang="zh-CN" sz="2000" dirty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In this paper, we will examine a collection of such refinements and empirically evaluate their impact on the final model accuracy through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等线 Light" panose="02010600030101010101" pitchFamily="2" charset="-122"/>
              </a:rPr>
              <a:t>ablation study</a:t>
            </a:r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.</a:t>
            </a:r>
          </a:p>
          <a:p>
            <a:endParaRPr lang="en-US" altLang="zh-CN" sz="2000" dirty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r>
              <a:rPr lang="en-US" altLang="zh-CN" sz="2000" dirty="0">
                <a:latin typeface="Arial" panose="020B0604020202020204" pitchFamily="34" charset="0"/>
                <a:ea typeface="等线 Light" panose="02010600030101010101" pitchFamily="2" charset="-122"/>
              </a:rPr>
              <a:t>B</a:t>
            </a:r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y combining these refinements together, we are able to improve various CNN models significantly.</a:t>
            </a:r>
            <a:endParaRPr lang="zh-CN" altLang="en-US" sz="2000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86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5.3. Knowledge Distillation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83207" y="6255983"/>
            <a:ext cx="10119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Arial" panose="020B0604020202020204" pitchFamily="34" charset="0"/>
                <a:ea typeface="等线 Light" panose="02010600030101010101" pitchFamily="2" charset="-122"/>
                <a:hlinkClick r:id="rId3"/>
              </a:rPr>
              <a:t>https://medium.com/analytics-vidhya/knowledge-distillation-dark-knowledge-of-neural-network-9c1dfb418e6a</a:t>
            </a:r>
            <a:endParaRPr lang="zh-CN" altLang="en-US" sz="1200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207" y="1466010"/>
            <a:ext cx="6860987" cy="4360858"/>
          </a:xfrm>
        </p:spPr>
      </p:pic>
    </p:spTree>
    <p:extLst>
      <p:ext uri="{BB962C8B-B14F-4D97-AF65-F5344CB8AC3E}">
        <p14:creationId xmlns:p14="http://schemas.microsoft.com/office/powerpoint/2010/main" val="10549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5.3. Knowledge Distillation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61" y="1690688"/>
            <a:ext cx="8250881" cy="3780472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74" y="5070587"/>
            <a:ext cx="4525623" cy="4005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74" y="5564855"/>
            <a:ext cx="70199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7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5.4. </a:t>
            </a:r>
            <a:r>
              <a:rPr lang="en-US" altLang="zh-CN" dirty="0" err="1" smtClean="0">
                <a:latin typeface="Arial" panose="020B0604020202020204" pitchFamily="34" charset="0"/>
                <a:ea typeface="等线 Light" panose="02010600030101010101" pitchFamily="2" charset="-122"/>
              </a:rPr>
              <a:t>Mixup</a:t>
            </a:r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 Training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267" y="1393091"/>
            <a:ext cx="5940289" cy="2240280"/>
          </a:xfrm>
        </p:spPr>
      </p:pic>
      <p:sp>
        <p:nvSpPr>
          <p:cNvPr id="7" name="矩形 6"/>
          <p:cNvSpPr/>
          <p:nvPr/>
        </p:nvSpPr>
        <p:spPr>
          <a:xfrm>
            <a:off x="4063611" y="6033067"/>
            <a:ext cx="3031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latin typeface="Arial" panose="020B0604020202020204" pitchFamily="34" charset="0"/>
                <a:ea typeface="等线 Light" panose="02010600030101010101" pitchFamily="2" charset="-122"/>
              </a:rPr>
              <a:t>M</a:t>
            </a:r>
            <a:r>
              <a:rPr lang="en-US" altLang="zh-CN" sz="1200" dirty="0" err="1" smtClean="0">
                <a:latin typeface="Arial" panose="020B0604020202020204" pitchFamily="34" charset="0"/>
                <a:ea typeface="等线 Light" panose="02010600030101010101" pitchFamily="2" charset="-122"/>
              </a:rPr>
              <a:t>ixup</a:t>
            </a:r>
            <a:r>
              <a:rPr lang="en-US" altLang="zh-CN" sz="12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: Beyond empirical risk minimization</a:t>
            </a:r>
          </a:p>
          <a:p>
            <a:r>
              <a:rPr lang="zh-CN" altLang="en-US" sz="1200" dirty="0" smtClean="0">
                <a:latin typeface="Arial" panose="020B0604020202020204" pitchFamily="34" charset="0"/>
                <a:ea typeface="等线 Light" panose="02010600030101010101" pitchFamily="2" charset="-122"/>
                <a:hlinkClick r:id="rId4"/>
              </a:rPr>
              <a:t>https://arxiv.org/abs/1710.09412</a:t>
            </a:r>
            <a:endParaRPr lang="zh-CN" altLang="en-US" sz="1200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692" y="3633371"/>
            <a:ext cx="7910615" cy="207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5.5. Experiment Results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2205877"/>
            <a:ext cx="10492740" cy="28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3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5.5. Experiment Results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8776"/>
            <a:ext cx="10119171" cy="213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3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190" y="3752902"/>
            <a:ext cx="10515600" cy="1325563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6. Transfer Learning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023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6. Transfer Learning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321" y="1883290"/>
            <a:ext cx="4885651" cy="3031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" y="1883290"/>
            <a:ext cx="4839073" cy="303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190" y="3752902"/>
            <a:ext cx="10515600" cy="1325563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7. Conclusion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7. Conclusion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ea typeface="等线 Light" panose="02010600030101010101" pitchFamily="2" charset="-122"/>
              </a:rPr>
              <a:t>S</a:t>
            </a:r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urvey a dozen tricks to train deep convolutional neural networks to improve model accuracy.</a:t>
            </a:r>
          </a:p>
          <a:p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Tricks: Model Tweaks, data preprocessing, loss function, learning rate schedule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等线 Light" panose="02010600030101010101" pitchFamily="2" charset="-122"/>
              </a:rPr>
              <a:t>E</a:t>
            </a:r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mpirical results on ResNet-50, Inception-V3 and </a:t>
            </a:r>
            <a:r>
              <a:rPr lang="en-US" altLang="zh-CN" sz="2000" dirty="0" err="1" smtClean="0">
                <a:latin typeface="Arial" panose="020B0604020202020204" pitchFamily="34" charset="0"/>
                <a:ea typeface="等线 Light" panose="02010600030101010101" pitchFamily="2" charset="-122"/>
              </a:rPr>
              <a:t>MobileNet</a:t>
            </a:r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 indicate that these tricks improve model accuracy consistently</a:t>
            </a:r>
          </a:p>
          <a:p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Stacking all of them together leads to a significantly higher accuracy</a:t>
            </a:r>
          </a:p>
          <a:p>
            <a:r>
              <a:rPr lang="en-US" altLang="zh-CN" sz="2000" dirty="0">
                <a:latin typeface="Arial" panose="020B0604020202020204" pitchFamily="34" charset="0"/>
                <a:ea typeface="等线 Light" panose="02010600030101010101" pitchFamily="2" charset="-122"/>
              </a:rPr>
              <a:t>S</a:t>
            </a:r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trong advantages in transfer learning, which improve both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等线 Light" panose="02010600030101010101" pitchFamily="2" charset="-122"/>
              </a:rPr>
              <a:t>object detection</a:t>
            </a:r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 and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等线 Light" panose="02010600030101010101" pitchFamily="2" charset="-122"/>
              </a:rPr>
              <a:t>semantic segmentation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69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1. Introduction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787243" cy="4351338"/>
          </a:xfrm>
        </p:spPr>
        <p:txBody>
          <a:bodyPr>
            <a:no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Unlike architectural advancements,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等线 Light" panose="02010600030101010101" pitchFamily="2" charset="-122"/>
              </a:rPr>
              <a:t>training procedure refinements</a:t>
            </a:r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, including changes in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等线 Light" panose="02010600030101010101" pitchFamily="2" charset="-122"/>
              </a:rPr>
              <a:t>loss functions</a:t>
            </a:r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,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等线 Light" panose="02010600030101010101" pitchFamily="2" charset="-122"/>
              </a:rPr>
              <a:t>data preprocessing</a:t>
            </a:r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, and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等线 Light" panose="02010600030101010101" pitchFamily="2" charset="-122"/>
              </a:rPr>
              <a:t>optimization methods </a:t>
            </a:r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received relatively less attention.</a:t>
            </a:r>
          </a:p>
          <a:p>
            <a:endParaRPr lang="en-US" altLang="zh-CN" sz="2000" dirty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In this paper, a collection of training procedure and model architecture refinements that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等线 Light" panose="02010600030101010101" pitchFamily="2" charset="-122"/>
              </a:rPr>
              <a:t>improve model accuracy but barely change computational complexity</a:t>
            </a:r>
            <a:r>
              <a:rPr lang="en-US" altLang="zh-CN" sz="2000" dirty="0">
                <a:latin typeface="Arial" panose="020B0604020202020204" pitchFamily="34" charset="0"/>
                <a:ea typeface="等线 Light" panose="02010600030101010101" pitchFamily="2" charset="-122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will be examine.</a:t>
            </a:r>
          </a:p>
          <a:p>
            <a:endParaRPr lang="en-US" altLang="zh-CN" sz="2000" dirty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Many of them are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等线 Light" panose="02010600030101010101" pitchFamily="2" charset="-122"/>
              </a:rPr>
              <a:t>minor “tricks”</a:t>
            </a:r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 like modifying the stride size of a particular convolution layer or adjusting learning rate schedule. Collectively, however, they make a big difference.  </a:t>
            </a:r>
            <a:endParaRPr lang="en-US" altLang="zh-CN" sz="2000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445" y="2627453"/>
            <a:ext cx="4301398" cy="261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9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1. Introduction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7025"/>
            <a:ext cx="8442960" cy="4351338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Paper Outline.</a:t>
            </a:r>
            <a:endParaRPr lang="en-US" altLang="zh-CN" sz="2400" dirty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pPr lvl="1"/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set up a baseline training procedure</a:t>
            </a:r>
          </a:p>
          <a:p>
            <a:pPr lvl="1"/>
            <a:endParaRPr lang="en-US" altLang="zh-CN" sz="2000" dirty="0" smtClean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pPr lvl="1"/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discuss several tricks that are useful for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等线 Light" panose="02010600030101010101" pitchFamily="2" charset="-122"/>
              </a:rPr>
              <a:t>efficient training </a:t>
            </a:r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on new hardware</a:t>
            </a:r>
          </a:p>
          <a:p>
            <a:pPr lvl="1"/>
            <a:endParaRPr lang="en-US" altLang="zh-CN" sz="2000" dirty="0" smtClean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pPr lvl="1"/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review three minor model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等线 Light" panose="02010600030101010101" pitchFamily="2" charset="-122"/>
              </a:rPr>
              <a:t>architecture tweak </a:t>
            </a:r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for ResNet and propose a new one</a:t>
            </a:r>
          </a:p>
          <a:p>
            <a:pPr lvl="1"/>
            <a:endParaRPr lang="en-US" altLang="zh-CN" sz="2000" dirty="0" smtClean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pPr lvl="1"/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Four additional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等线 Light" panose="02010600030101010101" pitchFamily="2" charset="-122"/>
              </a:rPr>
              <a:t>training procedure refinements </a:t>
            </a:r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are then discussed</a:t>
            </a:r>
          </a:p>
          <a:p>
            <a:pPr lvl="1"/>
            <a:endParaRPr lang="en-US" altLang="zh-CN" sz="2000" dirty="0" smtClean="0">
              <a:latin typeface="Arial" panose="020B0604020202020204" pitchFamily="34" charset="0"/>
              <a:ea typeface="等线 Light" panose="02010600030101010101" pitchFamily="2" charset="-122"/>
            </a:endParaRPr>
          </a:p>
          <a:p>
            <a:pPr lvl="1"/>
            <a:r>
              <a:rPr lang="en-US" altLang="zh-CN" sz="2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study if these more accurate models can help transfer learning</a:t>
            </a:r>
            <a:endParaRPr lang="en-US" altLang="zh-CN" sz="2000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337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190" y="3752902"/>
            <a:ext cx="10515600" cy="1325563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等线 Light" panose="02010600030101010101" pitchFamily="2" charset="-122"/>
              </a:rPr>
              <a:t>2</a:t>
            </a:r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. Training Procedures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52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194" y="1027906"/>
            <a:ext cx="6797096" cy="4700545"/>
          </a:xfrm>
        </p:spPr>
      </p:pic>
    </p:spTree>
    <p:extLst>
      <p:ext uri="{BB962C8B-B14F-4D97-AF65-F5344CB8AC3E}">
        <p14:creationId xmlns:p14="http://schemas.microsoft.com/office/powerpoint/2010/main" val="11223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等线 Light" panose="02010600030101010101" pitchFamily="2" charset="-122"/>
              </a:rPr>
              <a:t>2</a:t>
            </a:r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.1 Baseline Training Procedure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787243" cy="4351338"/>
          </a:xfrm>
        </p:spPr>
        <p:txBody>
          <a:bodyPr>
            <a:noAutofit/>
          </a:bodyPr>
          <a:lstStyle/>
          <a:p>
            <a:r>
              <a:rPr lang="en-US" altLang="zh-CN" sz="18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Baseline architecture: Resnet-50</a:t>
            </a:r>
          </a:p>
          <a:p>
            <a:r>
              <a:rPr lang="en-US" altLang="zh-CN" sz="18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Weights initialization: Xavier algorithm</a:t>
            </a:r>
          </a:p>
          <a:p>
            <a:r>
              <a:rPr lang="en-US" altLang="zh-CN" sz="18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Bias initialization: all zeros</a:t>
            </a:r>
          </a:p>
          <a:p>
            <a:r>
              <a:rPr lang="en-US" altLang="zh-CN" sz="18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Batch Normalization layers: (γ,β)=(1,0)</a:t>
            </a:r>
          </a:p>
          <a:p>
            <a:r>
              <a:rPr lang="en-US" altLang="zh-CN" sz="18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Optimizer: </a:t>
            </a:r>
            <a:r>
              <a:rPr lang="en-US" altLang="zh-CN" sz="1800" dirty="0" err="1" smtClean="0">
                <a:latin typeface="Arial" panose="020B0604020202020204" pitchFamily="34" charset="0"/>
                <a:ea typeface="等线 Light" panose="02010600030101010101" pitchFamily="2" charset="-122"/>
              </a:rPr>
              <a:t>Nesterov</a:t>
            </a:r>
            <a:r>
              <a:rPr lang="en-US" altLang="zh-CN" sz="18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 Accelerated Gradient (NAG)</a:t>
            </a:r>
          </a:p>
          <a:p>
            <a:r>
              <a:rPr lang="en-US" altLang="zh-CN" sz="18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Each model trained for 120 epochs, 8 V100 GPUs, batch size of 256</a:t>
            </a:r>
          </a:p>
          <a:p>
            <a:r>
              <a:rPr lang="en-US" altLang="zh-CN" sz="18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Learning rate: initialized to 0.1, divided by 10 at the  30</a:t>
            </a:r>
            <a:r>
              <a:rPr lang="en-US" altLang="zh-CN" sz="1800" baseline="30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th</a:t>
            </a:r>
            <a:r>
              <a:rPr lang="en-US" altLang="zh-CN" sz="18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, 60</a:t>
            </a:r>
            <a:r>
              <a:rPr lang="en-US" altLang="zh-CN" sz="1800" baseline="30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th</a:t>
            </a:r>
            <a:r>
              <a:rPr lang="en-US" altLang="zh-CN" sz="18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, and 90</a:t>
            </a:r>
            <a:r>
              <a:rPr lang="en-US" altLang="zh-CN" sz="1800" baseline="300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th</a:t>
            </a:r>
            <a:r>
              <a:rPr lang="en-US" altLang="zh-CN" sz="18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 epochs.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443" y="2024420"/>
            <a:ext cx="4171813" cy="299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3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等线 Light" panose="02010600030101010101" pitchFamily="2" charset="-122"/>
              </a:rPr>
              <a:t>2</a:t>
            </a:r>
            <a:r>
              <a:rPr lang="en-US" altLang="zh-CN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.1 Baseline Training Procedure</a:t>
            </a:r>
            <a:endParaRPr lang="zh-CN" altLang="en-US" dirty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09" y="2385169"/>
            <a:ext cx="7035579" cy="3749413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253763" y="1668323"/>
            <a:ext cx="678724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Data: ISLVRC2012 </a:t>
            </a:r>
            <a:r>
              <a:rPr lang="en-US" altLang="zh-CN" sz="1800" dirty="0">
                <a:latin typeface="Arial" panose="020B0604020202020204" pitchFamily="34" charset="0"/>
                <a:ea typeface="等线 Light" panose="02010600030101010101" pitchFamily="2" charset="-122"/>
              </a:rPr>
              <a:t>[</a:t>
            </a:r>
            <a:r>
              <a:rPr lang="en-US" altLang="zh-CN" sz="18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23] dataset</a:t>
            </a:r>
            <a:r>
              <a:rPr lang="en-US" altLang="zh-CN" sz="1800" dirty="0">
                <a:latin typeface="Arial" panose="020B0604020202020204" pitchFamily="34" charset="0"/>
                <a:ea typeface="等线 Light" panose="02010600030101010101" pitchFamily="2" charset="-122"/>
              </a:rPr>
              <a:t>, which has 1.3 million images for training and </a:t>
            </a:r>
            <a:r>
              <a:rPr lang="en-US" altLang="zh-CN" sz="1800" dirty="0" smtClean="0">
                <a:latin typeface="Arial" panose="020B0604020202020204" pitchFamily="34" charset="0"/>
                <a:ea typeface="等线 Light" panose="02010600030101010101" pitchFamily="2" charset="-122"/>
              </a:rPr>
              <a:t>1000 classes</a:t>
            </a:r>
            <a:r>
              <a:rPr lang="en-US" altLang="zh-CN" sz="1800" dirty="0">
                <a:latin typeface="Arial" panose="020B0604020202020204" pitchFamily="34" charset="0"/>
                <a:ea typeface="等线 Light" panose="02010600030101010101" pitchFamily="2" charset="-122"/>
              </a:rPr>
              <a:t>.</a:t>
            </a:r>
            <a:endParaRPr lang="en-US" altLang="zh-CN" sz="1800" dirty="0" smtClean="0">
              <a:latin typeface="Arial" panose="020B0604020202020204" pitchFamily="34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463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A000120150119A02KPBG</Template>
  <TotalTime>1002</TotalTime>
  <Words>1023</Words>
  <Application>Microsoft Office PowerPoint</Application>
  <PresentationFormat>宽屏</PresentationFormat>
  <Paragraphs>195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2" baseType="lpstr">
      <vt:lpstr>Arial Unicode MS</vt:lpstr>
      <vt:lpstr>等线 Light</vt:lpstr>
      <vt:lpstr>Arial</vt:lpstr>
      <vt:lpstr>Office 主题​​</vt:lpstr>
      <vt:lpstr>Bag of Tricks for Image Classification with Convolutional Neural Networks</vt:lpstr>
      <vt:lpstr>Contents</vt:lpstr>
      <vt:lpstr> Abstract</vt:lpstr>
      <vt:lpstr>1. Introduction</vt:lpstr>
      <vt:lpstr>1. Introduction</vt:lpstr>
      <vt:lpstr>2. Training Procedures</vt:lpstr>
      <vt:lpstr>PowerPoint 演示文稿</vt:lpstr>
      <vt:lpstr>2.1 Baseline Training Procedure</vt:lpstr>
      <vt:lpstr>2.1 Baseline Training Procedure</vt:lpstr>
      <vt:lpstr>3. Efficient Training</vt:lpstr>
      <vt:lpstr>3. Efficient Training</vt:lpstr>
      <vt:lpstr>3.1. Large-batch training</vt:lpstr>
      <vt:lpstr>3.1. Large-batch training</vt:lpstr>
      <vt:lpstr>3.1. Large-batch training</vt:lpstr>
      <vt:lpstr>3.1. Large-batch training</vt:lpstr>
      <vt:lpstr>3.1. Large-batch training</vt:lpstr>
      <vt:lpstr>3.2. Low-precision training</vt:lpstr>
      <vt:lpstr>3.3. Experiment Results</vt:lpstr>
      <vt:lpstr>4. Model Tweaks</vt:lpstr>
      <vt:lpstr>4.1. ResNet Architecture</vt:lpstr>
      <vt:lpstr>4.1. ResNet Tweaks</vt:lpstr>
      <vt:lpstr>4.3. Experiment Results</vt:lpstr>
      <vt:lpstr>5. Training Refinements</vt:lpstr>
      <vt:lpstr>5. Training Refinements</vt:lpstr>
      <vt:lpstr>5.1. Cosine Learning Rate Decay</vt:lpstr>
      <vt:lpstr>5.1. Cosine Learning Rate Decay</vt:lpstr>
      <vt:lpstr>5.2. Label Smoothing</vt:lpstr>
      <vt:lpstr>5.2. Label Smoothing</vt:lpstr>
      <vt:lpstr>5.3. Knowledge Distillation</vt:lpstr>
      <vt:lpstr>5.3. Knowledge Distillation</vt:lpstr>
      <vt:lpstr>5.3. Knowledge Distillation</vt:lpstr>
      <vt:lpstr>5.4. Mixup Training</vt:lpstr>
      <vt:lpstr>5.5. Experiment Results</vt:lpstr>
      <vt:lpstr>5.5. Experiment Results</vt:lpstr>
      <vt:lpstr>6. Transfer Learning</vt:lpstr>
      <vt:lpstr>6. Transfer Learning</vt:lpstr>
      <vt:lpstr>7. Conclusion</vt:lpstr>
      <vt:lpstr>7.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Bag of Tricks for Image Classification with Convolutional Neural Networks</dc:title>
  <dc:creator>1036758468@qq.com</dc:creator>
  <cp:lastModifiedBy>1036758468@qq.com</cp:lastModifiedBy>
  <cp:revision>75</cp:revision>
  <dcterms:created xsi:type="dcterms:W3CDTF">2020-05-13T05:42:14Z</dcterms:created>
  <dcterms:modified xsi:type="dcterms:W3CDTF">2020-05-15T03:07:54Z</dcterms:modified>
</cp:coreProperties>
</file>