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301" r:id="rId3"/>
    <p:sldId id="299" r:id="rId4"/>
    <p:sldId id="322" r:id="rId5"/>
    <p:sldId id="300" r:id="rId6"/>
    <p:sldId id="335" r:id="rId7"/>
    <p:sldId id="304" r:id="rId8"/>
    <p:sldId id="303" r:id="rId9"/>
    <p:sldId id="305" r:id="rId10"/>
    <p:sldId id="323" r:id="rId11"/>
    <p:sldId id="324" r:id="rId12"/>
    <p:sldId id="326" r:id="rId13"/>
    <p:sldId id="327" r:id="rId14"/>
    <p:sldId id="328" r:id="rId15"/>
    <p:sldId id="334" r:id="rId16"/>
    <p:sldId id="329" r:id="rId17"/>
    <p:sldId id="330" r:id="rId18"/>
    <p:sldId id="341" r:id="rId19"/>
    <p:sldId id="331" r:id="rId20"/>
    <p:sldId id="332" r:id="rId2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3" autoAdjust="0"/>
    <p:restoredTop sz="89286" autoAdjust="0"/>
  </p:normalViewPr>
  <p:slideViewPr>
    <p:cSldViewPr snapToGrid="0">
      <p:cViewPr>
        <p:scale>
          <a:sx n="125" d="100"/>
          <a:sy n="125" d="100"/>
        </p:scale>
        <p:origin x="-518" y="-20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37653-E4E0-4E30-8DB0-C6FC2D3660EF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2CC78-607B-4B86-95CD-8265BA5E0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7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25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01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67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85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81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17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47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71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80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01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94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4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4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7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7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94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9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CC78-607B-4B86-95CD-8265BA5E0D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4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9774" y="1041400"/>
            <a:ext cx="9144000" cy="2387600"/>
          </a:xfrm>
        </p:spPr>
        <p:txBody>
          <a:bodyPr/>
          <a:lstStyle/>
          <a:p>
            <a:r>
              <a:rPr lang="en-US" altLang="zh-CN" b="1" dirty="0">
                <a:solidFill>
                  <a:srgbClr val="FB9205"/>
                </a:solidFill>
              </a:rPr>
              <a:t>Learning </a:t>
            </a:r>
            <a:r>
              <a:rPr lang="en-US" altLang="zh-CN" b="1" dirty="0" smtClean="0">
                <a:solidFill>
                  <a:srgbClr val="FB9205"/>
                </a:solidFill>
              </a:rPr>
              <a:t>Curves</a:t>
            </a:r>
            <a:r>
              <a:rPr lang="zh-CN" altLang="en-US" b="1" dirty="0">
                <a:solidFill>
                  <a:srgbClr val="FB9205"/>
                </a:solidFill>
              </a:rPr>
              <a:t> </a:t>
            </a:r>
            <a:r>
              <a:rPr lang="en-US" altLang="zh-CN" dirty="0" smtClean="0">
                <a:solidFill>
                  <a:srgbClr val="FB9205"/>
                </a:solidFill>
              </a:rPr>
              <a:t>&amp; </a:t>
            </a:r>
            <a:r>
              <a:rPr lang="en-US" altLang="zh-CN" b="1" dirty="0" err="1" smtClean="0">
                <a:solidFill>
                  <a:srgbClr val="FB9205"/>
                </a:solidFill>
              </a:rPr>
              <a:t>Tensorboard</a:t>
            </a:r>
            <a:endParaRPr lang="en-US" altLang="zh-CN" b="1" dirty="0">
              <a:solidFill>
                <a:srgbClr val="FB920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AFFFA-6C53-4849-B295-512314B9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480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FB9205"/>
                </a:solidFill>
              </a:rPr>
              <a:t>Unrepresentative Train Dataset</a:t>
            </a:r>
            <a:br>
              <a:rPr lang="en-US" altLang="zh-CN" b="1" dirty="0" smtClean="0">
                <a:solidFill>
                  <a:srgbClr val="FB9205"/>
                </a:solidFill>
              </a:rPr>
            </a:br>
            <a:r>
              <a:rPr lang="en-US" altLang="zh-CN" b="1" dirty="0" smtClean="0">
                <a:solidFill>
                  <a:srgbClr val="FB9205"/>
                </a:solidFill>
              </a:rPr>
              <a:t/>
            </a:r>
            <a:br>
              <a:rPr lang="en-US" altLang="zh-CN" b="1" dirty="0" smtClean="0">
                <a:solidFill>
                  <a:srgbClr val="FB9205"/>
                </a:solidFill>
              </a:rPr>
            </a:br>
            <a:endParaRPr lang="zh-CN" altLang="en-US" dirty="0">
              <a:solidFill>
                <a:srgbClr val="FB920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197" y="1310853"/>
            <a:ext cx="9583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 unrepresentative training dataset means that the training dataset does not provide sufficient information to learn the problem, relative to the validation dataset used to evaluate it.</a:t>
            </a:r>
          </a:p>
          <a:p>
            <a:r>
              <a:rPr lang="en-US" altLang="zh-CN" dirty="0"/>
              <a:t>This may occur if the training dataset has too few examples as compared to the validation dataset.</a:t>
            </a:r>
          </a:p>
          <a:p>
            <a:r>
              <a:rPr lang="en-US" altLang="zh-CN" dirty="0"/>
              <a:t>This situation can be identified by a learning curve for training loss that shows improvement and similarly a learning curve for validation loss that shows improvement, but a large gap remains between both curves.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486" y="2976898"/>
            <a:ext cx="4879822" cy="38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AFFFA-6C53-4849-B295-512314B9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8183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B9205"/>
                </a:solidFill>
              </a:rPr>
              <a:t>Unrepresentative Validation Dataset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197" y="1222572"/>
            <a:ext cx="9583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 unrepresentative validation dataset means that the validation dataset does not provide sufficient information to evaluate the ability of the model to generalize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This may occur if the validation dataset has too few examples as compared to the training dataset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98" y="2976898"/>
            <a:ext cx="4489580" cy="34686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579" y="2976898"/>
            <a:ext cx="4641657" cy="34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B9205"/>
                </a:solidFill>
              </a:rPr>
              <a:t>Diagnosing bias vs. variance</a:t>
            </a:r>
            <a:endParaRPr lang="zh-CN" altLang="en-US" dirty="0">
              <a:solidFill>
                <a:srgbClr val="FB920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描述模型输出结果的期望与样本真实结果的差距。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描述模型对于给定值的输出稳定性。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High bias -&gt;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Underfitting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High variance -&gt; Overfitting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高偏差导致欠拟合，高方差导致过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拟合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817" y="2101201"/>
            <a:ext cx="5304692" cy="44569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19545"/>
            <a:ext cx="6391482" cy="7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B9205"/>
                </a:solidFill>
              </a:rPr>
              <a:t>Diagnosing bias vs. variance</a:t>
            </a:r>
            <a:endParaRPr lang="zh-CN" altLang="en-US" dirty="0">
              <a:solidFill>
                <a:srgbClr val="FB9205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88" y="1742440"/>
            <a:ext cx="6763058" cy="26234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525" y="4381083"/>
            <a:ext cx="7040583" cy="2300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6259" y="4196417"/>
            <a:ext cx="481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classification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）问题中的三种拟合状态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259" y="1410376"/>
            <a:ext cx="466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regression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）问题中的三种拟合状态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346" y="2858231"/>
            <a:ext cx="3774934" cy="22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B9205"/>
                </a:solidFill>
              </a:rPr>
              <a:t>Learning curves</a:t>
            </a:r>
            <a:endParaRPr lang="zh-CN" altLang="en-US" dirty="0">
              <a:solidFill>
                <a:srgbClr val="FB9205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54" y="1998679"/>
            <a:ext cx="3950623" cy="32415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828" y="1998679"/>
            <a:ext cx="3856139" cy="32415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618" y="1998680"/>
            <a:ext cx="3769006" cy="32415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46738" y="52402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normal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724734" y="524021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 bias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458912" y="5240215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 variance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2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B9205"/>
                </a:solidFill>
              </a:rPr>
              <a:t>Learning curves</a:t>
            </a:r>
            <a:endParaRPr lang="zh-CN" altLang="en-US" dirty="0">
              <a:solidFill>
                <a:srgbClr val="FB9205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718180"/>
            <a:ext cx="3276600" cy="2666251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243754" y="1718180"/>
            <a:ext cx="3449385" cy="26662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321356"/>
            <a:ext cx="7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FCN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43754" y="1321356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Resnet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139" y="1506022"/>
            <a:ext cx="3950623" cy="324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96" y="939350"/>
            <a:ext cx="10318246" cy="501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B92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zh-CN" altLang="en-US" dirty="0" smtClean="0">
                <a:solidFill>
                  <a:srgbClr val="FB92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zh-CN" altLang="en-US" dirty="0">
              <a:solidFill>
                <a:srgbClr val="FB920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15072"/>
            <a:ext cx="97816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往往都是很复杂的，为了方便调试参数以及调整网络结构，我们需要将计算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图、以及训练过程中的各种指标可视化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出来，以便能够更好的进行下一步的决策。 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是可视化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模型的训练过程的工具，在安装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的同时就已经安装好了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能够有效地展示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在运行过程中的计算图、各种指标随着时间的变化趋势以及训练中使用到的数据信息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0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B92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zh-CN" altLang="en-US" dirty="0">
                <a:solidFill>
                  <a:srgbClr val="FB92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中的数据形式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48" y="1690688"/>
            <a:ext cx="6083585" cy="37253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830" y="1348736"/>
            <a:ext cx="2179372" cy="16788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24" y="1558704"/>
            <a:ext cx="1949660" cy="1258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633" y="3388234"/>
            <a:ext cx="2237569" cy="12459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5724" y="3027583"/>
            <a:ext cx="1943814" cy="20758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633" y="5108265"/>
            <a:ext cx="2206682" cy="13368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66979" y="5108265"/>
            <a:ext cx="1661304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B92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zh-CN" altLang="en-US" dirty="0" smtClean="0">
                <a:solidFill>
                  <a:srgbClr val="FB92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FB92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dirty="0" smtClean="0">
                <a:solidFill>
                  <a:srgbClr val="FB92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dirty="0">
              <a:solidFill>
                <a:srgbClr val="FB920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612551"/>
            <a:ext cx="111193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是通过一些操作将数据记录到文件中，然后再读取文件来完成作图的，关键的几个步骤如下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summary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定义计算图的时候，在适当的位置加上一些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merge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训练的时候可能加了多个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操作，需要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tf.summary.merge_all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将这些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操作合成一个操作，由它来产生所有的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：在没有运行的时候这些操作是不会执行任何东西的，仅仅是定义了一下，在运行（开始训练）的时候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tf.summary.FileWrite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指定一个目录告诉程序把产生的文件放到哪，然后在运行的时候使用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add_summary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来将某一步的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数据记录到文件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1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B7286-A709-46A0-8160-5431CB05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191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B9205"/>
                </a:solidFill>
              </a:rPr>
              <a:t>Learning Curves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863B5-CC52-4319-959A-6D7F4BE4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754"/>
            <a:ext cx="10204938" cy="3519754"/>
          </a:xfrm>
        </p:spPr>
        <p:txBody>
          <a:bodyPr>
            <a:norm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学习曲线是模型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随时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间变化的曲线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训练和验证数据集上模型性能的学习曲线可用于诊断欠拟合，过拟合或拟合良好的模型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学习曲线可用于诊断训练或验证数据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集是否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具有代表性。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102" y="3106027"/>
            <a:ext cx="4610036" cy="35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1791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B92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zh-CN" altLang="en-US" dirty="0" smtClean="0">
                <a:solidFill>
                  <a:srgbClr val="FB92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</a:t>
            </a:r>
            <a:endParaRPr lang="zh-CN" altLang="en-US" dirty="0">
              <a:solidFill>
                <a:srgbClr val="FB920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976112"/>
            <a:ext cx="94287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当训练完成后，在命令行使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r>
              <a:rPr lang="en-US" altLang="zh-CN" sz="2400" dirty="0" err="1">
                <a:solidFill>
                  <a:srgbClr val="FB9205"/>
                </a:solidFill>
              </a:rPr>
              <a:t>tensorboard</a:t>
            </a:r>
            <a:r>
              <a:rPr lang="en-US" altLang="zh-CN" sz="2400" dirty="0">
                <a:solidFill>
                  <a:srgbClr val="FB9205"/>
                </a:solidFill>
              </a:rPr>
              <a:t> </a:t>
            </a:r>
            <a:r>
              <a:rPr lang="en-US" altLang="zh-CN" sz="2400" dirty="0" smtClean="0">
                <a:solidFill>
                  <a:srgbClr val="FB9205"/>
                </a:solidFill>
              </a:rPr>
              <a:t>–</a:t>
            </a:r>
            <a:r>
              <a:rPr lang="en-US" altLang="zh-CN" sz="2400" dirty="0" err="1" smtClean="0">
                <a:solidFill>
                  <a:srgbClr val="FB9205"/>
                </a:solidFill>
              </a:rPr>
              <a:t>logdir</a:t>
            </a:r>
            <a:r>
              <a:rPr lang="en-US" altLang="zh-CN" sz="2400" dirty="0">
                <a:solidFill>
                  <a:srgbClr val="FB9205"/>
                </a:solidFill>
              </a:rPr>
              <a:t> </a:t>
            </a:r>
            <a:r>
              <a:rPr lang="en-US" altLang="zh-CN" sz="2400" dirty="0" smtClean="0">
                <a:solidFill>
                  <a:srgbClr val="FB9205"/>
                </a:solidFill>
              </a:rPr>
              <a:t>path/to/log-directory </a:t>
            </a:r>
            <a:r>
              <a:rPr lang="zh-CN" altLang="en-US" sz="2400" dirty="0">
                <a:solidFill>
                  <a:srgbClr val="FB9205"/>
                </a:solidFill>
              </a:rPr>
              <a:t>来启动 </a:t>
            </a:r>
            <a:r>
              <a:rPr lang="en-US" altLang="zh-CN" sz="2400" dirty="0" err="1" smtClean="0">
                <a:solidFill>
                  <a:srgbClr val="FB9205"/>
                </a:solidFill>
              </a:rPr>
              <a:t>TensorBoard</a:t>
            </a:r>
            <a:endParaRPr lang="en-US" altLang="zh-CN" sz="2400" dirty="0" smtClean="0">
              <a:solidFill>
                <a:srgbClr val="FB9205"/>
              </a:solidFill>
            </a:endParaRPr>
          </a:p>
          <a:p>
            <a:endParaRPr lang="en-US" altLang="zh-CN" sz="2400" dirty="0" smtClean="0">
              <a:solidFill>
                <a:srgbClr val="FB9205"/>
              </a:solidFill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提示在浏览器打开页面，注意把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path/to/log-directory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成自己指定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的目录。</a:t>
            </a:r>
          </a:p>
        </p:txBody>
      </p:sp>
    </p:spTree>
    <p:extLst>
      <p:ext uri="{BB962C8B-B14F-4D97-AF65-F5344CB8AC3E}">
        <p14:creationId xmlns:p14="http://schemas.microsoft.com/office/powerpoint/2010/main" val="29761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1326"/>
            <a:ext cx="10927164" cy="4732421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Learning </a:t>
            </a:r>
            <a:r>
              <a:rPr lang="en-US" altLang="zh-CN" sz="1800" dirty="0"/>
              <a:t>curves are widely used in machine learning for algorithms that learn (optimize their internal parameters) incrementally over time, such as deep learning neural networks</a:t>
            </a:r>
            <a:r>
              <a:rPr lang="en-US" altLang="zh-CN" sz="1800" dirty="0" smtClean="0"/>
              <a:t>.</a:t>
            </a:r>
          </a:p>
          <a:p>
            <a:r>
              <a:rPr lang="en-US" altLang="zh-CN" sz="1800" dirty="0"/>
              <a:t>The metric used to evaluate learning could be maximizing, meaning that better </a:t>
            </a:r>
            <a:r>
              <a:rPr lang="en-US" altLang="zh-CN" sz="1800" dirty="0" smtClean="0"/>
              <a:t>scores </a:t>
            </a:r>
            <a:r>
              <a:rPr lang="en-US" altLang="zh-CN" sz="1800" dirty="0"/>
              <a:t>(larger numbers) </a:t>
            </a:r>
            <a:r>
              <a:rPr lang="en-US" altLang="zh-CN" sz="1800" dirty="0" smtClean="0"/>
              <a:t>indicate more learning.</a:t>
            </a:r>
          </a:p>
          <a:p>
            <a:r>
              <a:rPr lang="en-US" altLang="zh-CN" sz="1800" dirty="0"/>
              <a:t>It is more common to use a score that is minimizing, such as loss or error whereby better scores (smaller numbers) indicate more learning </a:t>
            </a:r>
            <a:endParaRPr lang="zh-CN" altLang="en-US" sz="1800" dirty="0"/>
          </a:p>
        </p:txBody>
      </p:sp>
      <p:pic>
        <p:nvPicPr>
          <p:cNvPr id="9" name="内容占位符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73" y="3496093"/>
            <a:ext cx="3933137" cy="31532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96093"/>
            <a:ext cx="4167555" cy="317680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50B7286-A709-46A0-8160-5431CB05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191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B9205"/>
                </a:solidFill>
              </a:rPr>
              <a:t>Learning Curves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58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478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B9205"/>
                </a:solidFill>
              </a:rPr>
              <a:t>Learning Curves in Machine Learning</a:t>
            </a:r>
            <a:endParaRPr lang="zh-CN" altLang="en-US" dirty="0">
              <a:solidFill>
                <a:srgbClr val="FB920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0" y="1415561"/>
            <a:ext cx="103163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Train Learning Curve</a:t>
            </a:r>
            <a:r>
              <a:rPr lang="en-US" altLang="zh-CN" dirty="0"/>
              <a:t>: Learning curve calculated from the training dataset that gives an idea of how well the model is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Validation Learning Curve</a:t>
            </a:r>
            <a:r>
              <a:rPr lang="en-US" altLang="zh-CN" dirty="0"/>
              <a:t>: Learning curve calculated from a hold-out validation dataset that gives an idea of how well the model is generalizing</a:t>
            </a:r>
            <a:r>
              <a:rPr lang="en-US" altLang="zh-CN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Optimization Learning Curves</a:t>
            </a:r>
            <a:r>
              <a:rPr lang="en-US" altLang="zh-CN" dirty="0"/>
              <a:t>: Learning curves calculated on the metric by which the parameters of the model are being optimized, e.g.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Performance Learning Curves</a:t>
            </a:r>
            <a:r>
              <a:rPr lang="en-US" altLang="zh-CN" dirty="0"/>
              <a:t>: Learning curves calculated on the metric by which the model will be evaluated and selected, e.g. accuracy.</a:t>
            </a:r>
          </a:p>
          <a:p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186" y="3519207"/>
            <a:ext cx="4214119" cy="32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25D2F-8177-4EB9-AF9A-7AED6281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01" y="864555"/>
            <a:ext cx="8229600" cy="31591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B9205"/>
                </a:solidFill>
              </a:rPr>
              <a:t>Diagnosing Model Behavior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D1852-528F-4E6B-9637-F8C6409A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01" y="1472428"/>
            <a:ext cx="10515600" cy="4351338"/>
          </a:xfrm>
        </p:spPr>
        <p:txBody>
          <a:bodyPr/>
          <a:lstStyle/>
          <a:p>
            <a:r>
              <a:rPr lang="en-US" altLang="zh-CN" sz="2000" dirty="0"/>
              <a:t>The shape and dynamics of a learning curve can be used to diagnose the behavior of a machine learning model and in turn perhaps suggest at the type of configuration changes that may be made to improve learning and/or performance</a:t>
            </a:r>
            <a:r>
              <a:rPr lang="en-US" altLang="zh-CN" sz="2000" dirty="0" smtClean="0"/>
              <a:t>.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Underfit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欠拟合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Overfit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（过拟合）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Good fit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（适度拟合）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07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B292D-7B0D-4196-976E-1F85E604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68" y="4822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>
                <a:solidFill>
                  <a:srgbClr val="FB9205"/>
                </a:solidFill>
              </a:rPr>
              <a:t>Underfit</a:t>
            </a:r>
            <a:r>
              <a:rPr lang="en-US" altLang="zh-CN" b="1" dirty="0">
                <a:solidFill>
                  <a:srgbClr val="FB9205"/>
                </a:solidFill>
              </a:rPr>
              <a:t> Learning Curves</a:t>
            </a:r>
            <a:br>
              <a:rPr lang="en-US" altLang="zh-CN" b="1" dirty="0">
                <a:solidFill>
                  <a:srgbClr val="FB9205"/>
                </a:solidFill>
              </a:rPr>
            </a:br>
            <a:r>
              <a:rPr lang="en-US" altLang="zh-CN" b="1" dirty="0">
                <a:solidFill>
                  <a:srgbClr val="FB9205"/>
                </a:solidFill>
              </a:rPr>
              <a:t/>
            </a:r>
            <a:br>
              <a:rPr lang="en-US" altLang="zh-CN" b="1" dirty="0">
                <a:solidFill>
                  <a:srgbClr val="FB9205"/>
                </a:solidFill>
              </a:rPr>
            </a:br>
            <a:endParaRPr lang="zh-CN" altLang="en-US" dirty="0">
              <a:solidFill>
                <a:srgbClr val="FB9205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AB217-2AE4-48F7-9F19-55930C09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7" y="1391478"/>
            <a:ext cx="10704443" cy="478548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06" y="1886531"/>
            <a:ext cx="5448772" cy="42904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2806" y="826600"/>
            <a:ext cx="10785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Underfitting</a:t>
            </a:r>
            <a:r>
              <a:rPr lang="en-US" altLang="zh-CN" dirty="0"/>
              <a:t> occurs when the model is not able to obtain a sufficiently low error value on the training set.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289" y="2037809"/>
            <a:ext cx="5318549" cy="40603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2806" y="1114479"/>
            <a:ext cx="9426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plot of learning curves shows </a:t>
            </a:r>
            <a:r>
              <a:rPr lang="en-US" altLang="zh-CN" dirty="0" err="1"/>
              <a:t>underfitting</a:t>
            </a:r>
            <a:r>
              <a:rPr lang="en-US" altLang="zh-CN" dirty="0"/>
              <a:t> if: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The training loss remains flat regardless of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The training loss continues to decrease until the end of training.</a:t>
            </a:r>
          </a:p>
        </p:txBody>
      </p:sp>
    </p:spTree>
    <p:extLst>
      <p:ext uri="{BB962C8B-B14F-4D97-AF65-F5344CB8AC3E}">
        <p14:creationId xmlns:p14="http://schemas.microsoft.com/office/powerpoint/2010/main" val="1600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3672C-9A58-4ECD-A6BC-321B0C63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6" y="202085"/>
            <a:ext cx="10210881" cy="1078741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FB9205"/>
                </a:solidFill>
              </a:rPr>
              <a:t>Overfit</a:t>
            </a:r>
            <a:r>
              <a:rPr lang="en-US" altLang="zh-CN" b="1" dirty="0">
                <a:solidFill>
                  <a:srgbClr val="FB9205"/>
                </a:solidFill>
              </a:rPr>
              <a:t> Learning Curves</a:t>
            </a:r>
          </a:p>
        </p:txBody>
      </p:sp>
      <p:sp>
        <p:nvSpPr>
          <p:cNvPr id="4" name="矩形 3"/>
          <p:cNvSpPr/>
          <p:nvPr/>
        </p:nvSpPr>
        <p:spPr>
          <a:xfrm>
            <a:off x="562627" y="1125415"/>
            <a:ext cx="8475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Overfitting refers to a model that has learned the training dataset too well, including the statistical noise or random fluctuations in the training dataset.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2626" y="1771746"/>
            <a:ext cx="9261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plot of learning curves shows overfitting if: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The plot of training loss continues to decrease with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The plot of validation loss decreases to a point and begins increasing again.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181" y="2695076"/>
            <a:ext cx="5031171" cy="4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43E95-7DEE-43B8-9D2A-C6A5105B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57" y="4855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FB9205"/>
                </a:solidFill>
              </a:rPr>
              <a:t>Good Fit Learning Curves</a:t>
            </a:r>
            <a:br>
              <a:rPr lang="en-US" altLang="zh-CN" b="1" dirty="0" smtClean="0">
                <a:solidFill>
                  <a:srgbClr val="FB9205"/>
                </a:solidFill>
              </a:rPr>
            </a:br>
            <a:r>
              <a:rPr lang="en-US" altLang="zh-CN" b="1" dirty="0" smtClean="0">
                <a:solidFill>
                  <a:srgbClr val="FB9205"/>
                </a:solidFill>
              </a:rPr>
              <a:t/>
            </a:r>
            <a:br>
              <a:rPr lang="en-US" altLang="zh-CN" b="1" dirty="0" smtClean="0">
                <a:solidFill>
                  <a:srgbClr val="FB9205"/>
                </a:solidFill>
              </a:rPr>
            </a:br>
            <a:endParaRPr lang="zh-CN" altLang="en-US" dirty="0">
              <a:solidFill>
                <a:srgbClr val="FB920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157" y="887774"/>
            <a:ext cx="10975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good fit is the goal of the learning algorithm and exists between an </a:t>
            </a:r>
            <a:r>
              <a:rPr lang="en-US" altLang="zh-CN" dirty="0" err="1"/>
              <a:t>overfit</a:t>
            </a:r>
            <a:r>
              <a:rPr lang="en-US" altLang="zh-CN" dirty="0"/>
              <a:t> and </a:t>
            </a:r>
            <a:r>
              <a:rPr lang="en-US" altLang="zh-CN" dirty="0" err="1"/>
              <a:t>underfit</a:t>
            </a:r>
            <a:r>
              <a:rPr lang="en-US" altLang="zh-CN" dirty="0"/>
              <a:t> model.</a:t>
            </a:r>
          </a:p>
          <a:p>
            <a:r>
              <a:rPr lang="en-US" altLang="zh-CN" dirty="0"/>
              <a:t>A good fit is identified by a training and validation loss that decreases to a point of stability with a minimal gap between the two final loss values.</a:t>
            </a:r>
          </a:p>
        </p:txBody>
      </p:sp>
      <p:sp>
        <p:nvSpPr>
          <p:cNvPr id="7" name="矩形 6"/>
          <p:cNvSpPr/>
          <p:nvPr/>
        </p:nvSpPr>
        <p:spPr>
          <a:xfrm>
            <a:off x="337157" y="1811104"/>
            <a:ext cx="10260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plot of learning curves shows a good fit if: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The plot of training loss decreases to a point of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The plot of validation loss decreases to a point of stability and has a small gap with the training loss.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8" y="2734434"/>
            <a:ext cx="5281118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AFFFA-6C53-4849-B295-512314B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B9205"/>
                </a:solidFill>
              </a:rPr>
              <a:t>Diagnosing Unrepresentative Datasets</a:t>
            </a:r>
            <a:br>
              <a:rPr lang="en-US" altLang="zh-CN" b="1" dirty="0">
                <a:solidFill>
                  <a:srgbClr val="FB9205"/>
                </a:solidFill>
              </a:rPr>
            </a:br>
            <a:endParaRPr lang="zh-CN" altLang="en-US" dirty="0">
              <a:solidFill>
                <a:srgbClr val="FB920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241866"/>
            <a:ext cx="9173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Learning curves can also be used to diagnose properties of a dataset and whether it is relatively representative.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2256582"/>
            <a:ext cx="89740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 unrepresentative dataset means a dataset that may not capture the statistical characteristics relative to another dataset drawn from the same domain, such as between a train and a validation dataset. This can commonly occur if the number of samples in a dataset is too small, relative to another dataset.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8" y="4022805"/>
            <a:ext cx="89740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There are two common cases that could be observed; they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Training dataset is relatively unrepresentative.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Validation dataset is relatively unrepresentative.</a:t>
            </a:r>
          </a:p>
        </p:txBody>
      </p:sp>
    </p:spTree>
    <p:extLst>
      <p:ext uri="{BB962C8B-B14F-4D97-AF65-F5344CB8AC3E}">
        <p14:creationId xmlns:p14="http://schemas.microsoft.com/office/powerpoint/2010/main" val="30000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</TotalTime>
  <Words>1137</Words>
  <Application>Microsoft Office PowerPoint</Application>
  <PresentationFormat>宽屏</PresentationFormat>
  <Paragraphs>112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宋体</vt:lpstr>
      <vt:lpstr>微软雅黑</vt:lpstr>
      <vt:lpstr>Arial</vt:lpstr>
      <vt:lpstr>Calibri</vt:lpstr>
      <vt:lpstr>Calibri Light</vt:lpstr>
      <vt:lpstr>Office Theme</vt:lpstr>
      <vt:lpstr>Learning Curves &amp; Tensorboard</vt:lpstr>
      <vt:lpstr>Learning Curves </vt:lpstr>
      <vt:lpstr>Learning Curves </vt:lpstr>
      <vt:lpstr>Learning Curves in Machine Learning</vt:lpstr>
      <vt:lpstr>Diagnosing Model Behavior</vt:lpstr>
      <vt:lpstr>Underfit Learning Curves  </vt:lpstr>
      <vt:lpstr>Overfit Learning Curves</vt:lpstr>
      <vt:lpstr>Good Fit Learning Curves  </vt:lpstr>
      <vt:lpstr>Diagnosing Unrepresentative Datasets </vt:lpstr>
      <vt:lpstr>Unrepresentative Train Dataset  </vt:lpstr>
      <vt:lpstr>Unrepresentative Validation Dataset   </vt:lpstr>
      <vt:lpstr>Diagnosing bias vs. variance</vt:lpstr>
      <vt:lpstr>Diagnosing bias vs. variance</vt:lpstr>
      <vt:lpstr>Learning curves</vt:lpstr>
      <vt:lpstr>Learning curves</vt:lpstr>
      <vt:lpstr>PowerPoint 演示文稿</vt:lpstr>
      <vt:lpstr>Tensorboard的作用</vt:lpstr>
      <vt:lpstr>Tensorboard中的数据形式</vt:lpstr>
      <vt:lpstr>Tensorboard的工作流程</vt:lpstr>
      <vt:lpstr>Tensorboard的运行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Profile </dc:title>
  <dc:creator>xujingqin</dc:creator>
  <cp:lastModifiedBy>1036758468@qq.com</cp:lastModifiedBy>
  <cp:revision>104</cp:revision>
  <dcterms:created xsi:type="dcterms:W3CDTF">2019-10-31T09:18:56Z</dcterms:created>
  <dcterms:modified xsi:type="dcterms:W3CDTF">2019-12-11T05:19:31Z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