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1" r:id="rId3"/>
    <p:sldId id="299" r:id="rId4"/>
    <p:sldId id="300" r:id="rId5"/>
    <p:sldId id="302" r:id="rId6"/>
    <p:sldId id="304" r:id="rId7"/>
    <p:sldId id="303" r:id="rId8"/>
    <p:sldId id="305" r:id="rId9"/>
    <p:sldId id="306" r:id="rId10"/>
    <p:sldId id="320" r:id="rId11"/>
    <p:sldId id="308" r:id="rId12"/>
    <p:sldId id="321" r:id="rId13"/>
    <p:sldId id="309" r:id="rId14"/>
    <p:sldId id="311" r:id="rId15"/>
    <p:sldId id="312" r:id="rId16"/>
    <p:sldId id="313" r:id="rId17"/>
    <p:sldId id="310" r:id="rId18"/>
    <p:sldId id="314" r:id="rId19"/>
    <p:sldId id="316" r:id="rId20"/>
    <p:sldId id="317" r:id="rId21"/>
    <p:sldId id="319" r:id="rId2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73" autoAdjust="0"/>
    <p:restoredTop sz="94660"/>
  </p:normalViewPr>
  <p:slideViewPr>
    <p:cSldViewPr snapToGrid="0">
      <p:cViewPr varScale="1">
        <p:scale>
          <a:sx n="52" d="100"/>
          <a:sy n="52" d="100"/>
        </p:scale>
        <p:origin x="62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timeseriesclassification.com/index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9774" y="1041400"/>
            <a:ext cx="9144000" cy="2387600"/>
          </a:xfrm>
        </p:spPr>
        <p:txBody>
          <a:bodyPr/>
          <a:lstStyle/>
          <a:p>
            <a:r>
              <a:rPr lang="en-US" altLang="zh-CN" b="1" dirty="0"/>
              <a:t>Deep learning for time series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9415"/>
            <a:ext cx="9144000" cy="1048385"/>
          </a:xfrm>
        </p:spPr>
        <p:txBody>
          <a:bodyPr/>
          <a:lstStyle/>
          <a:p>
            <a:r>
              <a:rPr lang="zh-CN" altLang="en-US" dirty="0"/>
              <a:t>基于深度学习的时间序列分类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A713A-FAE0-43B3-86C8-ED563618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4898A-271A-4089-BED5-14737141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/>
              <a:t>Grouped by themes 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098BE9F5-E6F1-48D4-BADE-4A160A10E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2832"/>
            <a:ext cx="97250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2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F3AAB-BD8D-496B-B059-DBDABD37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CD8F2-1B94-4BF3-BB27-D9A94457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Grouped by length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E3031E-FC06-47C1-9519-E3881FD62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5379"/>
            <a:ext cx="10501432" cy="331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5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F560B-8266-4E2A-850E-689065B1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A3137-3E56-4C65-846D-C9D59E09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Grouped by training sizes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F95C3E85-7974-47F7-B833-5E400F404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3493"/>
            <a:ext cx="10115642" cy="26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0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16D4F-DF8F-4361-8EBC-4C7EA216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InceptionTime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F8EBA14-30E6-4886-8DE5-971E09008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391" y="1468350"/>
            <a:ext cx="8918738" cy="413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2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04F7F-9E39-4E16-932C-15A14756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Inception module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D140119-00C4-40E1-B6AC-280E234E9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21" y="1515441"/>
            <a:ext cx="9262860" cy="4037917"/>
          </a:xfrm>
        </p:spPr>
      </p:pic>
    </p:spTree>
    <p:extLst>
      <p:ext uri="{BB962C8B-B14F-4D97-AF65-F5344CB8AC3E}">
        <p14:creationId xmlns:p14="http://schemas.microsoft.com/office/powerpoint/2010/main" val="2323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5FF3D96-8D16-4199-8800-456D9927D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357" y="1012959"/>
            <a:ext cx="8605197" cy="483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8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256A5-6FC5-41D0-B517-D479299F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626" y="134306"/>
            <a:ext cx="10515600" cy="1325563"/>
          </a:xfrm>
        </p:spPr>
        <p:txBody>
          <a:bodyPr/>
          <a:lstStyle/>
          <a:p>
            <a:r>
              <a:rPr lang="en-US" altLang="zh-CN" b="1" dirty="0"/>
              <a:t>Inception network</a:t>
            </a:r>
            <a:endParaRPr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9823AB-1EDE-4643-8433-D04537EEB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4237"/>
            <a:ext cx="10515600" cy="20847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C86B07-94EA-4927-B5FB-B6E89B563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99" y="3429000"/>
            <a:ext cx="9826518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28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9C5D3-9DB4-406E-8AE2-98471539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InceptionTime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VS</a:t>
            </a:r>
            <a:r>
              <a:rPr lang="en-US" altLang="zh-CN" dirty="0"/>
              <a:t> Residual Network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52E998-B89E-4D36-A57E-9EFB1E55E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7730"/>
            <a:ext cx="6281131" cy="339583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0580BF-4116-4D44-8AFE-76D1244AA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540" y="1927730"/>
            <a:ext cx="5916460" cy="329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02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90D46-5331-4173-ACF1-A292817F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InceptionTime</a:t>
            </a:r>
            <a:r>
              <a:rPr lang="en-US" altLang="zh-CN" dirty="0"/>
              <a:t> module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EEF4DBE-2703-4A71-8FEE-94912CFAF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103" y="1690688"/>
            <a:ext cx="9540761" cy="40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2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16D4F-DF8F-4361-8EBC-4C7EA216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InceptionTime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F8EBA14-30E6-4886-8DE5-971E09008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391" y="1468350"/>
            <a:ext cx="8918738" cy="413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5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B7286-A709-46A0-8160-5431CB05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参考论文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863B5-CC52-4319-959A-6D7F4BE4F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754"/>
            <a:ext cx="10515600" cy="4351338"/>
          </a:xfrm>
        </p:spPr>
        <p:txBody>
          <a:bodyPr/>
          <a:lstStyle/>
          <a:p>
            <a:r>
              <a:rPr lang="en-US" altLang="zh-CN" dirty="0"/>
              <a:t>《Deep learning for time series classification</a:t>
            </a:r>
            <a:r>
              <a:rPr lang="zh-CN" altLang="en-US" dirty="0"/>
              <a:t>：</a:t>
            </a:r>
            <a:r>
              <a:rPr lang="en-US" altLang="zh-CN" dirty="0"/>
              <a:t> a review》</a:t>
            </a:r>
          </a:p>
          <a:p>
            <a:r>
              <a:rPr lang="en-US" altLang="zh-CN" dirty="0"/>
              <a:t>《Time Series Classification from Scratch with Deep Neural Networks:        A Strong Baseline》</a:t>
            </a:r>
          </a:p>
          <a:p>
            <a:r>
              <a:rPr lang="en-US" altLang="zh-CN" dirty="0"/>
              <a:t>《</a:t>
            </a:r>
            <a:r>
              <a:rPr lang="en-US" altLang="zh-CN" dirty="0" err="1"/>
              <a:t>InceptionTime</a:t>
            </a:r>
            <a:r>
              <a:rPr lang="en-US" altLang="zh-CN" dirty="0"/>
              <a:t>: Finding </a:t>
            </a:r>
            <a:r>
              <a:rPr lang="en-US" altLang="zh-CN" dirty="0" err="1"/>
              <a:t>AlexNet</a:t>
            </a:r>
            <a:r>
              <a:rPr lang="en-US" altLang="zh-CN" dirty="0"/>
              <a:t> for Time Series Classiﬁcation》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7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42963-4399-4E60-82E0-93C319B9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46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InceptionTime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VS</a:t>
            </a:r>
            <a:r>
              <a:rPr lang="en-US" altLang="zh-CN" dirty="0"/>
              <a:t> </a:t>
            </a:r>
            <a:r>
              <a:rPr lang="en-US" altLang="zh-CN" dirty="0" err="1"/>
              <a:t>ResNet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3CBB26-7782-4261-847D-93B8D13C4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944" y="1368356"/>
            <a:ext cx="6801633" cy="512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64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AABE0-7C9B-4EC9-B126-C2FFF64D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InceptionTime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VS </a:t>
            </a:r>
            <a:r>
              <a:rPr lang="en-US" altLang="zh-CN" dirty="0"/>
              <a:t>HIVE-COTE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56405C-028B-47C6-BAEF-5A3B19D00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1604" y="1690688"/>
            <a:ext cx="5071196" cy="40692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765C8C-B71D-43AB-AA40-C65E63697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47" y="1946989"/>
            <a:ext cx="4705357" cy="381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6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BD277-E283-4F1D-A0B7-B1FEE6A7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8" y="390898"/>
            <a:ext cx="5278832" cy="523502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时间序列分类问题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498F6D7-F397-422B-9793-974D2AD98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1212013"/>
            <a:ext cx="9469092" cy="238552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9CE98B-EDA6-449A-9D0C-F115ABF96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97" y="3597542"/>
            <a:ext cx="8943975" cy="286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0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25D2F-8177-4EB9-AF9A-7AED62817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864555"/>
            <a:ext cx="8229600" cy="315912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基于深度学习的时间序列分类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D1852-528F-4E6B-9637-F8C6409A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484151"/>
            <a:ext cx="10515600" cy="4351338"/>
          </a:xfrm>
        </p:spPr>
        <p:txBody>
          <a:bodyPr/>
          <a:lstStyle/>
          <a:p>
            <a:r>
              <a:rPr lang="en-US" altLang="zh-CN" dirty="0"/>
              <a:t>Convolutional Neural Networks (CNN)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sz="2000" dirty="0"/>
              <a:t>CNN</a:t>
            </a:r>
            <a:r>
              <a:rPr lang="zh-CN" altLang="en-US" sz="2000" dirty="0"/>
              <a:t>得到的结果可以看作是另一个单变量时间序列</a:t>
            </a:r>
            <a:r>
              <a:rPr lang="en-US" altLang="zh-CN" sz="2000" dirty="0"/>
              <a:t>C</a:t>
            </a:r>
            <a:r>
              <a:rPr lang="zh-CN" altLang="en-US" sz="2000" dirty="0"/>
              <a:t>，因此，在时间序列上应用多个滤波器将产生多变量时间序列，其维度等于所使用的滤波器的数量</a:t>
            </a:r>
            <a:endParaRPr lang="en-US" altLang="zh-CN" sz="2000" dirty="0"/>
          </a:p>
          <a:p>
            <a:r>
              <a:rPr lang="zh-CN" altLang="en-US" sz="2000" dirty="0"/>
              <a:t>在作者的研究过程中，</a:t>
            </a:r>
            <a:r>
              <a:rPr lang="zh-CN" altLang="en-US" sz="2000" b="1" dirty="0"/>
              <a:t>发现</a:t>
            </a:r>
            <a:r>
              <a:rPr lang="en-US" altLang="zh-CN" sz="2000" b="1" dirty="0"/>
              <a:t>CNN</a:t>
            </a:r>
            <a:r>
              <a:rPr lang="zh-CN" altLang="en-US" sz="2000" b="1" dirty="0"/>
              <a:t>是</a:t>
            </a:r>
            <a:r>
              <a:rPr lang="en-US" altLang="zh-CN" sz="2000" b="1" dirty="0"/>
              <a:t>TSC</a:t>
            </a:r>
            <a:r>
              <a:rPr lang="zh-CN" altLang="en-US" sz="2000" b="1" dirty="0"/>
              <a:t>问题应用最广泛的架构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400" dirty="0"/>
          </a:p>
          <a:p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7B07D8-5826-4208-A8BD-62AEC01B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176" y="2358016"/>
            <a:ext cx="5644908" cy="8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B292D-7B0D-4196-976E-1F85E604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92" y="388144"/>
            <a:ext cx="10515600" cy="1325563"/>
          </a:xfrm>
        </p:spPr>
        <p:txBody>
          <a:bodyPr/>
          <a:lstStyle/>
          <a:p>
            <a:r>
              <a:rPr lang="en-US" altLang="zh-CN" b="1" dirty="0"/>
              <a:t>Fully Convolutional Neural Network</a:t>
            </a:r>
            <a:r>
              <a:rPr lang="zh-CN" altLang="en-US" b="1" dirty="0"/>
              <a:t>（</a:t>
            </a:r>
            <a:r>
              <a:rPr lang="en-US" altLang="zh-CN" b="1" dirty="0"/>
              <a:t>FCN</a:t>
            </a:r>
            <a:r>
              <a:rPr lang="zh-CN" altLang="en-US" b="1" dirty="0"/>
              <a:t>）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AB217-2AE4-48F7-9F19-55930C09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57" y="1391478"/>
            <a:ext cx="10704443" cy="478548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/>
              <a:t>没有 </a:t>
            </a:r>
            <a:r>
              <a:rPr lang="en-US" altLang="zh-CN" sz="2000" dirty="0"/>
              <a:t>local pooling layers </a:t>
            </a:r>
            <a:r>
              <a:rPr lang="zh-CN" altLang="en-US" sz="2000" dirty="0"/>
              <a:t>局部池化层，这意味着在整个卷积中时间序列的长度保持不变</a:t>
            </a:r>
            <a:endParaRPr lang="en-US" altLang="zh-CN" sz="2000" dirty="0"/>
          </a:p>
          <a:p>
            <a:r>
              <a:rPr lang="zh-CN" altLang="en-US" sz="2000" dirty="0"/>
              <a:t>传统</a:t>
            </a:r>
            <a:r>
              <a:rPr lang="en-US" altLang="zh-CN" sz="2000" dirty="0"/>
              <a:t>CNN</a:t>
            </a:r>
            <a:r>
              <a:rPr lang="zh-CN" altLang="en-US" sz="2000" dirty="0"/>
              <a:t>中最后的</a:t>
            </a:r>
            <a:r>
              <a:rPr lang="en-US" altLang="zh-CN" sz="2000" dirty="0"/>
              <a:t>FC</a:t>
            </a:r>
            <a:r>
              <a:rPr lang="zh-CN" altLang="en-US" sz="2000" dirty="0"/>
              <a:t>层被一个 </a:t>
            </a:r>
            <a:r>
              <a:rPr lang="en-US" altLang="zh-CN" sz="2000" dirty="0"/>
              <a:t>Global Average Pooling (GAP) layer </a:t>
            </a:r>
            <a:r>
              <a:rPr lang="zh-CN" altLang="en-US" sz="2000" dirty="0"/>
              <a:t>代替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ED13CD-1A0A-48A8-9F2F-D35925A2E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13707"/>
            <a:ext cx="10066592" cy="227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9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3672C-9A58-4ECD-A6BC-321B0C63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7" y="152182"/>
            <a:ext cx="10515600" cy="1325563"/>
          </a:xfrm>
        </p:spPr>
        <p:txBody>
          <a:bodyPr/>
          <a:lstStyle/>
          <a:p>
            <a:r>
              <a:rPr lang="en-US" altLang="zh-CN" b="1" dirty="0"/>
              <a:t>Residual Network</a:t>
            </a:r>
            <a:r>
              <a:rPr lang="zh-CN" altLang="en-US" b="1" dirty="0"/>
              <a:t>（残差网络）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76A1D-507B-497A-A8DE-2D1C4207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76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由于存在梯度消失与梯度爆炸的现象，很难训练非常深的网络</a:t>
            </a:r>
            <a:endParaRPr lang="en-US" altLang="zh-CN" sz="2400" dirty="0"/>
          </a:p>
          <a:p>
            <a:r>
              <a:rPr lang="zh-CN" altLang="en-US" sz="2400" dirty="0"/>
              <a:t>残差网络可以从网络中的某一层获取激活值，并将信息传递给更深一层的网络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302199-D7EE-4ECA-ABDF-DFE67693B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970" y="3242569"/>
            <a:ext cx="4494913" cy="276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5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43E95-7DEE-43B8-9D2A-C6A5105B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57" y="13978"/>
            <a:ext cx="10515600" cy="1325563"/>
          </a:xfrm>
        </p:spPr>
        <p:txBody>
          <a:bodyPr/>
          <a:lstStyle/>
          <a:p>
            <a:r>
              <a:rPr lang="en-US" altLang="zh-CN" b="1" dirty="0"/>
              <a:t>Residual Network in TSC</a:t>
            </a:r>
            <a:br>
              <a:rPr lang="en-US" altLang="zh-CN" b="1" dirty="0"/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84ABDD-F0E9-4287-9EED-C549D6D91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82" y="676760"/>
            <a:ext cx="8076351" cy="3542815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81F9F0-7544-4230-9D59-CAA66864D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96" y="4219575"/>
            <a:ext cx="9925377" cy="25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7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AFFFA-6C53-4849-B295-512314B9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实验数据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BFBA152-DA31-4001-B638-42C140D3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b="1" dirty="0"/>
              <a:t>Univariate archive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    http://www.timeseriesclassification.com/index.php</a:t>
            </a:r>
            <a:endParaRPr lang="en-US" altLang="zh-CN" dirty="0"/>
          </a:p>
          <a:p>
            <a:r>
              <a:rPr lang="en-US" altLang="zh-CN" b="1" dirty="0"/>
              <a:t> Multivariate archive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A20B36-AAE6-4C02-87DD-8EDDBF244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25" y="3195486"/>
            <a:ext cx="7947373" cy="311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0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B4745-7C97-4AB8-AA21-9EDB9A6B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8B487-A815-4D7A-8FAA-FE1A2541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ResNet</a:t>
            </a:r>
            <a:r>
              <a:rPr lang="zh-CN" altLang="en-US" b="1" dirty="0"/>
              <a:t>的优越性：</a:t>
            </a:r>
            <a:endParaRPr lang="en-US" altLang="zh-CN" b="1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The </a:t>
            </a:r>
            <a:r>
              <a:rPr lang="en-US" altLang="zh-CN" sz="2000" dirty="0" err="1"/>
              <a:t>ResNet</a:t>
            </a:r>
            <a:r>
              <a:rPr lang="en-US" altLang="zh-CN" sz="2000" dirty="0"/>
              <a:t> significantly outperforms the other approaches and </a:t>
            </a:r>
            <a:r>
              <a:rPr lang="en-US" altLang="zh-CN" sz="2000" dirty="0" err="1"/>
              <a:t>ResNet</a:t>
            </a:r>
            <a:r>
              <a:rPr lang="en-US" altLang="zh-CN" sz="2000" dirty="0"/>
              <a:t> wins on 50 problems out of 85 and significantly outperforms the FCN architecture.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EB3A4F-0948-4FCD-90D2-4F1889DE4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72668"/>
            <a:ext cx="10190210" cy="91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1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300</Words>
  <Application>Microsoft Office PowerPoint</Application>
  <PresentationFormat>宽屏</PresentationFormat>
  <Paragraphs>51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Office Theme</vt:lpstr>
      <vt:lpstr>Deep learning for time series classification</vt:lpstr>
      <vt:lpstr>参考论文</vt:lpstr>
      <vt:lpstr>时间序列分类问题</vt:lpstr>
      <vt:lpstr>基于深度学习的时间序列分类 </vt:lpstr>
      <vt:lpstr>Fully Convolutional Neural Network（FCN） </vt:lpstr>
      <vt:lpstr>Residual Network（残差网络）</vt:lpstr>
      <vt:lpstr>Residual Network in TSC </vt:lpstr>
      <vt:lpstr>实验数据</vt:lpstr>
      <vt:lpstr>实验结果</vt:lpstr>
      <vt:lpstr>实验结果</vt:lpstr>
      <vt:lpstr>实验结果</vt:lpstr>
      <vt:lpstr>实验结果</vt:lpstr>
      <vt:lpstr>InceptionTime </vt:lpstr>
      <vt:lpstr>Inception module</vt:lpstr>
      <vt:lpstr>PowerPoint 演示文稿</vt:lpstr>
      <vt:lpstr>Inception network</vt:lpstr>
      <vt:lpstr>InceptionTime VS Residual Network </vt:lpstr>
      <vt:lpstr>InceptionTime module</vt:lpstr>
      <vt:lpstr>InceptionTime </vt:lpstr>
      <vt:lpstr> InceptionTime VS ResNet</vt:lpstr>
      <vt:lpstr> InceptionTime VS HIVE-COTE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Profile </dc:title>
  <dc:creator>xujingqin</dc:creator>
  <cp:lastModifiedBy>1036758468@qq.com</cp:lastModifiedBy>
  <cp:revision>42</cp:revision>
  <dcterms:created xsi:type="dcterms:W3CDTF">2019-10-31T09:18:56Z</dcterms:created>
  <dcterms:modified xsi:type="dcterms:W3CDTF">2019-11-07T15:21:17Z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